
<file path=[Content_Types].xml><?xml version="1.0" encoding="utf-8"?>
<Types xmlns="http://schemas.openxmlformats.org/package/2006/content-types">
  <Default Extension="jpeg" ContentType="image/jpeg"/>
  <Default Extension="vml" ContentType="application/vnd.openxmlformats-officedocument.vmlDrawing"/>
  <Default Extension="doc" ContentType="application/msword"/>
  <Default Extension="bin" ContentType="application/vnd.openxmlformats-officedocument.oleObject"/>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12"/>
  </p:handoutMasterIdLst>
  <p:sldIdLst>
    <p:sldId id="256" r:id="rId3"/>
    <p:sldId id="661" r:id="rId5"/>
    <p:sldId id="882" r:id="rId6"/>
    <p:sldId id="662" r:id="rId7"/>
    <p:sldId id="883" r:id="rId8"/>
    <p:sldId id="398" r:id="rId9"/>
    <p:sldId id="431" r:id="rId10"/>
    <p:sldId id="498" r:id="rId11"/>
    <p:sldId id="402" r:id="rId12"/>
    <p:sldId id="404" r:id="rId13"/>
    <p:sldId id="406" r:id="rId14"/>
    <p:sldId id="499" r:id="rId15"/>
    <p:sldId id="408" r:id="rId16"/>
    <p:sldId id="409" r:id="rId17"/>
    <p:sldId id="410" r:id="rId18"/>
    <p:sldId id="411" r:id="rId19"/>
    <p:sldId id="412" r:id="rId20"/>
    <p:sldId id="414" r:id="rId21"/>
    <p:sldId id="416" r:id="rId22"/>
    <p:sldId id="422" r:id="rId23"/>
    <p:sldId id="419" r:id="rId24"/>
    <p:sldId id="269" r:id="rId25"/>
    <p:sldId id="423" r:id="rId26"/>
    <p:sldId id="424" r:id="rId27"/>
    <p:sldId id="426" r:id="rId28"/>
    <p:sldId id="428" r:id="rId29"/>
    <p:sldId id="429" r:id="rId30"/>
    <p:sldId id="271" r:id="rId31"/>
    <p:sldId id="447" r:id="rId32"/>
    <p:sldId id="450" r:id="rId33"/>
    <p:sldId id="451" r:id="rId34"/>
    <p:sldId id="452" r:id="rId35"/>
    <p:sldId id="453" r:id="rId36"/>
    <p:sldId id="455" r:id="rId37"/>
    <p:sldId id="763" r:id="rId38"/>
    <p:sldId id="764" r:id="rId39"/>
    <p:sldId id="272" r:id="rId40"/>
    <p:sldId id="432" r:id="rId41"/>
    <p:sldId id="434" r:id="rId42"/>
    <p:sldId id="593" r:id="rId43"/>
    <p:sldId id="435" r:id="rId44"/>
    <p:sldId id="595" r:id="rId45"/>
    <p:sldId id="594" r:id="rId46"/>
    <p:sldId id="596" r:id="rId47"/>
    <p:sldId id="436" r:id="rId48"/>
    <p:sldId id="437" r:id="rId49"/>
    <p:sldId id="438" r:id="rId50"/>
    <p:sldId id="439" r:id="rId51"/>
    <p:sldId id="440" r:id="rId52"/>
    <p:sldId id="441" r:id="rId53"/>
    <p:sldId id="442" r:id="rId54"/>
    <p:sldId id="443" r:id="rId55"/>
    <p:sldId id="445" r:id="rId56"/>
    <p:sldId id="273" r:id="rId57"/>
    <p:sldId id="274" r:id="rId58"/>
    <p:sldId id="275" r:id="rId59"/>
    <p:sldId id="276" r:id="rId60"/>
    <p:sldId id="277" r:id="rId61"/>
    <p:sldId id="278" r:id="rId62"/>
    <p:sldId id="279" r:id="rId63"/>
    <p:sldId id="280" r:id="rId64"/>
    <p:sldId id="461" r:id="rId65"/>
    <p:sldId id="836" r:id="rId66"/>
    <p:sldId id="835" r:id="rId67"/>
    <p:sldId id="462" r:id="rId68"/>
    <p:sldId id="463" r:id="rId69"/>
    <p:sldId id="281" r:id="rId70"/>
    <p:sldId id="282" r:id="rId71"/>
    <p:sldId id="283" r:id="rId72"/>
    <p:sldId id="284" r:id="rId73"/>
    <p:sldId id="285" r:id="rId74"/>
    <p:sldId id="399" r:id="rId75"/>
    <p:sldId id="310" r:id="rId76"/>
    <p:sldId id="317" r:id="rId77"/>
    <p:sldId id="456" r:id="rId78"/>
    <p:sldId id="457" r:id="rId79"/>
    <p:sldId id="597" r:id="rId80"/>
    <p:sldId id="458" r:id="rId81"/>
    <p:sldId id="459" r:id="rId82"/>
    <p:sldId id="496" r:id="rId83"/>
    <p:sldId id="465" r:id="rId84"/>
    <p:sldId id="466" r:id="rId85"/>
    <p:sldId id="467" r:id="rId86"/>
    <p:sldId id="490" r:id="rId87"/>
    <p:sldId id="491" r:id="rId88"/>
    <p:sldId id="492" r:id="rId89"/>
    <p:sldId id="468" r:id="rId90"/>
    <p:sldId id="469" r:id="rId91"/>
    <p:sldId id="470" r:id="rId92"/>
    <p:sldId id="471" r:id="rId93"/>
    <p:sldId id="472" r:id="rId94"/>
    <p:sldId id="473" r:id="rId95"/>
    <p:sldId id="474" r:id="rId96"/>
    <p:sldId id="475" r:id="rId97"/>
    <p:sldId id="476" r:id="rId98"/>
    <p:sldId id="477" r:id="rId99"/>
    <p:sldId id="478" r:id="rId100"/>
    <p:sldId id="489" r:id="rId101"/>
    <p:sldId id="480" r:id="rId102"/>
    <p:sldId id="481" r:id="rId103"/>
    <p:sldId id="482" r:id="rId104"/>
    <p:sldId id="483" r:id="rId105"/>
    <p:sldId id="484" r:id="rId106"/>
    <p:sldId id="485" r:id="rId107"/>
    <p:sldId id="487" r:id="rId108"/>
    <p:sldId id="488" r:id="rId109"/>
    <p:sldId id="493" r:id="rId110"/>
    <p:sldId id="495" r:id="rId111"/>
  </p:sldIdLst>
  <p:sldSz cx="9144000" cy="6858000" type="screen4x3"/>
  <p:notesSz cx="6858000" cy="9872345"/>
  <p:defaultTex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0000"/>
    <a:srgbClr val="FF9900"/>
    <a:srgbClr val="FFFFFF"/>
    <a:srgbClr val="66CCFF"/>
    <a:srgbClr val="6699FF"/>
    <a:srgbClr val="00FF00"/>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1780" autoAdjust="0"/>
    <p:restoredTop sz="78261" autoAdjust="0"/>
  </p:normalViewPr>
  <p:slideViewPr>
    <p:cSldViewPr>
      <p:cViewPr varScale="1">
        <p:scale>
          <a:sx n="89" d="100"/>
          <a:sy n="89" d="100"/>
        </p:scale>
        <p:origin x="-2454" y="-90"/>
      </p:cViewPr>
      <p:guideLst>
        <p:guide orient="horz" pos="2160"/>
        <p:guide pos="2835"/>
      </p:guideLst>
    </p:cSldViewPr>
  </p:slideViewPr>
  <p:outlineViewPr>
    <p:cViewPr>
      <p:scale>
        <a:sx n="33" d="100"/>
        <a:sy n="33" d="100"/>
      </p:scale>
      <p:origin x="0" y="831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90" y="-108"/>
      </p:cViewPr>
      <p:guideLst>
        <p:guide orient="horz" pos="3109"/>
        <p:guide pos="212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handoutMaster" Target="handoutMasters/handoutMaster1.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971800" cy="493713"/>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200" b="0">
                <a:ea typeface="微软雅黑" panose="020B0503020204020204" pitchFamily="34" charset="-122"/>
              </a:defRPr>
            </a:lvl1pPr>
          </a:lstStyle>
          <a:p>
            <a:pPr>
              <a:defRPr/>
            </a:pPr>
            <a:endParaRPr lang="en-US" altLang="zh-CN"/>
          </a:p>
        </p:txBody>
      </p:sp>
      <p:sp>
        <p:nvSpPr>
          <p:cNvPr id="62467" name="Rectangle 3"/>
          <p:cNvSpPr>
            <a:spLocks noGrp="1" noChangeArrowheads="1"/>
          </p:cNvSpPr>
          <p:nvPr>
            <p:ph type="dt" sz="quarter" idx="1"/>
          </p:nvPr>
        </p:nvSpPr>
        <p:spPr bwMode="auto">
          <a:xfrm>
            <a:off x="3886200" y="0"/>
            <a:ext cx="2971800" cy="49371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a:ea typeface="微软雅黑" panose="020B0503020204020204" pitchFamily="34" charset="-122"/>
              </a:defRPr>
            </a:lvl1pPr>
          </a:lstStyle>
          <a:p>
            <a:pPr>
              <a:defRPr/>
            </a:pPr>
            <a:endParaRPr lang="en-US" altLang="zh-CN"/>
          </a:p>
        </p:txBody>
      </p:sp>
      <p:sp>
        <p:nvSpPr>
          <p:cNvPr id="62468" name="Rectangle 4"/>
          <p:cNvSpPr>
            <a:spLocks noGrp="1" noChangeArrowheads="1"/>
          </p:cNvSpPr>
          <p:nvPr>
            <p:ph type="ftr" sz="quarter" idx="2"/>
          </p:nvPr>
        </p:nvSpPr>
        <p:spPr bwMode="auto">
          <a:xfrm>
            <a:off x="0" y="9378950"/>
            <a:ext cx="2971800" cy="493713"/>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200" b="0">
                <a:ea typeface="微软雅黑" panose="020B0503020204020204" pitchFamily="34" charset="-122"/>
              </a:defRPr>
            </a:lvl1pPr>
          </a:lstStyle>
          <a:p>
            <a:pPr>
              <a:defRPr/>
            </a:pPr>
            <a:endParaRPr lang="en-US" altLang="zh-CN"/>
          </a:p>
        </p:txBody>
      </p:sp>
      <p:sp>
        <p:nvSpPr>
          <p:cNvPr id="62469" name="Rectangle 5"/>
          <p:cNvSpPr>
            <a:spLocks noGrp="1" noChangeArrowheads="1"/>
          </p:cNvSpPr>
          <p:nvPr>
            <p:ph type="sldNum" sz="quarter" idx="3"/>
          </p:nvPr>
        </p:nvSpPr>
        <p:spPr bwMode="auto">
          <a:xfrm>
            <a:off x="3886200" y="9378950"/>
            <a:ext cx="2971800" cy="493713"/>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ea typeface="微软雅黑" panose="020B0503020204020204" pitchFamily="34" charset="-122"/>
              </a:defRPr>
            </a:lvl1pPr>
          </a:lstStyle>
          <a:p>
            <a:fld id="{B3211C11-72D2-4804-9931-CBA1757C2BA3}"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746" name="Rectangle 2"/>
          <p:cNvSpPr>
            <a:spLocks noGrp="1" noChangeArrowheads="1"/>
          </p:cNvSpPr>
          <p:nvPr>
            <p:ph type="hdr" sz="quarter"/>
          </p:nvPr>
        </p:nvSpPr>
        <p:spPr bwMode="auto">
          <a:xfrm>
            <a:off x="0" y="0"/>
            <a:ext cx="2971800" cy="493713"/>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200" b="0">
                <a:ea typeface="微软雅黑" panose="020B0503020204020204" pitchFamily="34" charset="-122"/>
              </a:defRPr>
            </a:lvl1pPr>
          </a:lstStyle>
          <a:p>
            <a:pPr>
              <a:defRPr/>
            </a:pPr>
            <a:endParaRPr lang="en-US" altLang="zh-CN"/>
          </a:p>
        </p:txBody>
      </p:sp>
      <p:sp>
        <p:nvSpPr>
          <p:cNvPr id="159747" name="Rectangle 3"/>
          <p:cNvSpPr>
            <a:spLocks noGrp="1" noChangeArrowheads="1"/>
          </p:cNvSpPr>
          <p:nvPr>
            <p:ph type="dt" idx="1"/>
          </p:nvPr>
        </p:nvSpPr>
        <p:spPr bwMode="auto">
          <a:xfrm>
            <a:off x="3884613" y="0"/>
            <a:ext cx="2971800" cy="493713"/>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a:ea typeface="微软雅黑" panose="020B0503020204020204" pitchFamily="34"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60438" y="739775"/>
            <a:ext cx="4937125" cy="3703638"/>
          </a:xfrm>
          <a:prstGeom prst="rect">
            <a:avLst/>
          </a:prstGeom>
          <a:noFill/>
          <a:ln w="9525">
            <a:solidFill>
              <a:srgbClr val="000000"/>
            </a:solidFill>
            <a:miter lim="800000"/>
          </a:ln>
        </p:spPr>
      </p:sp>
      <p:sp>
        <p:nvSpPr>
          <p:cNvPr id="159749" name="Rectangle 5"/>
          <p:cNvSpPr>
            <a:spLocks noGrp="1" noChangeArrowheads="1"/>
          </p:cNvSpPr>
          <p:nvPr>
            <p:ph type="body" sz="quarter" idx="3"/>
          </p:nvPr>
        </p:nvSpPr>
        <p:spPr bwMode="auto">
          <a:xfrm>
            <a:off x="685800" y="4689475"/>
            <a:ext cx="5486400" cy="4443413"/>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dirty="0" smtClean="0"/>
              <a:t>单击此处编辑母版文本样式</a:t>
            </a:r>
            <a:endParaRPr lang="zh-CN" altLang="en-US" noProof="0" dirty="0" smtClean="0"/>
          </a:p>
          <a:p>
            <a:pPr lvl="1"/>
            <a:r>
              <a:rPr lang="zh-CN" altLang="en-US" noProof="0" dirty="0" smtClean="0"/>
              <a:t>第二级</a:t>
            </a:r>
            <a:endParaRPr lang="zh-CN" altLang="en-US" noProof="0" dirty="0" smtClean="0"/>
          </a:p>
          <a:p>
            <a:pPr lvl="2"/>
            <a:r>
              <a:rPr lang="zh-CN" altLang="en-US" noProof="0" dirty="0" smtClean="0"/>
              <a:t>第三级</a:t>
            </a:r>
            <a:endParaRPr lang="zh-CN" altLang="en-US" noProof="0" dirty="0" smtClean="0"/>
          </a:p>
          <a:p>
            <a:pPr lvl="3"/>
            <a:r>
              <a:rPr lang="zh-CN" altLang="en-US" noProof="0" dirty="0" smtClean="0"/>
              <a:t>第四级</a:t>
            </a:r>
            <a:endParaRPr lang="zh-CN" altLang="en-US" noProof="0" dirty="0" smtClean="0"/>
          </a:p>
          <a:p>
            <a:pPr lvl="4"/>
            <a:r>
              <a:rPr lang="zh-CN" altLang="en-US" noProof="0" dirty="0" smtClean="0"/>
              <a:t>第五级</a:t>
            </a:r>
            <a:endParaRPr lang="zh-CN" altLang="en-US" noProof="0" dirty="0" smtClean="0"/>
          </a:p>
        </p:txBody>
      </p:sp>
      <p:sp>
        <p:nvSpPr>
          <p:cNvPr id="159750" name="Rectangle 6"/>
          <p:cNvSpPr>
            <a:spLocks noGrp="1" noChangeArrowheads="1"/>
          </p:cNvSpPr>
          <p:nvPr>
            <p:ph type="ftr" sz="quarter" idx="4"/>
          </p:nvPr>
        </p:nvSpPr>
        <p:spPr bwMode="auto">
          <a:xfrm>
            <a:off x="0" y="9377363"/>
            <a:ext cx="2971800" cy="493712"/>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200" b="0">
                <a:ea typeface="微软雅黑" panose="020B0503020204020204" pitchFamily="34" charset="-122"/>
              </a:defRPr>
            </a:lvl1pPr>
          </a:lstStyle>
          <a:p>
            <a:pPr>
              <a:defRPr/>
            </a:pPr>
            <a:endParaRPr lang="en-US" altLang="zh-CN"/>
          </a:p>
        </p:txBody>
      </p:sp>
      <p:sp>
        <p:nvSpPr>
          <p:cNvPr id="159751" name="Rectangle 7"/>
          <p:cNvSpPr>
            <a:spLocks noGrp="1" noChangeArrowheads="1"/>
          </p:cNvSpPr>
          <p:nvPr>
            <p:ph type="sldNum" sz="quarter" idx="5"/>
          </p:nvPr>
        </p:nvSpPr>
        <p:spPr bwMode="auto">
          <a:xfrm>
            <a:off x="3884613" y="9377363"/>
            <a:ext cx="2971800" cy="493712"/>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ea typeface="微软雅黑" panose="020B0503020204020204" pitchFamily="34" charset="-122"/>
              </a:defRPr>
            </a:lvl1pPr>
          </a:lstStyle>
          <a:p>
            <a:fld id="{2C75CA11-4A29-47A1-BD69-D6D3CA8655D1}"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889B57A8-442B-499E-918E-AF0547BC10D6}" type="slidenum">
              <a:rPr lang="en-US" altLang="zh-CN"/>
            </a:fld>
            <a:endParaRPr lang="en-US" altLang="zh-CN"/>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p:spPr>
        <p:txBody>
          <a:bodyPr/>
          <a:lstStyle/>
          <a:p>
            <a:pPr eaLnBrk="1" hangingPunct="1"/>
            <a:endParaRPr lang="zh-CN"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6234AB64-4120-4081-A837-932D52E6BB6E}" type="slidenum">
              <a:rPr lang="en-US" altLang="zh-CN"/>
            </a:fld>
            <a:endParaRPr lang="en-US" altLang="zh-CN"/>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9768BA5-F3B9-4572-A57D-733144EE1DCF}" type="slidenum">
              <a:rPr lang="en-US" altLang="zh-CN"/>
            </a:fld>
            <a:endParaRPr lang="en-US" altLang="zh-CN"/>
          </a:p>
        </p:txBody>
      </p:sp>
      <p:sp>
        <p:nvSpPr>
          <p:cNvPr id="45059" name="Rectangle 2"/>
          <p:cNvSpPr>
            <a:spLocks noGrp="1" noRot="1" noChangeAspect="1" noChangeArrowheads="1" noTextEdit="1"/>
          </p:cNvSpPr>
          <p:nvPr>
            <p:ph type="sldImg"/>
          </p:nvPr>
        </p:nvSpPr>
        <p:spPr/>
      </p:sp>
      <p:sp>
        <p:nvSpPr>
          <p:cNvPr id="450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2E191A30-B18D-40DA-A6A6-13E4CB90CBC7}" type="slidenum">
              <a:rPr lang="en-US" altLang="zh-CN"/>
            </a:fld>
            <a:endParaRPr lang="en-US" altLang="zh-CN"/>
          </a:p>
        </p:txBody>
      </p:sp>
      <p:sp>
        <p:nvSpPr>
          <p:cNvPr id="60419" name="Rectangle 2"/>
          <p:cNvSpPr>
            <a:spLocks noGrp="1" noRot="1" noChangeAspect="1" noChangeArrowheads="1" noTextEdit="1"/>
          </p:cNvSpPr>
          <p:nvPr>
            <p:ph type="sldImg"/>
          </p:nvPr>
        </p:nvSpPr>
        <p:spPr/>
      </p:sp>
      <p:sp>
        <p:nvSpPr>
          <p:cNvPr id="604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C180C899-559E-4736-9EA0-FDCF22F37CA5}" type="slidenum">
              <a:rPr lang="en-US" altLang="zh-CN"/>
            </a:fld>
            <a:endParaRPr lang="en-US" altLang="zh-CN"/>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CB3B7E0F-B202-4A40-B45A-CBA3DFF12B5C}" type="slidenum">
              <a:rPr lang="en-US" altLang="zh-CN"/>
            </a:fld>
            <a:endParaRPr lang="en-US" altLang="zh-CN"/>
          </a:p>
        </p:txBody>
      </p:sp>
      <p:sp>
        <p:nvSpPr>
          <p:cNvPr id="64515" name="Rectangle 2"/>
          <p:cNvSpPr>
            <a:spLocks noGrp="1" noRot="1" noChangeAspect="1" noChangeArrowheads="1" noTextEdit="1"/>
          </p:cNvSpPr>
          <p:nvPr>
            <p:ph type="sldImg"/>
          </p:nvPr>
        </p:nvSpPr>
        <p:spPr/>
      </p:sp>
      <p:sp>
        <p:nvSpPr>
          <p:cNvPr id="645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05905515-9BB2-49DC-AC8C-538855037100}" type="slidenum">
              <a:rPr lang="en-US" altLang="zh-CN"/>
            </a:fld>
            <a:endParaRPr lang="en-US" altLang="zh-CN"/>
          </a:p>
        </p:txBody>
      </p:sp>
      <p:sp>
        <p:nvSpPr>
          <p:cNvPr id="66563" name="Rectangle 2"/>
          <p:cNvSpPr>
            <a:spLocks noGrp="1" noRot="1" noChangeAspect="1" noChangeArrowheads="1" noTextEdit="1"/>
          </p:cNvSpPr>
          <p:nvPr>
            <p:ph type="sldImg"/>
          </p:nvPr>
        </p:nvSpPr>
        <p:spPr/>
      </p:sp>
      <p:sp>
        <p:nvSpPr>
          <p:cNvPr id="665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13763638-F998-49B6-9658-1F46E2CDBBFB}" type="slidenum">
              <a:rPr lang="en-US" altLang="zh-CN"/>
            </a:fld>
            <a:endParaRPr lang="en-US" altLang="zh-CN"/>
          </a:p>
        </p:txBody>
      </p:sp>
      <p:sp>
        <p:nvSpPr>
          <p:cNvPr id="68611" name="Rectangle 2"/>
          <p:cNvSpPr>
            <a:spLocks noGrp="1" noRot="1" noChangeAspect="1" noChangeArrowheads="1" noTextEdit="1"/>
          </p:cNvSpPr>
          <p:nvPr>
            <p:ph type="sldImg"/>
          </p:nvPr>
        </p:nvSpPr>
        <p:spPr/>
      </p:sp>
      <p:sp>
        <p:nvSpPr>
          <p:cNvPr id="686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C798C5D-64D1-4B34-B89C-FD79E5CF0A2B}" type="slidenum">
              <a:rPr lang="en-US" altLang="zh-CN"/>
            </a:fld>
            <a:endParaRPr lang="en-US" altLang="zh-CN"/>
          </a:p>
        </p:txBody>
      </p:sp>
      <p:sp>
        <p:nvSpPr>
          <p:cNvPr id="70659" name="Rectangle 2"/>
          <p:cNvSpPr>
            <a:spLocks noGrp="1" noRot="1" noChangeAspect="1" noChangeArrowheads="1" noTextEdit="1"/>
          </p:cNvSpPr>
          <p:nvPr>
            <p:ph type="sldImg"/>
          </p:nvPr>
        </p:nvSpPr>
        <p:spPr/>
      </p:sp>
      <p:sp>
        <p:nvSpPr>
          <p:cNvPr id="706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16FD748-ABE9-4A4B-9F30-63E1468EDA4A}" type="slidenum">
              <a:rPr lang="en-US" altLang="zh-CN"/>
            </a:fld>
            <a:endParaRPr lang="en-US" altLang="zh-CN"/>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C75CA11-4A29-47A1-BD69-D6D3CA8655D1}"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493C107C-D210-4BBD-B250-9995B590C7F4}" type="slidenum">
              <a:rPr lang="en-US" altLang="zh-CN"/>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2E5913DF-F255-4A35-98F5-A3C993629118}" type="slidenum">
              <a:rPr lang="en-US" altLang="zh-CN"/>
            </a:fld>
            <a:endParaRPr lang="en-US" altLang="zh-CN"/>
          </a:p>
        </p:txBody>
      </p:sp>
      <p:sp>
        <p:nvSpPr>
          <p:cNvPr id="79875" name="Rectangle 2"/>
          <p:cNvSpPr>
            <a:spLocks noGrp="1" noRot="1" noChangeAspect="1" noChangeArrowheads="1" noTextEdit="1"/>
          </p:cNvSpPr>
          <p:nvPr>
            <p:ph type="sldImg"/>
          </p:nvPr>
        </p:nvSpPr>
        <p:spPr/>
      </p:sp>
      <p:sp>
        <p:nvSpPr>
          <p:cNvPr id="798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54088934-0AFE-4B20-94C9-23945C23893D}" type="slidenum">
              <a:rPr lang="en-US" altLang="zh-CN"/>
            </a:fld>
            <a:endParaRPr lang="en-US" altLang="zh-CN"/>
          </a:p>
        </p:txBody>
      </p:sp>
      <p:sp>
        <p:nvSpPr>
          <p:cNvPr id="81923" name="Rectangle 2"/>
          <p:cNvSpPr>
            <a:spLocks noGrp="1" noRot="1" noChangeAspect="1" noChangeArrowheads="1" noTextEdit="1"/>
          </p:cNvSpPr>
          <p:nvPr>
            <p:ph type="sldImg"/>
          </p:nvPr>
        </p:nvSpPr>
        <p:spPr/>
      </p:sp>
      <p:sp>
        <p:nvSpPr>
          <p:cNvPr id="819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53DF96E3-52E6-4198-B1E5-3AAE440F85BB}" type="slidenum">
              <a:rPr lang="en-US" altLang="zh-CN"/>
            </a:fld>
            <a:endParaRPr lang="en-US" altLang="zh-CN"/>
          </a:p>
        </p:txBody>
      </p:sp>
      <p:sp>
        <p:nvSpPr>
          <p:cNvPr id="83971" name="Rectangle 2"/>
          <p:cNvSpPr>
            <a:spLocks noGrp="1" noRot="1" noChangeAspect="1" noChangeArrowheads="1" noTextEdit="1"/>
          </p:cNvSpPr>
          <p:nvPr>
            <p:ph type="sldImg"/>
          </p:nvPr>
        </p:nvSpPr>
        <p:spPr/>
      </p:sp>
      <p:sp>
        <p:nvSpPr>
          <p:cNvPr id="839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6BD53610-1F1E-4BC8-A9F1-9F06A260430D}" type="slidenum">
              <a:rPr lang="en-US" altLang="zh-CN"/>
            </a:fld>
            <a:endParaRPr lang="en-US" altLang="zh-CN"/>
          </a:p>
        </p:txBody>
      </p:sp>
      <p:sp>
        <p:nvSpPr>
          <p:cNvPr id="86019" name="Rectangle 2"/>
          <p:cNvSpPr>
            <a:spLocks noGrp="1" noRot="1" noChangeAspect="1" noChangeArrowheads="1" noTextEdit="1"/>
          </p:cNvSpPr>
          <p:nvPr>
            <p:ph type="sldImg"/>
          </p:nvPr>
        </p:nvSpPr>
        <p:spPr/>
      </p:sp>
      <p:sp>
        <p:nvSpPr>
          <p:cNvPr id="860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8EF95EE8-E731-407A-899A-17A0278034BD}" type="slidenum">
              <a:rPr lang="en-US" altLang="zh-CN"/>
            </a:fld>
            <a:endParaRPr lang="en-US" altLang="zh-CN"/>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D53132BE-018A-40D2-81AF-02F5197397A7}" type="slidenum">
              <a:rPr lang="en-US" altLang="zh-CN"/>
            </a:fld>
            <a:endParaRPr lang="en-US" altLang="zh-CN"/>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315971B1-C02C-4ECA-B5BB-3C404F398F8F}" type="slidenum">
              <a:rPr lang="en-US" altLang="zh-CN"/>
            </a:fld>
            <a:endParaRPr lang="en-US" altLang="zh-CN"/>
          </a:p>
        </p:txBody>
      </p:sp>
      <p:sp>
        <p:nvSpPr>
          <p:cNvPr id="96259" name="Rectangle 2"/>
          <p:cNvSpPr>
            <a:spLocks noGrp="1" noRot="1" noChangeAspect="1" noChangeArrowheads="1" noTextEdit="1"/>
          </p:cNvSpPr>
          <p:nvPr>
            <p:ph type="sldImg"/>
          </p:nvPr>
        </p:nvSpPr>
        <p:spPr>
          <a:xfrm>
            <a:off x="960438" y="739775"/>
            <a:ext cx="4938712" cy="3703638"/>
          </a:xfrm>
        </p:spPr>
      </p:sp>
      <p:sp>
        <p:nvSpPr>
          <p:cNvPr id="96260"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DC36BE26-DA2B-4D56-AD24-51193EEEAD14}" type="slidenum">
              <a:rPr lang="en-US" altLang="zh-CN"/>
            </a:fld>
            <a:endParaRPr lang="en-US" altLang="zh-CN"/>
          </a:p>
        </p:txBody>
      </p:sp>
      <p:sp>
        <p:nvSpPr>
          <p:cNvPr id="98307" name="Rectangle 2"/>
          <p:cNvSpPr>
            <a:spLocks noGrp="1" noRot="1" noChangeAspect="1" noChangeArrowheads="1" noTextEdit="1"/>
          </p:cNvSpPr>
          <p:nvPr>
            <p:ph type="sldImg"/>
          </p:nvPr>
        </p:nvSpPr>
        <p:spPr>
          <a:xfrm>
            <a:off x="960438" y="739775"/>
            <a:ext cx="4938712" cy="3703638"/>
          </a:xfrm>
        </p:spPr>
      </p:sp>
      <p:sp>
        <p:nvSpPr>
          <p:cNvPr id="98308"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10640853-B71D-44DD-87BC-6DF20B3FE2E8}" type="slidenum">
              <a:rPr lang="en-US" altLang="zh-CN"/>
            </a:fld>
            <a:endParaRPr lang="en-US" altLang="zh-CN"/>
          </a:p>
        </p:txBody>
      </p:sp>
      <p:sp>
        <p:nvSpPr>
          <p:cNvPr id="100355" name="Rectangle 2"/>
          <p:cNvSpPr>
            <a:spLocks noGrp="1" noRot="1" noChangeAspect="1" noChangeArrowheads="1" noTextEdit="1"/>
          </p:cNvSpPr>
          <p:nvPr>
            <p:ph type="sldImg"/>
          </p:nvPr>
        </p:nvSpPr>
        <p:spPr>
          <a:xfrm>
            <a:off x="960438" y="739775"/>
            <a:ext cx="4938712" cy="3703638"/>
          </a:xfrm>
        </p:spPr>
      </p:sp>
      <p:sp>
        <p:nvSpPr>
          <p:cNvPr id="100356"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C75CA11-4A29-47A1-BD69-D6D3CA8655D1}"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200FD967-B5C1-4296-AF63-31285252970E}" type="slidenum">
              <a:rPr lang="en-US" altLang="zh-CN"/>
            </a:fld>
            <a:endParaRPr lang="en-US" altLang="zh-CN"/>
          </a:p>
        </p:txBody>
      </p:sp>
      <p:sp>
        <p:nvSpPr>
          <p:cNvPr id="103427" name="Rectangle 2"/>
          <p:cNvSpPr>
            <a:spLocks noGrp="1" noRot="1" noChangeAspect="1" noChangeArrowheads="1" noTextEdit="1"/>
          </p:cNvSpPr>
          <p:nvPr>
            <p:ph type="sldImg"/>
          </p:nvPr>
        </p:nvSpPr>
        <p:spPr>
          <a:xfrm>
            <a:off x="960438" y="739775"/>
            <a:ext cx="4938712" cy="3703638"/>
          </a:xfrm>
        </p:spPr>
      </p:sp>
      <p:sp>
        <p:nvSpPr>
          <p:cNvPr id="103428"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2AA34534-2E19-46D7-A01C-C26F5832CF97}" type="slidenum">
              <a:rPr lang="en-US" altLang="zh-CN"/>
            </a:fld>
            <a:endParaRPr lang="en-US" altLang="zh-CN"/>
          </a:p>
        </p:txBody>
      </p:sp>
      <p:sp>
        <p:nvSpPr>
          <p:cNvPr id="105475" name="Rectangle 2"/>
          <p:cNvSpPr>
            <a:spLocks noGrp="1" noRot="1" noChangeAspect="1" noChangeArrowheads="1" noTextEdit="1"/>
          </p:cNvSpPr>
          <p:nvPr>
            <p:ph type="sldImg"/>
          </p:nvPr>
        </p:nvSpPr>
        <p:spPr>
          <a:xfrm>
            <a:off x="960438" y="739775"/>
            <a:ext cx="4938712" cy="3703638"/>
          </a:xfrm>
        </p:spPr>
      </p:sp>
      <p:sp>
        <p:nvSpPr>
          <p:cNvPr id="105476"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B254F3C3-A778-496C-A638-6B851E5539FB}" type="slidenum">
              <a:rPr lang="en-US" altLang="zh-CN"/>
            </a:fld>
            <a:endParaRPr lang="en-US" altLang="zh-CN"/>
          </a:p>
        </p:txBody>
      </p:sp>
      <p:sp>
        <p:nvSpPr>
          <p:cNvPr id="107523" name="Rectangle 2"/>
          <p:cNvSpPr>
            <a:spLocks noGrp="1" noRot="1" noChangeAspect="1" noChangeArrowheads="1" noTextEdit="1"/>
          </p:cNvSpPr>
          <p:nvPr>
            <p:ph type="sldImg"/>
          </p:nvPr>
        </p:nvSpPr>
        <p:spPr>
          <a:xfrm>
            <a:off x="960438" y="739775"/>
            <a:ext cx="4938712" cy="3703638"/>
          </a:xfrm>
        </p:spPr>
      </p:sp>
      <p:sp>
        <p:nvSpPr>
          <p:cNvPr id="107524"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57D662FA-EE63-44EC-985D-9F3CBDE647F9}" type="slidenum">
              <a:rPr lang="en-US" altLang="zh-CN"/>
            </a:fld>
            <a:endParaRPr lang="en-US" altLang="zh-CN"/>
          </a:p>
        </p:txBody>
      </p:sp>
      <p:sp>
        <p:nvSpPr>
          <p:cNvPr id="109571" name="Rectangle 2"/>
          <p:cNvSpPr>
            <a:spLocks noGrp="1" noRot="1" noChangeAspect="1" noChangeArrowheads="1" noTextEdit="1"/>
          </p:cNvSpPr>
          <p:nvPr>
            <p:ph type="sldImg"/>
          </p:nvPr>
        </p:nvSpPr>
        <p:spPr>
          <a:xfrm>
            <a:off x="960438" y="739775"/>
            <a:ext cx="4938712" cy="3703638"/>
          </a:xfrm>
        </p:spPr>
      </p:sp>
      <p:sp>
        <p:nvSpPr>
          <p:cNvPr id="109572"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0CC7D269-CAFC-40F7-AB09-7173B4065516}" type="slidenum">
              <a:rPr lang="en-US" altLang="zh-CN"/>
            </a:fld>
            <a:endParaRPr lang="en-US" altLang="zh-CN"/>
          </a:p>
        </p:txBody>
      </p:sp>
      <p:sp>
        <p:nvSpPr>
          <p:cNvPr id="111619" name="Rectangle 2"/>
          <p:cNvSpPr>
            <a:spLocks noGrp="1" noRot="1" noChangeAspect="1" noChangeArrowheads="1" noTextEdit="1"/>
          </p:cNvSpPr>
          <p:nvPr>
            <p:ph type="sldImg"/>
          </p:nvPr>
        </p:nvSpPr>
        <p:spPr>
          <a:xfrm>
            <a:off x="960438" y="739775"/>
            <a:ext cx="4938712" cy="3703638"/>
          </a:xfrm>
        </p:spPr>
      </p:sp>
      <p:sp>
        <p:nvSpPr>
          <p:cNvPr id="111620"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0C3F2B96-A93C-4BEF-8DA9-5992E058F92C}" type="slidenum">
              <a:rPr lang="en-US" altLang="zh-CN"/>
            </a:fld>
            <a:endParaRPr lang="en-US" altLang="zh-CN"/>
          </a:p>
        </p:txBody>
      </p:sp>
      <p:sp>
        <p:nvSpPr>
          <p:cNvPr id="113667" name="Rectangle 2"/>
          <p:cNvSpPr>
            <a:spLocks noGrp="1" noRot="1" noChangeAspect="1" noChangeArrowheads="1" noTextEdit="1"/>
          </p:cNvSpPr>
          <p:nvPr>
            <p:ph type="sldImg"/>
          </p:nvPr>
        </p:nvSpPr>
        <p:spPr>
          <a:xfrm>
            <a:off x="960438" y="739775"/>
            <a:ext cx="4938712" cy="3703638"/>
          </a:xfrm>
        </p:spPr>
      </p:sp>
      <p:sp>
        <p:nvSpPr>
          <p:cNvPr id="113668"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B8643EC2-3CF6-4FF7-A212-FF94FA1D848E}" type="slidenum">
              <a:rPr lang="en-US" altLang="zh-CN"/>
            </a:fld>
            <a:endParaRPr lang="en-US" altLang="zh-CN"/>
          </a:p>
        </p:txBody>
      </p:sp>
      <p:sp>
        <p:nvSpPr>
          <p:cNvPr id="115715" name="Rectangle 2"/>
          <p:cNvSpPr>
            <a:spLocks noGrp="1" noRot="1" noChangeAspect="1" noChangeArrowheads="1" noTextEdit="1"/>
          </p:cNvSpPr>
          <p:nvPr>
            <p:ph type="sldImg"/>
          </p:nvPr>
        </p:nvSpPr>
        <p:spPr>
          <a:xfrm>
            <a:off x="960438" y="739775"/>
            <a:ext cx="4938712" cy="3703638"/>
          </a:xfrm>
        </p:spPr>
      </p:sp>
      <p:sp>
        <p:nvSpPr>
          <p:cNvPr id="115716"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0CD3CE47-E59D-4AB4-8350-7B96E4A631E6}" type="slidenum">
              <a:rPr lang="en-US" altLang="zh-CN"/>
            </a:fld>
            <a:endParaRPr lang="en-US" altLang="zh-CN"/>
          </a:p>
        </p:txBody>
      </p:sp>
      <p:sp>
        <p:nvSpPr>
          <p:cNvPr id="117763" name="Rectangle 2"/>
          <p:cNvSpPr>
            <a:spLocks noGrp="1" noRot="1" noChangeAspect="1" noChangeArrowheads="1" noTextEdit="1"/>
          </p:cNvSpPr>
          <p:nvPr>
            <p:ph type="sldImg"/>
          </p:nvPr>
        </p:nvSpPr>
        <p:spPr>
          <a:xfrm>
            <a:off x="960438" y="739775"/>
            <a:ext cx="4938712" cy="3703638"/>
          </a:xfrm>
        </p:spPr>
      </p:sp>
      <p:sp>
        <p:nvSpPr>
          <p:cNvPr id="117764"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8EE61F81-F88E-418E-B872-61EF7C7B2F8F}" type="slidenum">
              <a:rPr lang="en-US" altLang="zh-CN"/>
            </a:fld>
            <a:endParaRPr lang="en-US" altLang="zh-CN"/>
          </a:p>
        </p:txBody>
      </p:sp>
      <p:sp>
        <p:nvSpPr>
          <p:cNvPr id="119811" name="Rectangle 2"/>
          <p:cNvSpPr>
            <a:spLocks noGrp="1" noRot="1" noChangeAspect="1" noChangeArrowheads="1" noTextEdit="1"/>
          </p:cNvSpPr>
          <p:nvPr>
            <p:ph type="sldImg"/>
          </p:nvPr>
        </p:nvSpPr>
        <p:spPr>
          <a:xfrm>
            <a:off x="960438" y="739775"/>
            <a:ext cx="4938712" cy="3703638"/>
          </a:xfrm>
        </p:spPr>
      </p:sp>
      <p:sp>
        <p:nvSpPr>
          <p:cNvPr id="119812"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788A0726-3E94-4695-A856-C169ABC0F13C}" type="slidenum">
              <a:rPr lang="en-US" altLang="zh-CN"/>
            </a:fld>
            <a:endParaRPr lang="en-US" altLang="zh-CN"/>
          </a:p>
        </p:txBody>
      </p:sp>
      <p:sp>
        <p:nvSpPr>
          <p:cNvPr id="121859" name="Rectangle 2"/>
          <p:cNvSpPr>
            <a:spLocks noGrp="1" noRot="1" noChangeAspect="1" noChangeArrowheads="1" noTextEdit="1"/>
          </p:cNvSpPr>
          <p:nvPr>
            <p:ph type="sldImg"/>
          </p:nvPr>
        </p:nvSpPr>
        <p:spPr>
          <a:xfrm>
            <a:off x="960438" y="739775"/>
            <a:ext cx="4938712" cy="3703638"/>
          </a:xfrm>
        </p:spPr>
      </p:sp>
      <p:sp>
        <p:nvSpPr>
          <p:cNvPr id="121860"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9F957284-E18C-4554-B3B3-934C0CE077ED}" type="slidenum">
              <a:rPr lang="en-US" altLang="zh-CN"/>
            </a:fld>
            <a:endParaRPr lang="en-US" altLang="zh-CN"/>
          </a:p>
        </p:txBody>
      </p:sp>
      <p:sp>
        <p:nvSpPr>
          <p:cNvPr id="123907" name="Rectangle 2"/>
          <p:cNvSpPr>
            <a:spLocks noGrp="1" noRot="1" noChangeAspect="1" noChangeArrowheads="1" noTextEdit="1"/>
          </p:cNvSpPr>
          <p:nvPr>
            <p:ph type="sldImg"/>
          </p:nvPr>
        </p:nvSpPr>
        <p:spPr>
          <a:xfrm>
            <a:off x="960438" y="739775"/>
            <a:ext cx="4938712" cy="3703638"/>
          </a:xfrm>
        </p:spPr>
      </p:sp>
      <p:sp>
        <p:nvSpPr>
          <p:cNvPr id="123908"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69B3E6DB-11C1-4E69-B67D-0D1EA727AC4B}" type="slidenum">
              <a:rPr lang="en-US" altLang="zh-CN"/>
            </a:fld>
            <a:endParaRPr lang="en-US" altLang="zh-CN"/>
          </a:p>
        </p:txBody>
      </p:sp>
      <p:sp>
        <p:nvSpPr>
          <p:cNvPr id="125955" name="Rectangle 2"/>
          <p:cNvSpPr>
            <a:spLocks noGrp="1" noRot="1" noChangeAspect="1" noChangeArrowheads="1" noTextEdit="1"/>
          </p:cNvSpPr>
          <p:nvPr>
            <p:ph type="sldImg"/>
          </p:nvPr>
        </p:nvSpPr>
        <p:spPr>
          <a:xfrm>
            <a:off x="960438" y="739775"/>
            <a:ext cx="4938712" cy="3703638"/>
          </a:xfrm>
        </p:spPr>
      </p:sp>
      <p:sp>
        <p:nvSpPr>
          <p:cNvPr id="125956"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B341EBA6-FF39-4C2B-A1A7-13220E91E9D9}" type="slidenum">
              <a:rPr lang="en-US" altLang="zh-CN"/>
            </a:fld>
            <a:endParaRPr lang="en-US" altLang="zh-CN"/>
          </a:p>
        </p:txBody>
      </p:sp>
      <p:sp>
        <p:nvSpPr>
          <p:cNvPr id="128003" name="Rectangle 2"/>
          <p:cNvSpPr>
            <a:spLocks noGrp="1" noRot="1" noChangeAspect="1" noChangeArrowheads="1" noTextEdit="1"/>
          </p:cNvSpPr>
          <p:nvPr>
            <p:ph type="sldImg"/>
          </p:nvPr>
        </p:nvSpPr>
        <p:spPr>
          <a:xfrm>
            <a:off x="960438" y="739775"/>
            <a:ext cx="4938712" cy="3703638"/>
          </a:xfrm>
        </p:spPr>
      </p:sp>
      <p:sp>
        <p:nvSpPr>
          <p:cNvPr id="128004"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89D240C3-A282-4F66-A0D9-1620E98A2B3D}" type="slidenum">
              <a:rPr lang="en-US" altLang="zh-CN"/>
            </a:fld>
            <a:endParaRPr lang="en-US" altLang="zh-CN"/>
          </a:p>
        </p:txBody>
      </p:sp>
      <p:sp>
        <p:nvSpPr>
          <p:cNvPr id="130051" name="Rectangle 2"/>
          <p:cNvSpPr>
            <a:spLocks noGrp="1" noRot="1" noChangeAspect="1" noChangeArrowheads="1" noTextEdit="1"/>
          </p:cNvSpPr>
          <p:nvPr>
            <p:ph type="sldImg"/>
          </p:nvPr>
        </p:nvSpPr>
        <p:spPr>
          <a:xfrm>
            <a:off x="960438" y="739775"/>
            <a:ext cx="4938712" cy="3703638"/>
          </a:xfrm>
        </p:spPr>
      </p:sp>
      <p:sp>
        <p:nvSpPr>
          <p:cNvPr id="130052"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2D112424-8C57-4555-8FAB-909CF70F507C}" type="slidenum">
              <a:rPr lang="en-US" altLang="zh-CN"/>
            </a:fld>
            <a:endParaRPr lang="en-US" altLang="zh-CN"/>
          </a:p>
        </p:txBody>
      </p:sp>
      <p:sp>
        <p:nvSpPr>
          <p:cNvPr id="132099" name="Rectangle 2"/>
          <p:cNvSpPr>
            <a:spLocks noGrp="1" noRot="1" noChangeAspect="1" noChangeArrowheads="1" noTextEdit="1"/>
          </p:cNvSpPr>
          <p:nvPr>
            <p:ph type="sldImg"/>
          </p:nvPr>
        </p:nvSpPr>
        <p:spPr>
          <a:xfrm>
            <a:off x="960438" y="739775"/>
            <a:ext cx="4938712" cy="3703638"/>
          </a:xfrm>
        </p:spPr>
      </p:sp>
      <p:sp>
        <p:nvSpPr>
          <p:cNvPr id="132100"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C062CA42-45C2-45B1-A6FA-860CF06A5D6D}" type="slidenum">
              <a:rPr lang="en-US" altLang="zh-CN"/>
            </a:fld>
            <a:endParaRPr lang="en-US" altLang="zh-CN"/>
          </a:p>
        </p:txBody>
      </p:sp>
      <p:sp>
        <p:nvSpPr>
          <p:cNvPr id="134147" name="Rectangle 2"/>
          <p:cNvSpPr>
            <a:spLocks noGrp="1" noRot="1" noChangeAspect="1" noChangeArrowheads="1" noTextEdit="1"/>
          </p:cNvSpPr>
          <p:nvPr>
            <p:ph type="sldImg"/>
          </p:nvPr>
        </p:nvSpPr>
        <p:spPr>
          <a:xfrm>
            <a:off x="960438" y="739775"/>
            <a:ext cx="4938712" cy="3703638"/>
          </a:xfrm>
        </p:spPr>
      </p:sp>
      <p:sp>
        <p:nvSpPr>
          <p:cNvPr id="134148"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05FD2176-161A-4924-85A1-DF6F972D8AC4}" type="slidenum">
              <a:rPr lang="en-US" altLang="zh-CN"/>
            </a:fld>
            <a:endParaRPr lang="en-US" altLang="zh-CN"/>
          </a:p>
        </p:txBody>
      </p:sp>
      <p:sp>
        <p:nvSpPr>
          <p:cNvPr id="137219" name="Rectangle 2"/>
          <p:cNvSpPr>
            <a:spLocks noGrp="1" noRot="1" noChangeAspect="1" noChangeArrowheads="1" noTextEdit="1"/>
          </p:cNvSpPr>
          <p:nvPr>
            <p:ph type="sldImg"/>
          </p:nvPr>
        </p:nvSpPr>
        <p:spPr>
          <a:xfrm>
            <a:off x="960438" y="739775"/>
            <a:ext cx="4938712" cy="3703638"/>
          </a:xfrm>
        </p:spPr>
      </p:sp>
      <p:sp>
        <p:nvSpPr>
          <p:cNvPr id="137220"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FF6E05C0-A913-4DD0-A0BB-BF3728759413}" type="slidenum">
              <a:rPr lang="en-US" altLang="zh-CN"/>
            </a:fld>
            <a:endParaRPr lang="en-US" altLang="zh-CN"/>
          </a:p>
        </p:txBody>
      </p:sp>
      <p:sp>
        <p:nvSpPr>
          <p:cNvPr id="139267" name="Rectangle 2"/>
          <p:cNvSpPr>
            <a:spLocks noGrp="1" noRot="1" noChangeAspect="1" noChangeArrowheads="1" noTextEdit="1"/>
          </p:cNvSpPr>
          <p:nvPr>
            <p:ph type="sldImg"/>
          </p:nvPr>
        </p:nvSpPr>
        <p:spPr>
          <a:xfrm>
            <a:off x="960438" y="739775"/>
            <a:ext cx="4938712" cy="3703638"/>
          </a:xfrm>
        </p:spPr>
      </p:sp>
      <p:sp>
        <p:nvSpPr>
          <p:cNvPr id="139268"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3D22810C-C641-4FEC-99A6-00FF5C6919D3}" type="slidenum">
              <a:rPr lang="en-US" altLang="zh-CN"/>
            </a:fld>
            <a:endParaRPr lang="en-US" altLang="zh-CN"/>
          </a:p>
        </p:txBody>
      </p:sp>
      <p:sp>
        <p:nvSpPr>
          <p:cNvPr id="141315" name="Rectangle 2"/>
          <p:cNvSpPr>
            <a:spLocks noGrp="1" noRot="1" noChangeAspect="1" noChangeArrowheads="1" noTextEdit="1"/>
          </p:cNvSpPr>
          <p:nvPr>
            <p:ph type="sldImg"/>
          </p:nvPr>
        </p:nvSpPr>
        <p:spPr>
          <a:xfrm>
            <a:off x="960438" y="739775"/>
            <a:ext cx="4938712" cy="3703638"/>
          </a:xfrm>
        </p:spPr>
      </p:sp>
      <p:sp>
        <p:nvSpPr>
          <p:cNvPr id="141316"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9EB1DE57-83C8-4109-9E87-FB97BA75C6FF}" type="slidenum">
              <a:rPr lang="en-US" altLang="zh-CN"/>
            </a:fld>
            <a:endParaRPr lang="en-US" altLang="zh-CN"/>
          </a:p>
        </p:txBody>
      </p:sp>
      <p:sp>
        <p:nvSpPr>
          <p:cNvPr id="143363" name="Rectangle 2"/>
          <p:cNvSpPr>
            <a:spLocks noGrp="1" noRot="1" noChangeAspect="1" noChangeArrowheads="1" noTextEdit="1"/>
          </p:cNvSpPr>
          <p:nvPr>
            <p:ph type="sldImg"/>
          </p:nvPr>
        </p:nvSpPr>
        <p:spPr>
          <a:xfrm>
            <a:off x="960438" y="739775"/>
            <a:ext cx="4938712" cy="3703638"/>
          </a:xfrm>
        </p:spPr>
      </p:sp>
      <p:sp>
        <p:nvSpPr>
          <p:cNvPr id="143364"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C75CA11-4A29-47A1-BD69-D6D3CA8655D1}"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1CA55261-09BE-4E53-ADF1-D7177FEB5459}" type="slidenum">
              <a:rPr lang="en-US" altLang="zh-CN"/>
            </a:fld>
            <a:endParaRPr lang="en-US" altLang="zh-CN"/>
          </a:p>
        </p:txBody>
      </p:sp>
      <p:sp>
        <p:nvSpPr>
          <p:cNvPr id="145411" name="Rectangle 2"/>
          <p:cNvSpPr>
            <a:spLocks noGrp="1" noRot="1" noChangeAspect="1" noChangeArrowheads="1" noTextEdit="1"/>
          </p:cNvSpPr>
          <p:nvPr>
            <p:ph type="sldImg"/>
          </p:nvPr>
        </p:nvSpPr>
        <p:spPr>
          <a:xfrm>
            <a:off x="960438" y="739775"/>
            <a:ext cx="4938712" cy="3703638"/>
          </a:xfrm>
        </p:spPr>
      </p:sp>
      <p:sp>
        <p:nvSpPr>
          <p:cNvPr id="145412"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25DA8423-6B83-4B7D-91E7-9B337D6469CB}" type="slidenum">
              <a:rPr lang="en-US" altLang="zh-CN"/>
            </a:fld>
            <a:endParaRPr lang="en-US" altLang="zh-CN"/>
          </a:p>
        </p:txBody>
      </p:sp>
      <p:sp>
        <p:nvSpPr>
          <p:cNvPr id="147459" name="Rectangle 2"/>
          <p:cNvSpPr>
            <a:spLocks noGrp="1" noRot="1" noChangeAspect="1" noChangeArrowheads="1" noTextEdit="1"/>
          </p:cNvSpPr>
          <p:nvPr>
            <p:ph type="sldImg"/>
          </p:nvPr>
        </p:nvSpPr>
        <p:spPr>
          <a:xfrm>
            <a:off x="960438" y="739775"/>
            <a:ext cx="4938712" cy="3703638"/>
          </a:xfrm>
        </p:spPr>
      </p:sp>
      <p:sp>
        <p:nvSpPr>
          <p:cNvPr id="147460"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DB18D98-418E-4F1A-A85D-B4CF7A50ADD0}" type="slidenum">
              <a:rPr lang="en-US" altLang="zh-CN"/>
            </a:fld>
            <a:endParaRPr lang="en-US" altLang="zh-CN"/>
          </a:p>
        </p:txBody>
      </p:sp>
      <p:sp>
        <p:nvSpPr>
          <p:cNvPr id="149507" name="Rectangle 2"/>
          <p:cNvSpPr>
            <a:spLocks noGrp="1" noRot="1" noChangeAspect="1" noChangeArrowheads="1" noTextEdit="1"/>
          </p:cNvSpPr>
          <p:nvPr>
            <p:ph type="sldImg"/>
          </p:nvPr>
        </p:nvSpPr>
        <p:spPr>
          <a:xfrm>
            <a:off x="960438" y="739775"/>
            <a:ext cx="4938712" cy="3703638"/>
          </a:xfrm>
        </p:spPr>
      </p:sp>
      <p:sp>
        <p:nvSpPr>
          <p:cNvPr id="149508"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A521D496-7B81-4F1C-9D32-A40C612FD3C2}" type="slidenum">
              <a:rPr lang="en-US" altLang="zh-CN"/>
            </a:fld>
            <a:endParaRPr lang="en-US" altLang="zh-CN"/>
          </a:p>
        </p:txBody>
      </p:sp>
      <p:sp>
        <p:nvSpPr>
          <p:cNvPr id="151555" name="Rectangle 2"/>
          <p:cNvSpPr>
            <a:spLocks noGrp="1" noRot="1" noChangeAspect="1" noChangeArrowheads="1" noTextEdit="1"/>
          </p:cNvSpPr>
          <p:nvPr>
            <p:ph type="sldImg"/>
          </p:nvPr>
        </p:nvSpPr>
        <p:spPr>
          <a:xfrm>
            <a:off x="960438" y="739775"/>
            <a:ext cx="4938712" cy="3703638"/>
          </a:xfrm>
        </p:spPr>
      </p:sp>
      <p:sp>
        <p:nvSpPr>
          <p:cNvPr id="151556" name="Rectangle 3"/>
          <p:cNvSpPr>
            <a:spLocks noGrp="1" noChangeArrowheads="1"/>
          </p:cNvSpPr>
          <p:nvPr>
            <p:ph type="body" idx="1"/>
          </p:nvPr>
        </p:nvSpPr>
        <p:spPr>
          <a:xfrm>
            <a:off x="914400" y="4689475"/>
            <a:ext cx="5029200" cy="4443413"/>
          </a:xfrm>
          <a:noFill/>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C75CA11-4A29-47A1-BD69-D6D3CA8655D1}"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DE184A5D-5ED9-4CC1-9321-F39D288528AC}" type="slidenum">
              <a:rPr lang="en-US" altLang="zh-CN"/>
            </a:fld>
            <a:endParaRPr lang="en-US" altLang="zh-CN"/>
          </a:p>
        </p:txBody>
      </p:sp>
      <p:sp>
        <p:nvSpPr>
          <p:cNvPr id="20483" name="Rectangle 2"/>
          <p:cNvSpPr>
            <a:spLocks noGrp="1" noRot="1" noChangeAspect="1" noChangeArrowheads="1" noTextEdit="1"/>
          </p:cNvSpPr>
          <p:nvPr>
            <p:ph type="sldImg"/>
          </p:nvPr>
        </p:nvSpPr>
        <p:spPr>
          <a:xfrm>
            <a:off x="960438" y="739775"/>
            <a:ext cx="4938712" cy="3703638"/>
          </a:xfrm>
        </p:spPr>
      </p:sp>
      <p:sp>
        <p:nvSpPr>
          <p:cNvPr id="20484" name="Rectangle 3"/>
          <p:cNvSpPr>
            <a:spLocks noGrp="1" noChangeArrowheads="1"/>
          </p:cNvSpPr>
          <p:nvPr>
            <p:ph type="body" idx="1"/>
          </p:nvPr>
        </p:nvSpPr>
        <p:spPr>
          <a:noFill/>
        </p:spPr>
        <p:txBody>
          <a:bodyPr/>
          <a:lstStyle/>
          <a:p>
            <a:pPr eaLnBrk="1" hangingPunct="1"/>
            <a:r>
              <a:rPr lang="zh-CN" altLang="en-US" smtClean="0"/>
              <a:t>所谓</a:t>
            </a:r>
            <a:r>
              <a:rPr lang="zh-CN" altLang="en-US" smtClean="0">
                <a:latin typeface="Arial" panose="020B0604020202020204" pitchFamily="34" charset="0"/>
              </a:rPr>
              <a:t>“</a:t>
            </a:r>
            <a:r>
              <a:rPr lang="zh-CN" altLang="en-US" smtClean="0"/>
              <a:t>集成电路</a:t>
            </a:r>
            <a:r>
              <a:rPr lang="zh-CN" altLang="en-US" smtClean="0">
                <a:latin typeface="Arial" panose="020B0604020202020204" pitchFamily="34" charset="0"/>
              </a:rPr>
              <a:t>”</a:t>
            </a:r>
            <a:r>
              <a:rPr lang="zh-CN" altLang="en-US" smtClean="0"/>
              <a:t>（</a:t>
            </a:r>
            <a:r>
              <a:rPr lang="en-US" altLang="zh-CN" smtClean="0"/>
              <a:t>Integrated Circuit,</a:t>
            </a:r>
            <a:r>
              <a:rPr lang="zh-CN" altLang="en-US" smtClean="0"/>
              <a:t>简记</a:t>
            </a:r>
            <a:r>
              <a:rPr lang="en-US" altLang="zh-CN" smtClean="0"/>
              <a:t>IC</a:t>
            </a:r>
            <a:r>
              <a:rPr lang="zh-CN" altLang="en-US" smtClean="0"/>
              <a:t>），是将大量晶体管和电子线路组合制作在一块硅晶片上，故又称其为芯片。小规模</a:t>
            </a:r>
            <a:r>
              <a:rPr lang="en-US" altLang="zh-CN" smtClean="0"/>
              <a:t>IC</a:t>
            </a:r>
            <a:r>
              <a:rPr lang="zh-CN" altLang="en-US" smtClean="0"/>
              <a:t>每个芯片上集成的元件数为</a:t>
            </a:r>
            <a:r>
              <a:rPr lang="en-US" altLang="zh-CN" smtClean="0"/>
              <a:t>100</a:t>
            </a:r>
            <a:r>
              <a:rPr lang="zh-CN" altLang="en-US" smtClean="0"/>
              <a:t>个以下，中规模</a:t>
            </a:r>
            <a:r>
              <a:rPr lang="en-US" altLang="zh-CN" smtClean="0"/>
              <a:t>IC</a:t>
            </a:r>
            <a:r>
              <a:rPr lang="zh-CN" altLang="en-US" smtClean="0"/>
              <a:t>每个芯片上可以集成</a:t>
            </a:r>
            <a:r>
              <a:rPr lang="en-US" altLang="zh-CN" smtClean="0"/>
              <a:t>100</a:t>
            </a:r>
            <a:r>
              <a:rPr lang="zh-CN" altLang="en-US" smtClean="0"/>
              <a:t>～</a:t>
            </a:r>
            <a:r>
              <a:rPr lang="en-US" altLang="zh-CN" smtClean="0"/>
              <a:t>1000</a:t>
            </a:r>
            <a:r>
              <a:rPr lang="zh-CN" altLang="en-US" smtClean="0"/>
              <a:t>个元件。</a:t>
            </a:r>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6E0A2FD-8645-4A5D-B43B-50B779280552}" type="slidenum">
              <a:rPr lang="en-US" altLang="zh-CN"/>
            </a:fld>
            <a:endParaRPr lang="en-US" altLang="zh-CN"/>
          </a:p>
        </p:txBody>
      </p:sp>
      <p:sp>
        <p:nvSpPr>
          <p:cNvPr id="22531" name="Rectangle 2"/>
          <p:cNvSpPr>
            <a:spLocks noGrp="1" noRot="1" noChangeAspect="1" noChangeArrowheads="1" noTextEdit="1"/>
          </p:cNvSpPr>
          <p:nvPr>
            <p:ph type="sldImg"/>
          </p:nvPr>
        </p:nvSpPr>
        <p:spPr>
          <a:xfrm>
            <a:off x="960438" y="739775"/>
            <a:ext cx="4938712" cy="3703638"/>
          </a:xfrm>
        </p:spPr>
      </p:sp>
      <p:sp>
        <p:nvSpPr>
          <p:cNvPr id="22532" name="Rectangle 3"/>
          <p:cNvSpPr>
            <a:spLocks noGrp="1" noChangeArrowheads="1"/>
          </p:cNvSpPr>
          <p:nvPr>
            <p:ph type="body" idx="1"/>
          </p:nvPr>
        </p:nvSpPr>
        <p:spPr>
          <a:noFill/>
        </p:spPr>
        <p:txBody>
          <a:bodyPr/>
          <a:lstStyle/>
          <a:p>
            <a:pPr eaLnBrk="1" hangingPunct="1"/>
            <a:r>
              <a:rPr lang="zh-CN" altLang="en-US" smtClean="0"/>
              <a:t>大规模集成电路每个芯片上的元件数为</a:t>
            </a:r>
            <a:r>
              <a:rPr lang="en-US" altLang="zh-CN" smtClean="0"/>
              <a:t>1000</a:t>
            </a:r>
            <a:r>
              <a:rPr lang="zh-CN" altLang="en-US" smtClean="0"/>
              <a:t>～</a:t>
            </a:r>
            <a:r>
              <a:rPr lang="en-US" altLang="zh-CN" smtClean="0"/>
              <a:t>10000</a:t>
            </a:r>
            <a:r>
              <a:rPr lang="zh-CN" altLang="en-US" smtClean="0"/>
              <a:t>个，而超大规模集成电路（</a:t>
            </a:r>
            <a:r>
              <a:rPr lang="en-US" altLang="zh-CN" smtClean="0"/>
              <a:t>VLSI</a:t>
            </a:r>
            <a:r>
              <a:rPr lang="zh-CN" altLang="en-US" smtClean="0"/>
              <a:t>）每个芯片上可以集成</a:t>
            </a:r>
            <a:r>
              <a:rPr lang="en-US" altLang="zh-CN" smtClean="0"/>
              <a:t>10000</a:t>
            </a:r>
            <a:r>
              <a:rPr lang="zh-CN" altLang="en-US" smtClean="0"/>
              <a:t>个以上的元件。目前奔腾</a:t>
            </a:r>
            <a:r>
              <a:rPr lang="en-US" altLang="zh-CN" smtClean="0"/>
              <a:t>(Pentium)</a:t>
            </a:r>
            <a:r>
              <a:rPr lang="zh-CN" altLang="en-US" smtClean="0"/>
              <a:t>系统微处理器芯片中包含的晶体管元件数在</a:t>
            </a:r>
            <a:r>
              <a:rPr lang="en-US" altLang="zh-CN" smtClean="0"/>
              <a:t>550</a:t>
            </a:r>
            <a:r>
              <a:rPr lang="zh-CN" altLang="en-US" smtClean="0"/>
              <a:t>万个以上，其中</a:t>
            </a:r>
            <a:r>
              <a:rPr lang="en-US" altLang="zh-CN" smtClean="0"/>
              <a:t>Pentium 4</a:t>
            </a:r>
            <a:r>
              <a:rPr lang="zh-CN" altLang="en-US" smtClean="0"/>
              <a:t>达</a:t>
            </a:r>
            <a:r>
              <a:rPr lang="en-US" altLang="zh-CN" smtClean="0"/>
              <a:t>5500</a:t>
            </a:r>
            <a:r>
              <a:rPr lang="zh-CN" altLang="en-US" smtClean="0"/>
              <a:t>万个，而新型显示芯片集成的晶体管数量甚至高达</a:t>
            </a:r>
            <a:r>
              <a:rPr lang="en-US" altLang="zh-CN" smtClean="0"/>
              <a:t>1.1</a:t>
            </a:r>
            <a:r>
              <a:rPr lang="zh-CN" altLang="en-US" smtClean="0"/>
              <a:t>～</a:t>
            </a:r>
            <a:r>
              <a:rPr lang="en-US" altLang="zh-CN" smtClean="0"/>
              <a:t>1.4</a:t>
            </a:r>
            <a:r>
              <a:rPr lang="zh-CN" altLang="en-US" smtClean="0"/>
              <a:t>亿个。</a:t>
            </a:r>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83518CC-BF88-4033-B282-189A24EC4F2F}" type="slidenum">
              <a:rPr lang="en-US" altLang="zh-CN"/>
            </a:fld>
            <a:endParaRPr lang="en-US" altLang="zh-CN"/>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1828800" cy="6856413"/>
            <a:chOff x="0" y="0"/>
            <a:chExt cx="1152" cy="4319"/>
          </a:xfrm>
        </p:grpSpPr>
        <p:sp>
          <p:nvSpPr>
            <p:cNvPr id="5" name="Rectangle 3"/>
            <p:cNvSpPr>
              <a:spLocks noChangeArrowheads="1"/>
            </p:cNvSpPr>
            <p:nvPr/>
          </p:nvSpPr>
          <p:spPr bwMode="auto">
            <a:xfrm>
              <a:off x="0" y="0"/>
              <a:ext cx="1152" cy="1026"/>
            </a:xfrm>
            <a:prstGeom prst="rect">
              <a:avLst/>
            </a:prstGeom>
            <a:gradFill rotWithShape="0">
              <a:gsLst>
                <a:gs pos="0">
                  <a:schemeClr val="bg2"/>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l">
                <a:spcBef>
                  <a:spcPct val="50000"/>
                </a:spcBef>
                <a:defRPr/>
              </a:pPr>
              <a:endParaRPr kumimoji="0" lang="zh-CN" altLang="zh-CN" b="0" dirty="0" smtClean="0">
                <a:ea typeface="微软雅黑" panose="020B0503020204020204" pitchFamily="34" charset="-122"/>
              </a:endParaRPr>
            </a:p>
          </p:txBody>
        </p:sp>
        <p:sp>
          <p:nvSpPr>
            <p:cNvPr id="6" name="Rectangle 4"/>
            <p:cNvSpPr>
              <a:spLocks noChangeArrowheads="1"/>
            </p:cNvSpPr>
            <p:nvPr/>
          </p:nvSpPr>
          <p:spPr bwMode="auto">
            <a:xfrm>
              <a:off x="0" y="2400"/>
              <a:ext cx="1152" cy="1919"/>
            </a:xfrm>
            <a:prstGeom prst="rect">
              <a:avLst/>
            </a:prstGeom>
            <a:gradFill rotWithShape="0">
              <a:gsLst>
                <a:gs pos="0">
                  <a:schemeClr val="accent1"/>
                </a:gs>
                <a:gs pos="100000">
                  <a:schemeClr val="bg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l">
                <a:spcBef>
                  <a:spcPct val="50000"/>
                </a:spcBef>
                <a:defRPr/>
              </a:pPr>
              <a:endParaRPr kumimoji="0" lang="zh-CN" altLang="zh-CN" b="0" dirty="0" smtClean="0">
                <a:ea typeface="微软雅黑" panose="020B0503020204020204" pitchFamily="34" charset="-122"/>
              </a:endParaRPr>
            </a:p>
          </p:txBody>
        </p:sp>
        <p:pic>
          <p:nvPicPr>
            <p:cNvPr id="7" name="Picture 5"/>
            <p:cNvPicPr>
              <a:picLocks noChangeArrowheads="1"/>
            </p:cNvPicPr>
            <p:nvPr/>
          </p:nvPicPr>
          <p:blipFill>
            <a:blip r:embed="rId2"/>
            <a:srcRect/>
            <a:stretch>
              <a:fillRect/>
            </a:stretch>
          </p:blipFill>
          <p:spPr bwMode="auto">
            <a:xfrm>
              <a:off x="0" y="1028"/>
              <a:ext cx="1152" cy="1400"/>
            </a:xfrm>
            <a:prstGeom prst="rect">
              <a:avLst/>
            </a:prstGeom>
            <a:noFill/>
            <a:ln w="9525">
              <a:noFill/>
              <a:miter lim="800000"/>
              <a:headEnd/>
              <a:tailEnd/>
            </a:ln>
          </p:spPr>
        </p:pic>
      </p:grpSp>
      <p:sp>
        <p:nvSpPr>
          <p:cNvPr id="147462" name="Rectangle 6"/>
          <p:cNvSpPr>
            <a:spLocks noGrp="1" noChangeArrowheads="1"/>
          </p:cNvSpPr>
          <p:nvPr>
            <p:ph type="ctrTitle" sz="quarter"/>
          </p:nvPr>
        </p:nvSpPr>
        <p:spPr>
          <a:xfrm>
            <a:off x="1905000" y="1676400"/>
            <a:ext cx="6934200" cy="2116138"/>
          </a:xfrm>
        </p:spPr>
        <p:txBody>
          <a:bodyPr/>
          <a:lstStyle>
            <a:lvl1pPr>
              <a:defRPr/>
            </a:lvl1pPr>
          </a:lstStyle>
          <a:p>
            <a:r>
              <a:rPr lang="zh-CN" altLang="en-US"/>
              <a:t>单击此处编辑母版标题样式</a:t>
            </a:r>
            <a:endParaRPr lang="zh-CN" altLang="en-US"/>
          </a:p>
        </p:txBody>
      </p:sp>
      <p:sp>
        <p:nvSpPr>
          <p:cNvPr id="147463" name="Rectangle 7"/>
          <p:cNvSpPr>
            <a:spLocks noGrp="1" noChangeArrowheads="1"/>
          </p:cNvSpPr>
          <p:nvPr>
            <p:ph type="subTitle" sz="quarter" idx="1"/>
          </p:nvPr>
        </p:nvSpPr>
        <p:spPr>
          <a:xfrm>
            <a:off x="1911350" y="3968750"/>
            <a:ext cx="6400800" cy="1752600"/>
          </a:xfrm>
        </p:spPr>
        <p:txBody>
          <a:bodyPr/>
          <a:lstStyle>
            <a:lvl1pPr marL="0" indent="0" algn="ctr">
              <a:buFont typeface="Symbol" panose="05050102010706020507" pitchFamily="18" charset="2"/>
              <a:buNone/>
              <a:defRPr/>
            </a:lvl1pPr>
          </a:lstStyle>
          <a:p>
            <a:r>
              <a:rPr lang="zh-CN" altLang="en-US"/>
              <a:t>单击此处编辑母版副标题样式</a:t>
            </a:r>
            <a:endParaRPr lang="zh-CN" altLang="en-US"/>
          </a:p>
        </p:txBody>
      </p:sp>
      <p:sp>
        <p:nvSpPr>
          <p:cNvPr id="8" name="Rectangle 8"/>
          <p:cNvSpPr>
            <a:spLocks noGrp="1" noChangeArrowheads="1"/>
          </p:cNvSpPr>
          <p:nvPr>
            <p:ph type="dt" sz="quarter" idx="10"/>
          </p:nvPr>
        </p:nvSpPr>
        <p:spPr>
          <a:xfrm>
            <a:off x="1828800" y="6400800"/>
            <a:ext cx="1905000" cy="457200"/>
          </a:xfrm>
        </p:spPr>
        <p:txBody>
          <a:bodyPr/>
          <a:lstStyle>
            <a:lvl1pPr>
              <a:defRPr/>
            </a:lvl1pPr>
          </a:lstStyle>
          <a:p>
            <a:pPr>
              <a:defRPr/>
            </a:pPr>
            <a:endParaRPr lang="en-US" altLang="zh-CN"/>
          </a:p>
        </p:txBody>
      </p:sp>
      <p:sp>
        <p:nvSpPr>
          <p:cNvPr id="9" name="Rectangle 9"/>
          <p:cNvSpPr>
            <a:spLocks noGrp="1" noChangeArrowheads="1"/>
          </p:cNvSpPr>
          <p:nvPr>
            <p:ph type="ftr" sz="quarter" idx="11"/>
          </p:nvPr>
        </p:nvSpPr>
        <p:spPr>
          <a:xfrm>
            <a:off x="3962400" y="6400800"/>
            <a:ext cx="2895600" cy="457200"/>
          </a:xfrm>
        </p:spPr>
        <p:txBody>
          <a:bodyPr/>
          <a:lstStyle>
            <a:lvl1pPr>
              <a:defRPr/>
            </a:lvl1pPr>
          </a:lstStyle>
          <a:p>
            <a:pPr>
              <a:defRPr/>
            </a:pPr>
            <a:endParaRPr lang="en-US" altLang="zh-CN"/>
          </a:p>
        </p:txBody>
      </p:sp>
      <p:sp>
        <p:nvSpPr>
          <p:cNvPr id="10" name="Rectangle 10"/>
          <p:cNvSpPr>
            <a:spLocks noGrp="1" noChangeArrowheads="1"/>
          </p:cNvSpPr>
          <p:nvPr>
            <p:ph type="sldNum" sz="quarter" idx="12"/>
          </p:nvPr>
        </p:nvSpPr>
        <p:spPr/>
        <p:txBody>
          <a:bodyPr/>
          <a:lstStyle>
            <a:lvl1pPr>
              <a:defRPr/>
            </a:lvl1pPr>
          </a:lstStyle>
          <a:p>
            <a:fld id="{E726084C-F432-45D7-8E57-9C86C14320DF}"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fld id="{B4987AAC-F351-469B-B805-852630535284}"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8500" y="304800"/>
            <a:ext cx="1943100"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219200" y="304800"/>
            <a:ext cx="5676900" cy="5791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fld id="{4A117DE9-F9DC-4C14-B9BF-815338865BAC}"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showMasterSp="0">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304800"/>
            <a:ext cx="7772400" cy="12065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219200" y="1600200"/>
            <a:ext cx="38100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81600" y="1600200"/>
            <a:ext cx="38100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fld id="{DA53AD71-7FCD-4F76-96AE-7F6086BB8DC0}"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304800"/>
            <a:ext cx="7772400" cy="12065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19200" y="1600200"/>
            <a:ext cx="38100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5181600" y="1600200"/>
            <a:ext cx="3810000" cy="21717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5181600" y="3924300"/>
            <a:ext cx="3810000" cy="21717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8"/>
          <p:cNvSpPr>
            <a:spLocks noGrp="1" noChangeArrowheads="1"/>
          </p:cNvSpPr>
          <p:nvPr>
            <p:ph type="dt" sz="half" idx="10"/>
          </p:nvPr>
        </p:nvSpPr>
        <p:spPr/>
        <p:txBody>
          <a:bodyPr/>
          <a:lstStyle>
            <a:lvl1pPr>
              <a:defRPr/>
            </a:lvl1pPr>
          </a:lstStyle>
          <a:p>
            <a:pPr>
              <a:defRPr/>
            </a:pPr>
            <a:endParaRPr lang="en-US" altLang="zh-CN"/>
          </a:p>
        </p:txBody>
      </p:sp>
      <p:sp>
        <p:nvSpPr>
          <p:cNvPr id="7" name="Rectangle 9"/>
          <p:cNvSpPr>
            <a:spLocks noGrp="1" noChangeArrowheads="1"/>
          </p:cNvSpPr>
          <p:nvPr>
            <p:ph type="ftr" sz="quarter" idx="11"/>
          </p:nvPr>
        </p:nvSpPr>
        <p:spPr/>
        <p:txBody>
          <a:bodyPr/>
          <a:lstStyle>
            <a:lvl1pPr>
              <a:defRPr/>
            </a:lvl1pPr>
          </a:lstStyle>
          <a:p>
            <a:pPr>
              <a:defRPr/>
            </a:pPr>
            <a:endParaRPr lang="en-US" altLang="zh-CN"/>
          </a:p>
        </p:txBody>
      </p:sp>
      <p:sp>
        <p:nvSpPr>
          <p:cNvPr id="8" name="Rectangle 10"/>
          <p:cNvSpPr>
            <a:spLocks noGrp="1" noChangeArrowheads="1"/>
          </p:cNvSpPr>
          <p:nvPr>
            <p:ph type="sldNum" sz="quarter" idx="12"/>
          </p:nvPr>
        </p:nvSpPr>
        <p:spPr/>
        <p:txBody>
          <a:bodyPr/>
          <a:lstStyle>
            <a:lvl1pPr>
              <a:defRPr/>
            </a:lvl1pPr>
          </a:lstStyle>
          <a:p>
            <a:fld id="{372820B7-631F-4380-9C22-AF5E167448C3}"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showMasterSp="0">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304800"/>
            <a:ext cx="7772400" cy="12065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219200" y="1600200"/>
            <a:ext cx="38100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5181600" y="1600200"/>
            <a:ext cx="3810000" cy="21717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5181600" y="3924300"/>
            <a:ext cx="3810000" cy="21717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8"/>
          <p:cNvSpPr>
            <a:spLocks noGrp="1" noChangeArrowheads="1"/>
          </p:cNvSpPr>
          <p:nvPr>
            <p:ph type="dt" sz="half" idx="10"/>
          </p:nvPr>
        </p:nvSpPr>
        <p:spPr/>
        <p:txBody>
          <a:bodyPr/>
          <a:lstStyle>
            <a:lvl1pPr>
              <a:defRPr/>
            </a:lvl1pPr>
          </a:lstStyle>
          <a:p>
            <a:pPr>
              <a:defRPr/>
            </a:pPr>
            <a:endParaRPr lang="en-US" altLang="zh-CN"/>
          </a:p>
        </p:txBody>
      </p:sp>
      <p:sp>
        <p:nvSpPr>
          <p:cNvPr id="7" name="Rectangle 9"/>
          <p:cNvSpPr>
            <a:spLocks noGrp="1" noChangeArrowheads="1"/>
          </p:cNvSpPr>
          <p:nvPr>
            <p:ph type="ftr" sz="quarter" idx="11"/>
          </p:nvPr>
        </p:nvSpPr>
        <p:spPr/>
        <p:txBody>
          <a:bodyPr/>
          <a:lstStyle>
            <a:lvl1pPr>
              <a:defRPr/>
            </a:lvl1pPr>
          </a:lstStyle>
          <a:p>
            <a:pPr>
              <a:defRPr/>
            </a:pPr>
            <a:endParaRPr lang="en-US" altLang="zh-CN"/>
          </a:p>
        </p:txBody>
      </p:sp>
      <p:sp>
        <p:nvSpPr>
          <p:cNvPr id="8" name="Rectangle 10"/>
          <p:cNvSpPr>
            <a:spLocks noGrp="1" noChangeArrowheads="1"/>
          </p:cNvSpPr>
          <p:nvPr>
            <p:ph type="sldNum" sz="quarter" idx="12"/>
          </p:nvPr>
        </p:nvSpPr>
        <p:spPr/>
        <p:txBody>
          <a:bodyPr/>
          <a:lstStyle>
            <a:lvl1pPr>
              <a:defRPr/>
            </a:lvl1pPr>
          </a:lstStyle>
          <a:p>
            <a:fld id="{6E1C8B00-CA5B-4400-A14B-ED2AD19424EA}"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showMasterSp="0">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219200" y="304800"/>
            <a:ext cx="7772400" cy="12065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219200" y="1600200"/>
            <a:ext cx="38100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剪贴画占位符 3"/>
          <p:cNvSpPr>
            <a:spLocks noGrp="1"/>
          </p:cNvSpPr>
          <p:nvPr>
            <p:ph type="clipArt" sz="half" idx="2"/>
          </p:nvPr>
        </p:nvSpPr>
        <p:spPr>
          <a:xfrm>
            <a:off x="5181600" y="1600200"/>
            <a:ext cx="3810000" cy="4495800"/>
          </a:xfrm>
        </p:spPr>
        <p:txBody>
          <a:bodyPr/>
          <a:lstStyle/>
          <a:p>
            <a:pPr lvl="0"/>
            <a:endParaRPr lang="zh-CN" altLang="en-US" noProof="0" smtClean="0"/>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fld id="{0AC80B0D-AACD-4F9F-9737-2CD9E04BDC91}"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fld id="{C46CFEA9-4EF4-45BA-82FC-8CF6E2AAD3E3}"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fld id="{AA26D0A0-F5DD-4A2F-968F-82B94A5A7ABB}"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192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816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fld id="{2D0EABEA-6382-466A-90FC-B82993712CF1}"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8"/>
          <p:cNvSpPr>
            <a:spLocks noGrp="1" noChangeArrowheads="1"/>
          </p:cNvSpPr>
          <p:nvPr>
            <p:ph type="dt" sz="half" idx="10"/>
          </p:nvPr>
        </p:nvSpPr>
        <p:spPr/>
        <p:txBody>
          <a:bodyPr/>
          <a:lstStyle>
            <a:lvl1pPr>
              <a:defRPr/>
            </a:lvl1pPr>
          </a:lstStyle>
          <a:p>
            <a:pPr>
              <a:defRPr/>
            </a:pPr>
            <a:endParaRPr lang="en-US" altLang="zh-CN"/>
          </a:p>
        </p:txBody>
      </p:sp>
      <p:sp>
        <p:nvSpPr>
          <p:cNvPr id="8" name="Rectangle 9"/>
          <p:cNvSpPr>
            <a:spLocks noGrp="1" noChangeArrowheads="1"/>
          </p:cNvSpPr>
          <p:nvPr>
            <p:ph type="ftr" sz="quarter" idx="11"/>
          </p:nvPr>
        </p:nvSpPr>
        <p:spPr/>
        <p:txBody>
          <a:bodyPr/>
          <a:lstStyle>
            <a:lvl1pPr>
              <a:defRPr/>
            </a:lvl1pPr>
          </a:lstStyle>
          <a:p>
            <a:pPr>
              <a:defRPr/>
            </a:pPr>
            <a:endParaRPr lang="en-US" altLang="zh-CN"/>
          </a:p>
        </p:txBody>
      </p:sp>
      <p:sp>
        <p:nvSpPr>
          <p:cNvPr id="9" name="Rectangle 10"/>
          <p:cNvSpPr>
            <a:spLocks noGrp="1" noChangeArrowheads="1"/>
          </p:cNvSpPr>
          <p:nvPr>
            <p:ph type="sldNum" sz="quarter" idx="12"/>
          </p:nvPr>
        </p:nvSpPr>
        <p:spPr/>
        <p:txBody>
          <a:bodyPr/>
          <a:lstStyle>
            <a:lvl1pPr>
              <a:defRPr/>
            </a:lvl1pPr>
          </a:lstStyle>
          <a:p>
            <a:fld id="{3A9E303C-6ABE-42D5-8771-3A616B68A1DA}"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p:ph type="dt" sz="half" idx="10"/>
          </p:nvPr>
        </p:nvSpPr>
        <p:spPr/>
        <p:txBody>
          <a:bodyPr/>
          <a:lstStyle>
            <a:lvl1pPr>
              <a:defRPr/>
            </a:lvl1pPr>
          </a:lstStyle>
          <a:p>
            <a:pPr>
              <a:defRPr/>
            </a:pPr>
            <a:endParaRPr lang="en-US" altLang="zh-CN"/>
          </a:p>
        </p:txBody>
      </p:sp>
      <p:sp>
        <p:nvSpPr>
          <p:cNvPr id="4" name="Rectangle 9"/>
          <p:cNvSpPr>
            <a:spLocks noGrp="1" noChangeArrowheads="1"/>
          </p:cNvSpPr>
          <p:nvPr>
            <p:ph type="ftr" sz="quarter" idx="11"/>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2"/>
          </p:nvPr>
        </p:nvSpPr>
        <p:spPr/>
        <p:txBody>
          <a:bodyPr/>
          <a:lstStyle>
            <a:lvl1pPr>
              <a:defRPr/>
            </a:lvl1pPr>
          </a:lstStyle>
          <a:p>
            <a:fld id="{09C8F118-F4C7-47B7-8447-15D0AC16484E}"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p:txBody>
          <a:bodyPr/>
          <a:lstStyle>
            <a:lvl1pPr>
              <a:defRPr/>
            </a:lvl1pPr>
          </a:lstStyle>
          <a:p>
            <a:pPr>
              <a:defRPr/>
            </a:pPr>
            <a:endParaRPr lang="en-US" altLang="zh-CN"/>
          </a:p>
        </p:txBody>
      </p:sp>
      <p:sp>
        <p:nvSpPr>
          <p:cNvPr id="3" name="Rectangle 9"/>
          <p:cNvSpPr>
            <a:spLocks noGrp="1" noChangeArrowheads="1"/>
          </p:cNvSpPr>
          <p:nvPr>
            <p:ph type="ftr" sz="quarter" idx="11"/>
          </p:nvPr>
        </p:nvSpPr>
        <p:spPr/>
        <p:txBody>
          <a:bodyPr/>
          <a:lstStyle>
            <a:lvl1pPr>
              <a:defRPr/>
            </a:lvl1pPr>
          </a:lstStyle>
          <a:p>
            <a:pPr>
              <a:defRPr/>
            </a:pPr>
            <a:endParaRPr lang="en-US" altLang="zh-CN"/>
          </a:p>
        </p:txBody>
      </p:sp>
      <p:sp>
        <p:nvSpPr>
          <p:cNvPr id="4" name="Rectangle 10"/>
          <p:cNvSpPr>
            <a:spLocks noGrp="1" noChangeArrowheads="1"/>
          </p:cNvSpPr>
          <p:nvPr>
            <p:ph type="sldNum" sz="quarter" idx="12"/>
          </p:nvPr>
        </p:nvSpPr>
        <p:spPr/>
        <p:txBody>
          <a:bodyPr/>
          <a:lstStyle>
            <a:lvl1pPr>
              <a:defRPr/>
            </a:lvl1pPr>
          </a:lstStyle>
          <a:p>
            <a:fld id="{107F71BC-6A83-4C38-9641-02C8EADFC10D}"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fld id="{BCEBEA9E-36A9-4720-9D9A-9A3732FDB0D5}"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fld id="{80C7E594-1F90-4EFA-9F4A-72FEBE33CE02}"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0"/>
            <a:ext cx="1143000" cy="6856413"/>
            <a:chOff x="0" y="0"/>
            <a:chExt cx="720" cy="4319"/>
          </a:xfrm>
        </p:grpSpPr>
        <p:sp>
          <p:nvSpPr>
            <p:cNvPr id="1032" name="Rectangle 3"/>
            <p:cNvSpPr>
              <a:spLocks noChangeArrowheads="1"/>
            </p:cNvSpPr>
            <p:nvPr/>
          </p:nvSpPr>
          <p:spPr bwMode="auto">
            <a:xfrm>
              <a:off x="0" y="0"/>
              <a:ext cx="720" cy="336"/>
            </a:xfrm>
            <a:prstGeom prst="rect">
              <a:avLst/>
            </a:prstGeom>
            <a:gradFill rotWithShape="0">
              <a:gsLst>
                <a:gs pos="0">
                  <a:schemeClr val="bg2"/>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l">
                <a:spcBef>
                  <a:spcPct val="50000"/>
                </a:spcBef>
                <a:defRPr/>
              </a:pPr>
              <a:endParaRPr kumimoji="0" lang="zh-CN" altLang="zh-CN" b="0" dirty="0" smtClean="0">
                <a:ea typeface="微软雅黑" panose="020B0503020204020204" pitchFamily="34" charset="-122"/>
              </a:endParaRPr>
            </a:p>
          </p:txBody>
        </p:sp>
        <p:sp>
          <p:nvSpPr>
            <p:cNvPr id="1033" name="Rectangle 4"/>
            <p:cNvSpPr>
              <a:spLocks noChangeArrowheads="1"/>
            </p:cNvSpPr>
            <p:nvPr/>
          </p:nvSpPr>
          <p:spPr bwMode="auto">
            <a:xfrm>
              <a:off x="0" y="2016"/>
              <a:ext cx="720" cy="2303"/>
            </a:xfrm>
            <a:prstGeom prst="rect">
              <a:avLst/>
            </a:prstGeom>
            <a:gradFill rotWithShape="0">
              <a:gsLst>
                <a:gs pos="0">
                  <a:schemeClr val="accent1"/>
                </a:gs>
                <a:gs pos="100000">
                  <a:schemeClr val="bg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l">
                <a:spcBef>
                  <a:spcPct val="50000"/>
                </a:spcBef>
                <a:defRPr/>
              </a:pPr>
              <a:endParaRPr kumimoji="0" lang="zh-CN" altLang="zh-CN" b="0" dirty="0" smtClean="0">
                <a:ea typeface="微软雅黑" panose="020B0503020204020204" pitchFamily="34" charset="-122"/>
              </a:endParaRPr>
            </a:p>
          </p:txBody>
        </p:sp>
        <p:pic>
          <p:nvPicPr>
            <p:cNvPr id="1034" name="Picture 5"/>
            <p:cNvPicPr>
              <a:picLocks noChangeArrowheads="1"/>
            </p:cNvPicPr>
            <p:nvPr/>
          </p:nvPicPr>
          <p:blipFill>
            <a:blip r:embed="rId16"/>
            <a:srcRect/>
            <a:stretch>
              <a:fillRect/>
            </a:stretch>
          </p:blipFill>
          <p:spPr bwMode="auto">
            <a:xfrm>
              <a:off x="0" y="312"/>
              <a:ext cx="720" cy="1872"/>
            </a:xfrm>
            <a:prstGeom prst="rect">
              <a:avLst/>
            </a:prstGeom>
            <a:noFill/>
            <a:ln w="9525">
              <a:noFill/>
              <a:miter lim="800000"/>
              <a:headEnd/>
              <a:tailEnd/>
            </a:ln>
          </p:spPr>
        </p:pic>
      </p:grpSp>
      <p:sp>
        <p:nvSpPr>
          <p:cNvPr id="1027" name="Rectangle 6"/>
          <p:cNvSpPr>
            <a:spLocks noGrp="1" noChangeArrowheads="1"/>
          </p:cNvSpPr>
          <p:nvPr>
            <p:ph type="title"/>
          </p:nvPr>
        </p:nvSpPr>
        <p:spPr bwMode="auto">
          <a:xfrm>
            <a:off x="1219200" y="304800"/>
            <a:ext cx="7772400" cy="1206500"/>
          </a:xfrm>
          <a:prstGeom prst="rect">
            <a:avLst/>
          </a:prstGeom>
          <a:noFill/>
          <a:ln w="12700" cap="sq">
            <a:noFill/>
            <a:miter lim="800000"/>
            <a:headEnd type="none" w="sm" len="sm"/>
            <a:tailEnd type="none" w="sm" len="sm"/>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8" name="Rectangle 7"/>
          <p:cNvSpPr>
            <a:spLocks noGrp="1" noChangeArrowheads="1"/>
          </p:cNvSpPr>
          <p:nvPr>
            <p:ph type="body" idx="1"/>
          </p:nvPr>
        </p:nvSpPr>
        <p:spPr bwMode="auto">
          <a:xfrm>
            <a:off x="1219200" y="1600200"/>
            <a:ext cx="7772400" cy="4495800"/>
          </a:xfrm>
          <a:prstGeom prst="rect">
            <a:avLst/>
          </a:prstGeom>
          <a:noFill/>
          <a:ln w="12700" cap="sq">
            <a:noFill/>
            <a:miter lim="800000"/>
            <a:headEnd type="none" w="sm" len="sm"/>
            <a:tailEnd type="none" w="sm" len="sm"/>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46440" name="Rectangle 8"/>
          <p:cNvSpPr>
            <a:spLocks noGrp="1" noChangeArrowheads="1"/>
          </p:cNvSpPr>
          <p:nvPr>
            <p:ph type="dt" sz="half" idx="2"/>
          </p:nvPr>
        </p:nvSpPr>
        <p:spPr bwMode="auto">
          <a:xfrm>
            <a:off x="1143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lstStyle>
            <a:lvl1pPr algn="l" eaLnBrk="1" hangingPunct="1">
              <a:defRPr kumimoji="0" sz="1400" b="0">
                <a:ea typeface="微软雅黑" panose="020B0503020204020204" pitchFamily="34" charset="-122"/>
              </a:defRPr>
            </a:lvl1pPr>
          </a:lstStyle>
          <a:p>
            <a:pPr>
              <a:defRPr/>
            </a:pPr>
            <a:endParaRPr lang="en-US" altLang="zh-CN"/>
          </a:p>
        </p:txBody>
      </p:sp>
      <p:sp>
        <p:nvSpPr>
          <p:cNvPr id="146441" name="Rectangle 9"/>
          <p:cNvSpPr>
            <a:spLocks noGrp="1" noChangeArrowheads="1"/>
          </p:cNvSpPr>
          <p:nvPr>
            <p:ph type="ftr" sz="quarter" idx="3"/>
          </p:nvPr>
        </p:nvSpPr>
        <p:spPr bwMode="auto">
          <a:xfrm>
            <a:off x="3581400" y="64008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lstStyle>
            <a:lvl1pPr algn="ctr" eaLnBrk="1" hangingPunct="1">
              <a:defRPr kumimoji="0" sz="1400" b="0">
                <a:ea typeface="微软雅黑" panose="020B0503020204020204" pitchFamily="34" charset="-122"/>
              </a:defRPr>
            </a:lvl1pPr>
          </a:lstStyle>
          <a:p>
            <a:pPr>
              <a:defRPr/>
            </a:pPr>
            <a:endParaRPr lang="en-US" altLang="zh-CN"/>
          </a:p>
        </p:txBody>
      </p:sp>
      <p:sp>
        <p:nvSpPr>
          <p:cNvPr id="146442" name="Rectangle 10"/>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lstStyle>
            <a:lvl1pPr algn="r" eaLnBrk="1" hangingPunct="1">
              <a:defRPr kumimoji="0" sz="1400" b="0">
                <a:ea typeface="微软雅黑" panose="020B0503020204020204" pitchFamily="34" charset="-122"/>
              </a:defRPr>
            </a:lvl1pPr>
          </a:lstStyle>
          <a:p>
            <a:fld id="{27149258-6659-449E-A0BD-821E16464F3D}" type="slidenum">
              <a:rPr lang="en-US" altLang="zh-CN"/>
            </a:fld>
            <a:endParaRPr lang="en-US" altLang="zh-CN"/>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xStyles>
    <p:titleStyle>
      <a:lvl1pPr algn="l" rtl="0" eaLnBrk="0" fontAlgn="base" hangingPunct="0">
        <a:spcBef>
          <a:spcPct val="0"/>
        </a:spcBef>
        <a:spcAft>
          <a:spcPct val="0"/>
        </a:spcAft>
        <a:defRPr kumimoji="1" sz="4400">
          <a:solidFill>
            <a:schemeClr val="tx2"/>
          </a:solidFill>
          <a:latin typeface="+mj-lt"/>
          <a:ea typeface="微软雅黑" panose="020B0503020204020204" pitchFamily="34" charset="-122"/>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kumimoji="1" sz="4400">
          <a:solidFill>
            <a:schemeClr val="tx2"/>
          </a:solidFill>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kumimoji="1" sz="4400">
          <a:solidFill>
            <a:schemeClr val="tx2"/>
          </a:solidFill>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kumimoji="1" sz="4400">
          <a:solidFill>
            <a:schemeClr val="tx2"/>
          </a:solidFill>
          <a:latin typeface="Times New Roman" panose="02020603050405020304" pitchFamily="18" charset="0"/>
          <a:ea typeface="微软雅黑" panose="020B0503020204020204" pitchFamily="34"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90000"/>
        <a:buFont typeface="Symbol" panose="05050102010706020507" pitchFamily="18" charset="2"/>
        <a:buChar char="¨"/>
        <a:defRPr kumimoji="1" sz="32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media" Target="file:///D:\my%20document\&#25991;&#20214;&#36164;&#26009;\works\MIDI0006.MID" TargetMode="External"/><Relationship Id="rId1" Type="http://schemas.openxmlformats.org/officeDocument/2006/relationships/audio" Target="file:///D:\my%20document\&#25991;&#20214;&#36164;&#26009;\works\MIDI0006.MID"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7.jpe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9.pn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1.jpeg"/><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jpe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image" Target="../media/image56.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jpeg"/><Relationship Id="rId1" Type="http://schemas.openxmlformats.org/officeDocument/2006/relationships/image" Target="../media/image6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jpeg"/><Relationship Id="rId1" Type="http://schemas.openxmlformats.org/officeDocument/2006/relationships/image" Target="../media/image67.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6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2.jpeg"/><Relationship Id="rId1" Type="http://schemas.openxmlformats.org/officeDocument/2006/relationships/image" Target="../media/image71.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73.emf"/><Relationship Id="rId1" Type="http://schemas.openxmlformats.org/officeDocument/2006/relationships/oleObject" Target="../embeddings/Document1.doc"/></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1.wav"/></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74.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hyperlink" Target="http://www.unicode.org/" TargetMode="External"/><Relationship Id="rId1" Type="http://schemas.openxmlformats.org/officeDocument/2006/relationships/hyperlink" Target="http://www.iso.ch/"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oleObject" Target="../embeddings/oleObject1.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77.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MIDI0006.MID">
            <a:hlinkClick r:id="" action="ppaction://media"/>
          </p:cNvPr>
          <p:cNvPicPr>
            <a:picLocks noRot="1" noChangeAspect="1" noChangeArrowheads="1"/>
          </p:cNvPicPr>
          <p:nvPr>
            <a:audioFile r:link="rId1"/>
            <p:extLst>
              <p:ext uri="{DAA4B4D4-6D71-4841-9C94-3DE7FCFB9230}">
                <p14:media xmlns:p14="http://schemas.microsoft.com/office/powerpoint/2010/main" r:link="rId2"/>
              </p:ext>
            </p:extLst>
          </p:nvPr>
        </p:nvPicPr>
        <p:blipFill>
          <a:blip r:embed="rId3"/>
          <a:srcRect/>
          <a:stretch>
            <a:fillRect/>
          </a:stretch>
        </p:blipFill>
        <p:spPr bwMode="auto">
          <a:xfrm>
            <a:off x="0" y="6781800"/>
            <a:ext cx="76200" cy="76200"/>
          </a:xfrm>
          <a:prstGeom prst="rect">
            <a:avLst/>
          </a:prstGeom>
          <a:noFill/>
          <a:ln w="9525">
            <a:noFill/>
            <a:miter lim="800000"/>
            <a:headEnd/>
            <a:tailEnd/>
          </a:ln>
        </p:spPr>
      </p:pic>
      <p:sp>
        <p:nvSpPr>
          <p:cNvPr id="4" name="矩形 3"/>
          <p:cNvSpPr/>
          <p:nvPr/>
        </p:nvSpPr>
        <p:spPr bwMode="auto">
          <a:xfrm>
            <a:off x="0" y="1928802"/>
            <a:ext cx="9144000" cy="2000264"/>
          </a:xfrm>
          <a:prstGeom prst="rect">
            <a:avLst/>
          </a:prstGeom>
          <a:solidFill>
            <a:srgbClr val="0070C0"/>
          </a:solidFill>
          <a:ln w="12700" cap="sq"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122" name="Rectangle 2"/>
          <p:cNvSpPr>
            <a:spLocks noGrp="1" noChangeArrowheads="1"/>
          </p:cNvSpPr>
          <p:nvPr>
            <p:ph type="ctrTitle"/>
          </p:nvPr>
        </p:nvSpPr>
        <p:spPr>
          <a:xfrm>
            <a:off x="1926892" y="2282827"/>
            <a:ext cx="7772400" cy="1431925"/>
          </a:xfrm>
        </p:spPr>
        <p:txBody>
          <a:bodyPr/>
          <a:lstStyle/>
          <a:p>
            <a:pPr algn="ctr" eaLnBrk="1" hangingPunct="1"/>
            <a:r>
              <a:rPr lang="zh-CN" altLang="en-US" b="1" dirty="0" smtClean="0">
                <a:solidFill>
                  <a:schemeClr val="bg1"/>
                </a:solidFill>
                <a:latin typeface="微软雅黑" panose="020B0503020204020204" pitchFamily="34" charset="-122"/>
                <a:ea typeface="微软雅黑" panose="020B0503020204020204" pitchFamily="34" charset="-122"/>
              </a:rPr>
              <a:t>计算机程序设计理论</a:t>
            </a:r>
            <a:br>
              <a:rPr lang="en-US" altLang="zh-CN" b="1" dirty="0" smtClean="0">
                <a:solidFill>
                  <a:schemeClr val="bg1"/>
                </a:solidFill>
                <a:latin typeface="微软雅黑" panose="020B0503020204020204" pitchFamily="34" charset="-122"/>
                <a:ea typeface="微软雅黑" panose="020B0503020204020204" pitchFamily="34" charset="-122"/>
              </a:rPr>
            </a:br>
            <a:r>
              <a:rPr lang="en-US" altLang="zh-CN" b="1" dirty="0" smtClean="0">
                <a:solidFill>
                  <a:schemeClr val="bg1"/>
                </a:solidFill>
                <a:latin typeface="微软雅黑" panose="020B0503020204020204" pitchFamily="34" charset="-122"/>
                <a:ea typeface="微软雅黑" panose="020B0503020204020204" pitchFamily="34" charset="-122"/>
              </a:rPr>
              <a:t>			   </a:t>
            </a:r>
            <a:r>
              <a:rPr lang="en-US" altLang="zh-CN" sz="3600" b="1" dirty="0" smtClean="0">
                <a:solidFill>
                  <a:schemeClr val="bg1"/>
                </a:solidFill>
                <a:latin typeface="微软雅黑" panose="020B0503020204020204" pitchFamily="34" charset="-122"/>
                <a:ea typeface="微软雅黑" panose="020B0503020204020204" pitchFamily="34" charset="-122"/>
              </a:rPr>
              <a:t>C</a:t>
            </a:r>
            <a:r>
              <a:rPr lang="zh-CN" altLang="en-US" sz="3600" b="1" dirty="0" smtClean="0">
                <a:solidFill>
                  <a:schemeClr val="bg1"/>
                </a:solidFill>
                <a:latin typeface="微软雅黑" panose="020B0503020204020204" pitchFamily="34" charset="-122"/>
                <a:ea typeface="微软雅黑" panose="020B0503020204020204" pitchFamily="34" charset="-122"/>
              </a:rPr>
              <a:t>语言版</a:t>
            </a:r>
            <a:endParaRPr lang="zh-CN" altLang="en-US" sz="3600" b="1" dirty="0" smtClean="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857224" y="2928934"/>
            <a:ext cx="2000264" cy="2000264"/>
            <a:chOff x="4911923" y="2118451"/>
            <a:chExt cx="792088" cy="792088"/>
          </a:xfrm>
          <a:solidFill>
            <a:schemeClr val="accent4">
              <a:lumMod val="20000"/>
              <a:lumOff val="80000"/>
            </a:schemeClr>
          </a:solidFill>
        </p:grpSpPr>
        <p:sp>
          <p:nvSpPr>
            <p:cNvPr id="12" name="椭圆 11"/>
            <p:cNvSpPr/>
            <p:nvPr/>
          </p:nvSpPr>
          <p:spPr>
            <a:xfrm>
              <a:off x="4911923" y="2118451"/>
              <a:ext cx="792088" cy="792088"/>
            </a:xfrm>
            <a:prstGeom prst="ellipse">
              <a:avLst/>
            </a:prstGeom>
            <a:grpFill/>
            <a:ln>
              <a:noFill/>
            </a:ln>
            <a:effectLst>
              <a:outerShdw blurRad="63500" sx="106000" sy="10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Freeform 37"/>
            <p:cNvSpPr>
              <a:spLocks noChangeAspect="1" noEditPoints="1"/>
            </p:cNvSpPr>
            <p:nvPr/>
          </p:nvSpPr>
          <p:spPr bwMode="auto">
            <a:xfrm>
              <a:off x="5096880" y="2355323"/>
              <a:ext cx="419335" cy="318343"/>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6" h="217">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audio>
              <p:cMediaNode>
                <p:cTn id="2" fill="hold" display="0">
                  <p:stCondLst>
                    <p:cond delay="indefinite"/>
                  </p:stCondLst>
                  <p:endCondLst>
                    <p:cond evt="onNext" delay="0">
                      <p:tgtEl>
                        <p:sldTgt/>
                      </p:tgtEl>
                    </p:cond>
                    <p:cond evt="onPrev" delay="0">
                      <p:tgtEl>
                        <p:sldTgt/>
                      </p:tgtEl>
                    </p:cond>
                    <p:cond evt="onStopAudio" delay="0">
                      <p:tgtEl>
                        <p:sldTgt/>
                      </p:tgtEl>
                    </p:cond>
                  </p:endCondLst>
                </p:cTn>
                <p:tgtEl>
                  <p:spTgt spid="205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42910" y="507988"/>
            <a:ext cx="3714776" cy="1206500"/>
          </a:xfrm>
        </p:spPr>
        <p:txBody>
          <a:bodyPr/>
          <a:lstStyle/>
          <a:p>
            <a:pPr eaLnBrk="1" hangingPunct="1"/>
            <a:r>
              <a:rPr lang="en-US" altLang="zh-CN" sz="3200" b="1" dirty="0" smtClean="0">
                <a:solidFill>
                  <a:schemeClr val="bg1"/>
                </a:solidFill>
                <a:latin typeface="微软雅黑" panose="020B0503020204020204" pitchFamily="34" charset="-122"/>
                <a:ea typeface="微软雅黑" panose="020B0503020204020204" pitchFamily="34" charset="-122"/>
              </a:rPr>
              <a:t>§1. 1</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计算机发展史</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13315" name="Rectangle 3"/>
          <p:cNvSpPr>
            <a:spLocks noGrp="1" noChangeArrowheads="1"/>
          </p:cNvSpPr>
          <p:nvPr>
            <p:ph type="body" idx="1"/>
          </p:nvPr>
        </p:nvSpPr>
        <p:spPr>
          <a:xfrm>
            <a:off x="642910" y="1778008"/>
            <a:ext cx="3568700" cy="1928826"/>
          </a:xfrm>
        </p:spPr>
        <p:txBody>
          <a:bodyPr/>
          <a:lstStyle/>
          <a:p>
            <a:pPr eaLnBrk="1" hangingPunct="1">
              <a:lnSpc>
                <a:spcPct val="150000"/>
              </a:lnSpc>
              <a:buNone/>
            </a:pPr>
            <a:r>
              <a:rPr lang="zh-CN" altLang="en-US" sz="2400" dirty="0" smtClean="0">
                <a:solidFill>
                  <a:schemeClr val="bg1"/>
                </a:solidFill>
                <a:latin typeface="微软雅黑" panose="020B0503020204020204" pitchFamily="34" charset="-122"/>
                <a:ea typeface="微软雅黑" panose="020B0503020204020204" pitchFamily="34" charset="-122"/>
              </a:rPr>
              <a:t>在电子计算机之前：</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lvl="1" eaLnBrk="1" hangingPunct="1">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算盘</a:t>
            </a:r>
            <a:endParaRPr lang="en-US" altLang="zh-CN" sz="2000" dirty="0" smtClean="0">
              <a:solidFill>
                <a:schemeClr val="bg1"/>
              </a:solidFill>
              <a:latin typeface="微软雅黑" panose="020B0503020204020204" pitchFamily="34" charset="-122"/>
              <a:ea typeface="微软雅黑" panose="020B0503020204020204" pitchFamily="34" charset="-122"/>
            </a:endParaRPr>
          </a:p>
          <a:p>
            <a:pPr lvl="1" eaLnBrk="1" hangingPunct="1">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手摇计算机</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机械式</a:t>
            </a:r>
            <a:r>
              <a:rPr lang="en-US" altLang="zh-CN" sz="2000" dirty="0" smtClean="0">
                <a:solidFill>
                  <a:schemeClr val="bg1"/>
                </a:solidFill>
                <a:latin typeface="微软雅黑" panose="020B0503020204020204" pitchFamily="34" charset="-122"/>
                <a:ea typeface="微软雅黑" panose="020B0503020204020204" pitchFamily="34" charset="-122"/>
              </a:rPr>
              <a:t>)</a:t>
            </a:r>
            <a:endParaRPr lang="en-US" altLang="zh-CN" sz="2000" dirty="0" smtClean="0">
              <a:solidFill>
                <a:schemeClr val="bg1"/>
              </a:solidFill>
              <a:latin typeface="微软雅黑" panose="020B0503020204020204" pitchFamily="34" charset="-122"/>
              <a:ea typeface="微软雅黑" panose="020B0503020204020204" pitchFamily="34" charset="-122"/>
            </a:endParaRPr>
          </a:p>
        </p:txBody>
      </p:sp>
      <p:pic>
        <p:nvPicPr>
          <p:cNvPr id="9" name="图片 8" descr="u=2881809903,1050991123&amp;fm=206&amp;gp=0.jpg"/>
          <p:cNvPicPr>
            <a:picLocks noChangeAspect="1"/>
          </p:cNvPicPr>
          <p:nvPr/>
        </p:nvPicPr>
        <p:blipFill>
          <a:blip r:embed="rId1"/>
          <a:stretch>
            <a:fillRect/>
          </a:stretch>
        </p:blipFill>
        <p:spPr>
          <a:xfrm>
            <a:off x="4071934" y="1920884"/>
            <a:ext cx="4821234" cy="2794000"/>
          </a:xfrm>
          <a:prstGeom prst="rect">
            <a:avLst/>
          </a:prstGeom>
        </p:spPr>
      </p:pic>
      <p:pic>
        <p:nvPicPr>
          <p:cNvPr id="8" name="图片 7" descr="1229dcaf52dg215.jpg"/>
          <p:cNvPicPr>
            <a:picLocks noChangeAspect="1"/>
          </p:cNvPicPr>
          <p:nvPr/>
        </p:nvPicPr>
        <p:blipFill>
          <a:blip r:embed="rId2"/>
          <a:srcRect b="4687"/>
          <a:stretch>
            <a:fillRect/>
          </a:stretch>
        </p:blipFill>
        <p:spPr>
          <a:xfrm>
            <a:off x="0" y="0"/>
            <a:ext cx="9144000" cy="686405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2" name="Rectangle 3"/>
          <p:cNvSpPr>
            <a:spLocks noChangeArrowheads="1"/>
          </p:cNvSpPr>
          <p:nvPr/>
        </p:nvSpPr>
        <p:spPr bwMode="auto">
          <a:xfrm>
            <a:off x="1770036" y="1557338"/>
            <a:ext cx="3470275" cy="1314450"/>
          </a:xfrm>
          <a:prstGeom prst="rect">
            <a:avLst/>
          </a:prstGeom>
          <a:solidFill>
            <a:srgbClr val="00FFFF"/>
          </a:solidFill>
          <a:ln w="9525">
            <a:solidFill>
              <a:schemeClr val="bg2"/>
            </a:solidFill>
            <a:miter lim="800000"/>
          </a:ln>
        </p:spPr>
        <p:txBody>
          <a:bodyPr wrap="none" anchor="ctr"/>
          <a:lstStyle/>
          <a:p>
            <a:pPr algn="ctr" eaLnBrk="1" hangingPunct="1"/>
            <a:endParaRPr lang="zh-CN" altLang="zh-CN" sz="2800">
              <a:solidFill>
                <a:schemeClr val="bg2"/>
              </a:solidFill>
              <a:ea typeface="微软雅黑" panose="020B0503020204020204" pitchFamily="34" charset="-122"/>
            </a:endParaRPr>
          </a:p>
        </p:txBody>
      </p:sp>
      <p:sp>
        <p:nvSpPr>
          <p:cNvPr id="138243" name="Text Box 4"/>
          <p:cNvSpPr txBox="1">
            <a:spLocks noChangeArrowheads="1"/>
          </p:cNvSpPr>
          <p:nvPr/>
        </p:nvSpPr>
        <p:spPr bwMode="auto">
          <a:xfrm>
            <a:off x="2701899" y="1608138"/>
            <a:ext cx="1462087" cy="396875"/>
          </a:xfrm>
          <a:prstGeom prst="rect">
            <a:avLst/>
          </a:prstGeom>
          <a:noFill/>
          <a:ln w="9525">
            <a:noFill/>
            <a:miter lim="800000"/>
          </a:ln>
        </p:spPr>
        <p:txBody>
          <a:bodyPr wrap="none">
            <a:spAutoFit/>
          </a:bodyPr>
          <a:lstStyle/>
          <a:p>
            <a:pPr algn="ctr" eaLnBrk="1" hangingPunct="1"/>
            <a:r>
              <a:rPr lang="zh-CN" altLang="en-US" sz="2000">
                <a:solidFill>
                  <a:srgbClr val="990000"/>
                </a:solidFill>
                <a:ea typeface="微软雅黑" panose="020B0503020204020204" pitchFamily="34" charset="-122"/>
              </a:rPr>
              <a:t>满足条件否</a:t>
            </a:r>
            <a:endParaRPr lang="zh-CN" altLang="en-US" sz="2000">
              <a:solidFill>
                <a:srgbClr val="990000"/>
              </a:solidFill>
              <a:ea typeface="微软雅黑" panose="020B0503020204020204" pitchFamily="34" charset="-122"/>
            </a:endParaRPr>
          </a:p>
        </p:txBody>
      </p:sp>
      <p:sp>
        <p:nvSpPr>
          <p:cNvPr id="138244" name="Text Box 5"/>
          <p:cNvSpPr txBox="1">
            <a:spLocks noChangeArrowheads="1"/>
          </p:cNvSpPr>
          <p:nvPr/>
        </p:nvSpPr>
        <p:spPr bwMode="auto">
          <a:xfrm>
            <a:off x="2058245" y="1814513"/>
            <a:ext cx="370615" cy="400110"/>
          </a:xfrm>
          <a:prstGeom prst="rect">
            <a:avLst/>
          </a:prstGeom>
          <a:noFill/>
          <a:ln w="9525">
            <a:noFill/>
            <a:miter lim="800000"/>
          </a:ln>
        </p:spPr>
        <p:txBody>
          <a:bodyPr wrap="none">
            <a:spAutoFit/>
          </a:bodyPr>
          <a:lstStyle/>
          <a:p>
            <a:pPr algn="ctr" eaLnBrk="1" hangingPunct="1"/>
            <a:r>
              <a:rPr lang="en-US" altLang="zh-CN" sz="2000" dirty="0" smtClean="0">
                <a:solidFill>
                  <a:srgbClr val="990000"/>
                </a:solidFill>
                <a:ea typeface="微软雅黑" panose="020B0503020204020204" pitchFamily="34" charset="-122"/>
              </a:rPr>
              <a:t>Y</a:t>
            </a:r>
            <a:endParaRPr lang="zh-CN" altLang="en-US" sz="2000" dirty="0">
              <a:solidFill>
                <a:srgbClr val="990000"/>
              </a:solidFill>
              <a:ea typeface="微软雅黑" panose="020B0503020204020204" pitchFamily="34" charset="-122"/>
            </a:endParaRPr>
          </a:p>
        </p:txBody>
      </p:sp>
      <p:sp>
        <p:nvSpPr>
          <p:cNvPr id="138245" name="Text Box 6"/>
          <p:cNvSpPr txBox="1">
            <a:spLocks noChangeArrowheads="1"/>
          </p:cNvSpPr>
          <p:nvPr/>
        </p:nvSpPr>
        <p:spPr bwMode="auto">
          <a:xfrm>
            <a:off x="4572000" y="1838325"/>
            <a:ext cx="370615" cy="400110"/>
          </a:xfrm>
          <a:prstGeom prst="rect">
            <a:avLst/>
          </a:prstGeom>
          <a:noFill/>
          <a:ln w="9525">
            <a:noFill/>
            <a:miter lim="800000"/>
          </a:ln>
        </p:spPr>
        <p:txBody>
          <a:bodyPr wrap="none">
            <a:spAutoFit/>
          </a:bodyPr>
          <a:lstStyle/>
          <a:p>
            <a:pPr algn="ctr" eaLnBrk="1" hangingPunct="1"/>
            <a:r>
              <a:rPr lang="en-US" altLang="zh-CN" sz="2000" dirty="0" smtClean="0">
                <a:solidFill>
                  <a:srgbClr val="990000"/>
                </a:solidFill>
                <a:ea typeface="微软雅黑" panose="020B0503020204020204" pitchFamily="34" charset="-122"/>
              </a:rPr>
              <a:t>N</a:t>
            </a:r>
            <a:endParaRPr lang="zh-CN" altLang="en-US" sz="2000" dirty="0">
              <a:ea typeface="微软雅黑" panose="020B0503020204020204" pitchFamily="34" charset="-122"/>
            </a:endParaRPr>
          </a:p>
        </p:txBody>
      </p:sp>
      <p:sp>
        <p:nvSpPr>
          <p:cNvPr id="138246" name="Line 7"/>
          <p:cNvSpPr>
            <a:spLocks noChangeShapeType="1"/>
          </p:cNvSpPr>
          <p:nvPr/>
        </p:nvSpPr>
        <p:spPr bwMode="auto">
          <a:xfrm flipH="1">
            <a:off x="3403574" y="1565275"/>
            <a:ext cx="1879600" cy="668338"/>
          </a:xfrm>
          <a:prstGeom prst="line">
            <a:avLst/>
          </a:prstGeom>
          <a:noFill/>
          <a:ln w="9525">
            <a:solidFill>
              <a:schemeClr val="bg2"/>
            </a:solidFill>
            <a:round/>
          </a:ln>
        </p:spPr>
        <p:txBody>
          <a:bodyPr wrap="none" anchor="ctr"/>
          <a:lstStyle/>
          <a:p>
            <a:endParaRPr lang="zh-CN" altLang="en-US"/>
          </a:p>
        </p:txBody>
      </p:sp>
      <p:sp>
        <p:nvSpPr>
          <p:cNvPr id="138247" name="Line 8"/>
          <p:cNvSpPr>
            <a:spLocks noChangeShapeType="1"/>
          </p:cNvSpPr>
          <p:nvPr/>
        </p:nvSpPr>
        <p:spPr bwMode="auto">
          <a:xfrm>
            <a:off x="1781149" y="1565275"/>
            <a:ext cx="1622425" cy="668338"/>
          </a:xfrm>
          <a:prstGeom prst="line">
            <a:avLst/>
          </a:prstGeom>
          <a:noFill/>
          <a:ln w="9525">
            <a:solidFill>
              <a:schemeClr val="bg2"/>
            </a:solidFill>
            <a:round/>
          </a:ln>
        </p:spPr>
        <p:txBody>
          <a:bodyPr wrap="none" anchor="ctr"/>
          <a:lstStyle/>
          <a:p>
            <a:endParaRPr lang="zh-CN" altLang="en-US"/>
          </a:p>
        </p:txBody>
      </p:sp>
      <p:sp>
        <p:nvSpPr>
          <p:cNvPr id="138248" name="Text Box 9"/>
          <p:cNvSpPr txBox="1">
            <a:spLocks noChangeArrowheads="1"/>
          </p:cNvSpPr>
          <p:nvPr/>
        </p:nvSpPr>
        <p:spPr bwMode="auto">
          <a:xfrm>
            <a:off x="2001811" y="2384425"/>
            <a:ext cx="1255713" cy="457200"/>
          </a:xfrm>
          <a:prstGeom prst="rect">
            <a:avLst/>
          </a:prstGeom>
          <a:noFill/>
          <a:ln w="9525">
            <a:noFill/>
            <a:miter lim="800000"/>
          </a:ln>
        </p:spPr>
        <p:txBody>
          <a:bodyPr wrap="none">
            <a:spAutoFit/>
          </a:bodyPr>
          <a:lstStyle/>
          <a:p>
            <a:pPr algn="ctr" eaLnBrk="1" hangingPunct="1"/>
            <a:r>
              <a:rPr lang="zh-CN" altLang="en-US">
                <a:solidFill>
                  <a:srgbClr val="990000"/>
                </a:solidFill>
                <a:ea typeface="楷体_GB2312" pitchFamily="49" charset="-122"/>
              </a:rPr>
              <a:t>执行</a:t>
            </a:r>
            <a:r>
              <a:rPr lang="en-US" altLang="zh-CN">
                <a:solidFill>
                  <a:srgbClr val="990000"/>
                </a:solidFill>
                <a:ea typeface="楷体_GB2312" pitchFamily="49" charset="-122"/>
              </a:rPr>
              <a:t>a</a:t>
            </a:r>
            <a:r>
              <a:rPr lang="zh-CN" altLang="en-US">
                <a:solidFill>
                  <a:srgbClr val="990000"/>
                </a:solidFill>
                <a:ea typeface="楷体_GB2312" pitchFamily="49" charset="-122"/>
              </a:rPr>
              <a:t>块</a:t>
            </a:r>
            <a:endParaRPr lang="zh-CN" altLang="en-US">
              <a:solidFill>
                <a:srgbClr val="990000"/>
              </a:solidFill>
              <a:ea typeface="楷体_GB2312" pitchFamily="49" charset="-122"/>
            </a:endParaRPr>
          </a:p>
        </p:txBody>
      </p:sp>
      <p:sp>
        <p:nvSpPr>
          <p:cNvPr id="138249" name="Text Box 10"/>
          <p:cNvSpPr txBox="1">
            <a:spLocks noChangeArrowheads="1"/>
          </p:cNvSpPr>
          <p:nvPr/>
        </p:nvSpPr>
        <p:spPr bwMode="auto">
          <a:xfrm>
            <a:off x="3768699" y="2357438"/>
            <a:ext cx="1273175" cy="457200"/>
          </a:xfrm>
          <a:prstGeom prst="rect">
            <a:avLst/>
          </a:prstGeom>
          <a:noFill/>
          <a:ln w="9525">
            <a:noFill/>
            <a:miter lim="800000"/>
          </a:ln>
        </p:spPr>
        <p:txBody>
          <a:bodyPr wrap="none">
            <a:spAutoFit/>
          </a:bodyPr>
          <a:lstStyle/>
          <a:p>
            <a:pPr algn="ctr" eaLnBrk="1" hangingPunct="1"/>
            <a:r>
              <a:rPr lang="zh-CN" altLang="en-US">
                <a:solidFill>
                  <a:srgbClr val="990000"/>
                </a:solidFill>
                <a:ea typeface="楷体_GB2312" pitchFamily="49" charset="-122"/>
              </a:rPr>
              <a:t>执行</a:t>
            </a:r>
            <a:r>
              <a:rPr lang="en-US" altLang="zh-CN">
                <a:solidFill>
                  <a:srgbClr val="990000"/>
                </a:solidFill>
                <a:ea typeface="楷体_GB2312" pitchFamily="49" charset="-122"/>
              </a:rPr>
              <a:t>b</a:t>
            </a:r>
            <a:r>
              <a:rPr lang="zh-CN" altLang="en-US">
                <a:solidFill>
                  <a:srgbClr val="990000"/>
                </a:solidFill>
                <a:ea typeface="楷体_GB2312" pitchFamily="49" charset="-122"/>
              </a:rPr>
              <a:t>块</a:t>
            </a:r>
            <a:endParaRPr lang="zh-CN" altLang="en-US">
              <a:solidFill>
                <a:srgbClr val="990000"/>
              </a:solidFill>
              <a:ea typeface="楷体_GB2312" pitchFamily="49" charset="-122"/>
            </a:endParaRPr>
          </a:p>
        </p:txBody>
      </p:sp>
      <p:sp>
        <p:nvSpPr>
          <p:cNvPr id="138250" name="Line 11"/>
          <p:cNvSpPr>
            <a:spLocks noChangeShapeType="1"/>
          </p:cNvSpPr>
          <p:nvPr/>
        </p:nvSpPr>
        <p:spPr bwMode="auto">
          <a:xfrm>
            <a:off x="1784324" y="2224088"/>
            <a:ext cx="3455987" cy="0"/>
          </a:xfrm>
          <a:prstGeom prst="line">
            <a:avLst/>
          </a:prstGeom>
          <a:noFill/>
          <a:ln w="9525">
            <a:solidFill>
              <a:srgbClr val="000000"/>
            </a:solidFill>
            <a:round/>
          </a:ln>
        </p:spPr>
        <p:txBody>
          <a:bodyPr/>
          <a:lstStyle/>
          <a:p>
            <a:endParaRPr lang="zh-CN" altLang="en-US"/>
          </a:p>
        </p:txBody>
      </p:sp>
      <p:sp>
        <p:nvSpPr>
          <p:cNvPr id="138251" name="Line 12"/>
          <p:cNvSpPr>
            <a:spLocks noChangeShapeType="1"/>
          </p:cNvSpPr>
          <p:nvPr/>
        </p:nvSpPr>
        <p:spPr bwMode="auto">
          <a:xfrm flipH="1">
            <a:off x="3400753" y="2245496"/>
            <a:ext cx="0" cy="612000"/>
          </a:xfrm>
          <a:prstGeom prst="line">
            <a:avLst/>
          </a:prstGeom>
          <a:noFill/>
          <a:ln w="9525">
            <a:solidFill>
              <a:schemeClr val="bg1"/>
            </a:solidFill>
            <a:round/>
          </a:ln>
        </p:spPr>
        <p:txBody>
          <a:bodyPr/>
          <a:lstStyle/>
          <a:p>
            <a:endParaRPr lang="zh-CN" altLang="en-US"/>
          </a:p>
        </p:txBody>
      </p:sp>
      <p:sp>
        <p:nvSpPr>
          <p:cNvPr id="138252" name="Rectangle 13"/>
          <p:cNvSpPr>
            <a:spLocks noChangeArrowheads="1"/>
          </p:cNvSpPr>
          <p:nvPr/>
        </p:nvSpPr>
        <p:spPr bwMode="auto">
          <a:xfrm>
            <a:off x="1122336" y="3500438"/>
            <a:ext cx="6769100" cy="1643062"/>
          </a:xfrm>
          <a:prstGeom prst="rect">
            <a:avLst/>
          </a:prstGeom>
          <a:noFill/>
          <a:ln w="9525">
            <a:noFill/>
            <a:miter lim="800000"/>
          </a:ln>
        </p:spPr>
        <p:txBody>
          <a:bodyPr>
            <a:spAutoFit/>
          </a:bodyPr>
          <a:lstStyle/>
          <a:p>
            <a:pPr eaLnBrk="1" hangingPunct="1">
              <a:spcBef>
                <a:spcPct val="20000"/>
              </a:spcBef>
              <a:buFontTx/>
              <a:buChar char="•"/>
            </a:pPr>
            <a:r>
              <a:rPr lang="zh-CN" altLang="en-US" dirty="0">
                <a:solidFill>
                  <a:schemeClr val="accent5">
                    <a:lumMod val="50000"/>
                  </a:schemeClr>
                </a:solidFill>
                <a:ea typeface="微软雅黑" panose="020B0503020204020204" pitchFamily="34" charset="-122"/>
              </a:rPr>
              <a:t>当条件成立，执行</a:t>
            </a:r>
            <a:r>
              <a:rPr lang="en-US" altLang="zh-CN" dirty="0">
                <a:solidFill>
                  <a:schemeClr val="accent5">
                    <a:lumMod val="50000"/>
                  </a:schemeClr>
                </a:solidFill>
                <a:ea typeface="微软雅黑" panose="020B0503020204020204" pitchFamily="34" charset="-122"/>
              </a:rPr>
              <a:t>a</a:t>
            </a:r>
            <a:r>
              <a:rPr lang="zh-CN" altLang="en-US" dirty="0">
                <a:solidFill>
                  <a:schemeClr val="accent5">
                    <a:lumMod val="50000"/>
                  </a:schemeClr>
                </a:solidFill>
                <a:ea typeface="微软雅黑" panose="020B0503020204020204" pitchFamily="34" charset="-122"/>
              </a:rPr>
              <a:t>操作，当条件不成立，执行</a:t>
            </a:r>
            <a:r>
              <a:rPr lang="en-US" altLang="zh-CN" dirty="0">
                <a:solidFill>
                  <a:schemeClr val="accent5">
                    <a:lumMod val="50000"/>
                  </a:schemeClr>
                </a:solidFill>
                <a:ea typeface="微软雅黑" panose="020B0503020204020204" pitchFamily="34" charset="-122"/>
              </a:rPr>
              <a:t>b</a:t>
            </a:r>
            <a:r>
              <a:rPr lang="zh-CN" altLang="en-US" dirty="0">
                <a:solidFill>
                  <a:schemeClr val="accent5">
                    <a:lumMod val="50000"/>
                  </a:schemeClr>
                </a:solidFill>
                <a:ea typeface="微软雅黑" panose="020B0503020204020204" pitchFamily="34" charset="-122"/>
              </a:rPr>
              <a:t>操作。</a:t>
            </a:r>
            <a:endParaRPr lang="zh-CN" altLang="en-US" dirty="0">
              <a:solidFill>
                <a:schemeClr val="accent5">
                  <a:lumMod val="50000"/>
                </a:schemeClr>
              </a:solidFill>
              <a:ea typeface="微软雅黑" panose="020B0503020204020204" pitchFamily="34" charset="-122"/>
            </a:endParaRPr>
          </a:p>
          <a:p>
            <a:pPr eaLnBrk="1" hangingPunct="1">
              <a:spcBef>
                <a:spcPct val="20000"/>
              </a:spcBef>
              <a:buFontTx/>
              <a:buChar char="•"/>
            </a:pPr>
            <a:r>
              <a:rPr lang="en-US" altLang="zh-CN" dirty="0">
                <a:solidFill>
                  <a:schemeClr val="accent5">
                    <a:lumMod val="50000"/>
                  </a:schemeClr>
                </a:solidFill>
                <a:ea typeface="微软雅黑" panose="020B0503020204020204" pitchFamily="34" charset="-122"/>
              </a:rPr>
              <a:t>a</a:t>
            </a:r>
            <a:r>
              <a:rPr lang="zh-CN" altLang="en-US" dirty="0">
                <a:solidFill>
                  <a:schemeClr val="accent5">
                    <a:lumMod val="50000"/>
                  </a:schemeClr>
                </a:solidFill>
                <a:ea typeface="微软雅黑" panose="020B0503020204020204" pitchFamily="34" charset="-122"/>
              </a:rPr>
              <a:t>，</a:t>
            </a:r>
            <a:r>
              <a:rPr lang="en-US" altLang="zh-CN" dirty="0">
                <a:solidFill>
                  <a:schemeClr val="accent5">
                    <a:lumMod val="50000"/>
                  </a:schemeClr>
                </a:solidFill>
                <a:ea typeface="微软雅黑" panose="020B0503020204020204" pitchFamily="34" charset="-122"/>
              </a:rPr>
              <a:t>b</a:t>
            </a:r>
            <a:r>
              <a:rPr lang="zh-CN" altLang="en-US" dirty="0">
                <a:solidFill>
                  <a:schemeClr val="accent5">
                    <a:lumMod val="50000"/>
                  </a:schemeClr>
                </a:solidFill>
                <a:ea typeface="微软雅黑" panose="020B0503020204020204" pitchFamily="34" charset="-122"/>
              </a:rPr>
              <a:t>操作允许空操作，即什么都不做。注意选择结构是一个整体，代表一个基本结构。</a:t>
            </a:r>
            <a:endParaRPr lang="zh-CN" altLang="en-US" dirty="0">
              <a:solidFill>
                <a:schemeClr val="accent5">
                  <a:lumMod val="50000"/>
                </a:schemeClr>
              </a:solidFill>
              <a:ea typeface="微软雅黑" panose="020B0503020204020204" pitchFamily="34" charset="-122"/>
            </a:endParaRPr>
          </a:p>
        </p:txBody>
      </p:sp>
      <p:sp>
        <p:nvSpPr>
          <p:cNvPr id="138253" name="Rectangle 14"/>
          <p:cNvSpPr>
            <a:spLocks noChangeArrowheads="1"/>
          </p:cNvSpPr>
          <p:nvPr/>
        </p:nvSpPr>
        <p:spPr bwMode="auto">
          <a:xfrm>
            <a:off x="785786" y="795338"/>
            <a:ext cx="6169025" cy="762000"/>
          </a:xfrm>
          <a:prstGeom prst="rect">
            <a:avLst/>
          </a:prstGeom>
          <a:noFill/>
          <a:ln w="9525">
            <a:noFill/>
            <a:miter lim="800000"/>
          </a:ln>
        </p:spPr>
        <p:txBody>
          <a:bodyPr/>
          <a:lstStyle/>
          <a:p>
            <a:pPr eaLnBrk="1" hangingPunct="1"/>
            <a:r>
              <a:rPr lang="zh-CN" altLang="en-US" sz="2800" dirty="0">
                <a:solidFill>
                  <a:schemeClr val="bg1"/>
                </a:solidFill>
                <a:ea typeface="微软雅黑" panose="020B0503020204020204" pitchFamily="34" charset="-122"/>
              </a:rPr>
              <a:t>（</a:t>
            </a:r>
            <a:r>
              <a:rPr lang="en-US" altLang="zh-CN" sz="2800" dirty="0">
                <a:solidFill>
                  <a:schemeClr val="bg1"/>
                </a:solidFill>
                <a:ea typeface="微软雅黑" panose="020B0503020204020204" pitchFamily="34" charset="-122"/>
              </a:rPr>
              <a:t>2</a:t>
            </a:r>
            <a:r>
              <a:rPr lang="zh-CN" altLang="en-US" sz="2800" dirty="0">
                <a:solidFill>
                  <a:schemeClr val="bg1"/>
                </a:solidFill>
                <a:ea typeface="微软雅黑" panose="020B0503020204020204" pitchFamily="34" charset="-122"/>
              </a:rPr>
              <a:t>）选择结构程序设计</a:t>
            </a:r>
            <a:endParaRPr lang="zh-CN" altLang="en-US" sz="2800" dirty="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0" name="Text Box 3"/>
          <p:cNvSpPr txBox="1">
            <a:spLocks noChangeArrowheads="1"/>
          </p:cNvSpPr>
          <p:nvPr/>
        </p:nvSpPr>
        <p:spPr bwMode="auto">
          <a:xfrm>
            <a:off x="922311" y="1147743"/>
            <a:ext cx="6942137" cy="449262"/>
          </a:xfrm>
          <a:prstGeom prst="rect">
            <a:avLst/>
          </a:prstGeom>
          <a:noFill/>
          <a:ln w="9525">
            <a:noFill/>
            <a:miter lim="800000"/>
          </a:ln>
        </p:spPr>
        <p:txBody>
          <a:bodyPr lIns="21600" tIns="10800" rIns="21600" bIns="10800" anchor="ctr">
            <a:spAutoFit/>
          </a:bodyPr>
          <a:lstStyle/>
          <a:p>
            <a:pPr algn="ctr" eaLnBrk="1" hangingPunct="1">
              <a:spcBef>
                <a:spcPct val="50000"/>
              </a:spcBef>
              <a:buFontTx/>
              <a:buChar char="•"/>
            </a:pPr>
            <a:r>
              <a:rPr lang="zh-CN" altLang="en-US" sz="2800" dirty="0">
                <a:solidFill>
                  <a:schemeClr val="bg1"/>
                </a:solidFill>
                <a:ea typeface="微软雅黑" panose="020B0503020204020204" pitchFamily="34" charset="-122"/>
              </a:rPr>
              <a:t>循环又分</a:t>
            </a:r>
            <a:r>
              <a:rPr lang="zh-CN" altLang="en-US" sz="2800" dirty="0">
                <a:solidFill>
                  <a:schemeClr val="accent5">
                    <a:lumMod val="50000"/>
                  </a:schemeClr>
                </a:solidFill>
                <a:ea typeface="微软雅黑" panose="020B0503020204020204" pitchFamily="34" charset="-122"/>
              </a:rPr>
              <a:t>“当型循环”和“直到型循环”</a:t>
            </a:r>
            <a:endParaRPr lang="zh-CN" altLang="en-US" sz="2800" dirty="0">
              <a:solidFill>
                <a:schemeClr val="accent5">
                  <a:lumMod val="50000"/>
                </a:schemeClr>
              </a:solidFill>
              <a:ea typeface="微软雅黑" panose="020B0503020204020204" pitchFamily="34" charset="-122"/>
            </a:endParaRPr>
          </a:p>
        </p:txBody>
      </p:sp>
      <p:sp>
        <p:nvSpPr>
          <p:cNvPr id="140291" name="Rectangle 4"/>
          <p:cNvSpPr>
            <a:spLocks noChangeArrowheads="1"/>
          </p:cNvSpPr>
          <p:nvPr/>
        </p:nvSpPr>
        <p:spPr bwMode="auto">
          <a:xfrm>
            <a:off x="714348" y="1863705"/>
            <a:ext cx="3081338" cy="914400"/>
          </a:xfrm>
          <a:prstGeom prst="rect">
            <a:avLst/>
          </a:prstGeom>
          <a:solidFill>
            <a:srgbClr val="FFFF99"/>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endParaRPr lang="zh-CN" altLang="zh-CN" sz="2800" b="0">
              <a:solidFill>
                <a:schemeClr val="bg2"/>
              </a:solidFill>
              <a:ea typeface="微软雅黑" panose="020B0503020204020204" pitchFamily="34" charset="-122"/>
            </a:endParaRPr>
          </a:p>
        </p:txBody>
      </p:sp>
      <p:sp>
        <p:nvSpPr>
          <p:cNvPr id="140292" name="Line 5"/>
          <p:cNvSpPr>
            <a:spLocks noChangeShapeType="1"/>
          </p:cNvSpPr>
          <p:nvPr/>
        </p:nvSpPr>
        <p:spPr bwMode="auto">
          <a:xfrm flipV="1">
            <a:off x="1325536" y="2320905"/>
            <a:ext cx="0" cy="457200"/>
          </a:xfrm>
          <a:prstGeom prst="line">
            <a:avLst/>
          </a:prstGeom>
          <a:noFill/>
          <a:ln w="9525">
            <a:solidFill>
              <a:srgbClr val="660033"/>
            </a:solidFill>
            <a:round/>
          </a:ln>
        </p:spPr>
        <p:txBody>
          <a:bodyPr wrap="none" anchor="ctr"/>
          <a:lstStyle/>
          <a:p>
            <a:endParaRPr lang="zh-CN" altLang="en-US"/>
          </a:p>
        </p:txBody>
      </p:sp>
      <p:sp>
        <p:nvSpPr>
          <p:cNvPr id="140293" name="Text Box 6"/>
          <p:cNvSpPr txBox="1">
            <a:spLocks noChangeArrowheads="1"/>
          </p:cNvSpPr>
          <p:nvPr/>
        </p:nvSpPr>
        <p:spPr bwMode="auto">
          <a:xfrm>
            <a:off x="1011211" y="1933555"/>
            <a:ext cx="2173287" cy="396875"/>
          </a:xfrm>
          <a:prstGeom prst="rect">
            <a:avLst/>
          </a:prstGeom>
          <a:noFill/>
          <a:ln w="9525">
            <a:noFill/>
            <a:miter lim="800000"/>
          </a:ln>
        </p:spPr>
        <p:txBody>
          <a:bodyPr>
            <a:spAutoFit/>
          </a:bodyPr>
          <a:lstStyle/>
          <a:p>
            <a:pPr algn="ctr" eaLnBrk="1" hangingPunct="1"/>
            <a:r>
              <a:rPr lang="zh-CN" altLang="en-US" sz="2000">
                <a:solidFill>
                  <a:srgbClr val="990000"/>
                </a:solidFill>
                <a:ea typeface="微软雅黑" panose="020B0503020204020204" pitchFamily="34" charset="-122"/>
              </a:rPr>
              <a:t>当条件</a:t>
            </a:r>
            <a:r>
              <a:rPr lang="en-US" altLang="zh-CN" sz="2000">
                <a:solidFill>
                  <a:srgbClr val="990000"/>
                </a:solidFill>
                <a:ea typeface="微软雅黑" panose="020B0503020204020204" pitchFamily="34" charset="-122"/>
              </a:rPr>
              <a:t>p</a:t>
            </a:r>
            <a:r>
              <a:rPr lang="zh-CN" altLang="en-US" sz="2000">
                <a:solidFill>
                  <a:srgbClr val="990000"/>
                </a:solidFill>
                <a:ea typeface="微软雅黑" panose="020B0503020204020204" pitchFamily="34" charset="-122"/>
              </a:rPr>
              <a:t>满足时</a:t>
            </a:r>
            <a:endParaRPr lang="zh-CN" altLang="en-US" sz="2000" b="0">
              <a:solidFill>
                <a:schemeClr val="bg2"/>
              </a:solidFill>
              <a:ea typeface="微软雅黑" panose="020B0503020204020204" pitchFamily="34" charset="-122"/>
            </a:endParaRPr>
          </a:p>
        </p:txBody>
      </p:sp>
      <p:sp>
        <p:nvSpPr>
          <p:cNvPr id="140294" name="Text Box 7"/>
          <p:cNvSpPr txBox="1">
            <a:spLocks noChangeArrowheads="1"/>
          </p:cNvSpPr>
          <p:nvPr/>
        </p:nvSpPr>
        <p:spPr bwMode="auto">
          <a:xfrm>
            <a:off x="1657323" y="2373293"/>
            <a:ext cx="1973263" cy="396875"/>
          </a:xfrm>
          <a:prstGeom prst="rect">
            <a:avLst/>
          </a:prstGeom>
          <a:noFill/>
          <a:ln w="9525">
            <a:noFill/>
            <a:miter lim="800000"/>
          </a:ln>
        </p:spPr>
        <p:txBody>
          <a:bodyPr wrap="none">
            <a:spAutoFit/>
          </a:bodyPr>
          <a:lstStyle/>
          <a:p>
            <a:pPr algn="ctr" eaLnBrk="1" hangingPunct="1"/>
            <a:r>
              <a:rPr lang="zh-CN" altLang="en-US" sz="2000">
                <a:solidFill>
                  <a:srgbClr val="990000"/>
                </a:solidFill>
                <a:ea typeface="微软雅黑" panose="020B0503020204020204" pitchFamily="34" charset="-122"/>
              </a:rPr>
              <a:t>执行循环中指令</a:t>
            </a:r>
            <a:endParaRPr lang="zh-CN" altLang="en-US" sz="2000">
              <a:solidFill>
                <a:srgbClr val="990000"/>
              </a:solidFill>
              <a:ea typeface="微软雅黑" panose="020B0503020204020204" pitchFamily="34" charset="-122"/>
            </a:endParaRPr>
          </a:p>
        </p:txBody>
      </p:sp>
      <p:sp>
        <p:nvSpPr>
          <p:cNvPr id="140295" name="Rectangle 8"/>
          <p:cNvSpPr>
            <a:spLocks noChangeArrowheads="1"/>
          </p:cNvSpPr>
          <p:nvPr/>
        </p:nvSpPr>
        <p:spPr bwMode="auto">
          <a:xfrm>
            <a:off x="4881536" y="1852593"/>
            <a:ext cx="2906712" cy="973137"/>
          </a:xfrm>
          <a:prstGeom prst="rect">
            <a:avLst/>
          </a:prstGeom>
          <a:solidFill>
            <a:srgbClr val="FFFF99"/>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endParaRPr lang="zh-CN" altLang="zh-CN" sz="2800" b="0">
              <a:solidFill>
                <a:schemeClr val="bg2"/>
              </a:solidFill>
              <a:ea typeface="微软雅黑" panose="020B0503020204020204" pitchFamily="34" charset="-122"/>
            </a:endParaRPr>
          </a:p>
        </p:txBody>
      </p:sp>
      <p:sp>
        <p:nvSpPr>
          <p:cNvPr id="140296" name="Text Box 9"/>
          <p:cNvSpPr txBox="1">
            <a:spLocks noChangeArrowheads="1"/>
          </p:cNvSpPr>
          <p:nvPr/>
        </p:nvSpPr>
        <p:spPr bwMode="auto">
          <a:xfrm>
            <a:off x="5127598" y="2438380"/>
            <a:ext cx="2522538" cy="396875"/>
          </a:xfrm>
          <a:prstGeom prst="rect">
            <a:avLst/>
          </a:prstGeom>
          <a:noFill/>
          <a:ln w="9525">
            <a:noFill/>
            <a:miter lim="800000"/>
          </a:ln>
        </p:spPr>
        <p:txBody>
          <a:bodyPr>
            <a:spAutoFit/>
          </a:bodyPr>
          <a:lstStyle/>
          <a:p>
            <a:pPr algn="ctr" eaLnBrk="1" hangingPunct="1"/>
            <a:r>
              <a:rPr lang="zh-CN" altLang="en-US" sz="2000">
                <a:solidFill>
                  <a:srgbClr val="990000"/>
                </a:solidFill>
                <a:ea typeface="微软雅黑" panose="020B0503020204020204" pitchFamily="34" charset="-122"/>
              </a:rPr>
              <a:t>直到条件</a:t>
            </a:r>
            <a:r>
              <a:rPr lang="en-US" altLang="zh-CN" sz="2000">
                <a:solidFill>
                  <a:srgbClr val="990000"/>
                </a:solidFill>
                <a:ea typeface="微软雅黑" panose="020B0503020204020204" pitchFamily="34" charset="-122"/>
              </a:rPr>
              <a:t>p</a:t>
            </a:r>
            <a:r>
              <a:rPr lang="zh-CN" altLang="en-US" sz="2000">
                <a:solidFill>
                  <a:srgbClr val="990000"/>
                </a:solidFill>
                <a:ea typeface="微软雅黑" panose="020B0503020204020204" pitchFamily="34" charset="-122"/>
              </a:rPr>
              <a:t>满足为止</a:t>
            </a:r>
            <a:endParaRPr lang="zh-CN" altLang="en-US" sz="2000">
              <a:solidFill>
                <a:srgbClr val="990000"/>
              </a:solidFill>
              <a:ea typeface="微软雅黑" panose="020B0503020204020204" pitchFamily="34" charset="-122"/>
            </a:endParaRPr>
          </a:p>
        </p:txBody>
      </p:sp>
      <p:sp>
        <p:nvSpPr>
          <p:cNvPr id="140297" name="Text Box 10"/>
          <p:cNvSpPr txBox="1">
            <a:spLocks noChangeArrowheads="1"/>
          </p:cNvSpPr>
          <p:nvPr/>
        </p:nvSpPr>
        <p:spPr bwMode="auto">
          <a:xfrm>
            <a:off x="5394298" y="1952605"/>
            <a:ext cx="2228850" cy="396875"/>
          </a:xfrm>
          <a:prstGeom prst="rect">
            <a:avLst/>
          </a:prstGeom>
          <a:noFill/>
          <a:ln w="9525">
            <a:noFill/>
            <a:miter lim="800000"/>
          </a:ln>
        </p:spPr>
        <p:txBody>
          <a:bodyPr wrap="none">
            <a:spAutoFit/>
          </a:bodyPr>
          <a:lstStyle/>
          <a:p>
            <a:pPr algn="ctr" eaLnBrk="1" hangingPunct="1"/>
            <a:r>
              <a:rPr lang="zh-CN" altLang="en-US" sz="2000">
                <a:solidFill>
                  <a:srgbClr val="990000"/>
                </a:solidFill>
                <a:ea typeface="微软雅黑" panose="020B0503020204020204" pitchFamily="34" charset="-122"/>
              </a:rPr>
              <a:t>执行循环中的指令</a:t>
            </a:r>
            <a:endParaRPr lang="zh-CN" altLang="en-US" sz="2000">
              <a:solidFill>
                <a:srgbClr val="990000"/>
              </a:solidFill>
              <a:ea typeface="微软雅黑" panose="020B0503020204020204" pitchFamily="34" charset="-122"/>
            </a:endParaRPr>
          </a:p>
        </p:txBody>
      </p:sp>
      <p:sp>
        <p:nvSpPr>
          <p:cNvPr id="140298" name="Line 11"/>
          <p:cNvSpPr>
            <a:spLocks noChangeShapeType="1"/>
          </p:cNvSpPr>
          <p:nvPr/>
        </p:nvSpPr>
        <p:spPr bwMode="auto">
          <a:xfrm>
            <a:off x="5235548" y="1900218"/>
            <a:ext cx="0" cy="468312"/>
          </a:xfrm>
          <a:prstGeom prst="line">
            <a:avLst/>
          </a:prstGeom>
          <a:noFill/>
          <a:ln w="9525">
            <a:solidFill>
              <a:srgbClr val="660033"/>
            </a:solidFill>
            <a:round/>
          </a:ln>
        </p:spPr>
        <p:txBody>
          <a:bodyPr wrap="none" anchor="ctr"/>
          <a:lstStyle/>
          <a:p>
            <a:endParaRPr lang="zh-CN" altLang="en-US"/>
          </a:p>
        </p:txBody>
      </p:sp>
      <p:sp>
        <p:nvSpPr>
          <p:cNvPr id="140299" name="Line 12"/>
          <p:cNvSpPr>
            <a:spLocks noChangeShapeType="1"/>
          </p:cNvSpPr>
          <p:nvPr/>
        </p:nvSpPr>
        <p:spPr bwMode="auto">
          <a:xfrm>
            <a:off x="5262536" y="2368530"/>
            <a:ext cx="2573337" cy="0"/>
          </a:xfrm>
          <a:prstGeom prst="line">
            <a:avLst/>
          </a:prstGeom>
          <a:noFill/>
          <a:ln w="9525">
            <a:solidFill>
              <a:srgbClr val="660033"/>
            </a:solidFill>
            <a:round/>
          </a:ln>
        </p:spPr>
        <p:txBody>
          <a:bodyPr wrap="none" anchor="ctr"/>
          <a:lstStyle/>
          <a:p>
            <a:endParaRPr lang="zh-CN" altLang="en-US"/>
          </a:p>
        </p:txBody>
      </p:sp>
      <p:sp>
        <p:nvSpPr>
          <p:cNvPr id="140300" name="Line 13"/>
          <p:cNvSpPr>
            <a:spLocks noChangeShapeType="1"/>
          </p:cNvSpPr>
          <p:nvPr/>
        </p:nvSpPr>
        <p:spPr bwMode="auto">
          <a:xfrm>
            <a:off x="1325536" y="2320905"/>
            <a:ext cx="2378075" cy="0"/>
          </a:xfrm>
          <a:prstGeom prst="line">
            <a:avLst/>
          </a:prstGeom>
          <a:noFill/>
          <a:ln w="9525">
            <a:solidFill>
              <a:srgbClr val="660033"/>
            </a:solidFill>
            <a:round/>
          </a:ln>
        </p:spPr>
        <p:txBody>
          <a:bodyPr wrap="none" anchor="ctr"/>
          <a:lstStyle/>
          <a:p>
            <a:endParaRPr lang="zh-CN" altLang="en-US"/>
          </a:p>
        </p:txBody>
      </p:sp>
      <p:sp>
        <p:nvSpPr>
          <p:cNvPr id="140301" name="Text Box 14"/>
          <p:cNvSpPr txBox="1">
            <a:spLocks noChangeArrowheads="1"/>
          </p:cNvSpPr>
          <p:nvPr/>
        </p:nvSpPr>
        <p:spPr bwMode="auto">
          <a:xfrm>
            <a:off x="1106461" y="3440093"/>
            <a:ext cx="2870200" cy="876300"/>
          </a:xfrm>
          <a:prstGeom prst="rect">
            <a:avLst/>
          </a:prstGeom>
          <a:noFill/>
          <a:ln w="9525">
            <a:noFill/>
            <a:miter lim="800000"/>
          </a:ln>
        </p:spPr>
        <p:txBody>
          <a:bodyPr lIns="21600" tIns="10800" rIns="21600" bIns="10800" anchor="ctr">
            <a:spAutoFit/>
          </a:bodyPr>
          <a:lstStyle/>
          <a:p>
            <a:pPr algn="ctr" eaLnBrk="1" hangingPunct="1">
              <a:spcBef>
                <a:spcPct val="50000"/>
              </a:spcBef>
              <a:buFontTx/>
              <a:buChar char="•"/>
            </a:pPr>
            <a:r>
              <a:rPr lang="zh-CN" altLang="en-US" sz="2800" dirty="0">
                <a:solidFill>
                  <a:schemeClr val="bg1"/>
                </a:solidFill>
                <a:latin typeface="Arial" panose="020B0604020202020204" pitchFamily="34" charset="0"/>
                <a:ea typeface="微软雅黑" panose="020B0503020204020204" pitchFamily="34" charset="-122"/>
              </a:rPr>
              <a:t>例：求</a:t>
            </a:r>
            <a:r>
              <a:rPr lang="en-US" altLang="zh-CN" sz="2800" dirty="0">
                <a:solidFill>
                  <a:schemeClr val="bg1"/>
                </a:solidFill>
                <a:latin typeface="Arial" panose="020B0604020202020204" pitchFamily="34" charset="0"/>
                <a:ea typeface="微软雅黑" panose="020B0503020204020204" pitchFamily="34" charset="-122"/>
              </a:rPr>
              <a:t>5!</a:t>
            </a:r>
            <a:r>
              <a:rPr lang="zh-CN" altLang="en-US" sz="2800" dirty="0">
                <a:solidFill>
                  <a:schemeClr val="bg1"/>
                </a:solidFill>
                <a:latin typeface="Arial" panose="020B0604020202020204" pitchFamily="34" charset="0"/>
                <a:ea typeface="微软雅黑" panose="020B0503020204020204" pitchFamily="34" charset="-122"/>
              </a:rPr>
              <a:t>的算法用</a:t>
            </a:r>
            <a:r>
              <a:rPr lang="en-US" altLang="zh-CN" sz="2800" dirty="0">
                <a:solidFill>
                  <a:schemeClr val="bg1"/>
                </a:solidFill>
                <a:latin typeface="Arial" panose="020B0604020202020204" pitchFamily="34" charset="0"/>
                <a:ea typeface="微软雅黑" panose="020B0503020204020204" pitchFamily="34" charset="-122"/>
              </a:rPr>
              <a:t>N-S</a:t>
            </a:r>
            <a:r>
              <a:rPr lang="zh-CN" altLang="en-US" sz="2800" dirty="0">
                <a:solidFill>
                  <a:schemeClr val="bg1"/>
                </a:solidFill>
                <a:latin typeface="Arial" panose="020B0604020202020204" pitchFamily="34" charset="0"/>
                <a:ea typeface="微软雅黑" panose="020B0503020204020204" pitchFamily="34" charset="-122"/>
              </a:rPr>
              <a:t>图表示</a:t>
            </a:r>
            <a:endParaRPr lang="zh-CN" altLang="en-US" sz="2800" dirty="0">
              <a:solidFill>
                <a:schemeClr val="bg1"/>
              </a:solidFill>
              <a:latin typeface="Arial" panose="020B0604020202020204" pitchFamily="34" charset="0"/>
              <a:ea typeface="微软雅黑" panose="020B0503020204020204" pitchFamily="34" charset="-122"/>
            </a:endParaRPr>
          </a:p>
        </p:txBody>
      </p:sp>
      <p:sp>
        <p:nvSpPr>
          <p:cNvPr id="140302" name="Rectangle 15"/>
          <p:cNvSpPr>
            <a:spLocks noChangeArrowheads="1"/>
          </p:cNvSpPr>
          <p:nvPr/>
        </p:nvSpPr>
        <p:spPr bwMode="auto">
          <a:xfrm>
            <a:off x="4768823" y="3163868"/>
            <a:ext cx="2590800" cy="3200400"/>
          </a:xfrm>
          <a:prstGeom prst="rect">
            <a:avLst/>
          </a:prstGeom>
          <a:solidFill>
            <a:srgbClr val="FFFF99"/>
          </a:solidFill>
          <a:ln w="9525">
            <a:solidFill>
              <a:srgbClr val="800000"/>
            </a:solidFill>
            <a:miter lim="800000"/>
          </a:ln>
        </p:spPr>
        <p:txBody>
          <a:bodyPr wrap="none" lIns="21600" tIns="10800" rIns="21600" bIns="10800" anchor="ctr"/>
          <a:lstStyle/>
          <a:p>
            <a:pPr algn="ctr" eaLnBrk="1" hangingPunct="1"/>
            <a:endParaRPr lang="zh-CN" altLang="en-US">
              <a:ea typeface="微软雅黑" panose="020B0503020204020204" pitchFamily="34" charset="-122"/>
            </a:endParaRPr>
          </a:p>
        </p:txBody>
      </p:sp>
      <p:sp>
        <p:nvSpPr>
          <p:cNvPr id="140303" name="Line 16"/>
          <p:cNvSpPr>
            <a:spLocks noChangeShapeType="1"/>
          </p:cNvSpPr>
          <p:nvPr/>
        </p:nvSpPr>
        <p:spPr bwMode="auto">
          <a:xfrm>
            <a:off x="4770411" y="3689330"/>
            <a:ext cx="2590800" cy="0"/>
          </a:xfrm>
          <a:prstGeom prst="line">
            <a:avLst/>
          </a:prstGeom>
          <a:noFill/>
          <a:ln w="9525">
            <a:solidFill>
              <a:srgbClr val="800000"/>
            </a:solidFill>
            <a:round/>
          </a:ln>
        </p:spPr>
        <p:txBody>
          <a:bodyPr wrap="none" lIns="21600" tIns="10800" rIns="21600" bIns="10800" anchor="ctr"/>
          <a:lstStyle/>
          <a:p>
            <a:endParaRPr lang="zh-CN" altLang="en-US"/>
          </a:p>
        </p:txBody>
      </p:sp>
      <p:sp>
        <p:nvSpPr>
          <p:cNvPr id="140304" name="Line 17"/>
          <p:cNvSpPr>
            <a:spLocks noChangeShapeType="1"/>
          </p:cNvSpPr>
          <p:nvPr/>
        </p:nvSpPr>
        <p:spPr bwMode="auto">
          <a:xfrm>
            <a:off x="4770411" y="4229080"/>
            <a:ext cx="2590800" cy="0"/>
          </a:xfrm>
          <a:prstGeom prst="line">
            <a:avLst/>
          </a:prstGeom>
          <a:noFill/>
          <a:ln w="9525">
            <a:solidFill>
              <a:srgbClr val="800000"/>
            </a:solidFill>
            <a:round/>
          </a:ln>
        </p:spPr>
        <p:txBody>
          <a:bodyPr wrap="none" lIns="21600" tIns="10800" rIns="21600" bIns="10800" anchor="ctr"/>
          <a:lstStyle/>
          <a:p>
            <a:endParaRPr lang="zh-CN" altLang="en-US"/>
          </a:p>
        </p:txBody>
      </p:sp>
      <p:sp>
        <p:nvSpPr>
          <p:cNvPr id="140305" name="Line 18"/>
          <p:cNvSpPr>
            <a:spLocks noChangeShapeType="1"/>
          </p:cNvSpPr>
          <p:nvPr/>
        </p:nvSpPr>
        <p:spPr bwMode="auto">
          <a:xfrm>
            <a:off x="4770411" y="4756130"/>
            <a:ext cx="1747837" cy="0"/>
          </a:xfrm>
          <a:prstGeom prst="line">
            <a:avLst/>
          </a:prstGeom>
          <a:noFill/>
          <a:ln w="9525">
            <a:solidFill>
              <a:srgbClr val="800000"/>
            </a:solidFill>
            <a:round/>
          </a:ln>
        </p:spPr>
        <p:txBody>
          <a:bodyPr wrap="none" lIns="21600" tIns="10800" rIns="21600" bIns="10800" anchor="ctr"/>
          <a:lstStyle/>
          <a:p>
            <a:endParaRPr lang="zh-CN" altLang="en-US"/>
          </a:p>
        </p:txBody>
      </p:sp>
      <p:sp>
        <p:nvSpPr>
          <p:cNvPr id="140306" name="Line 19"/>
          <p:cNvSpPr>
            <a:spLocks noChangeShapeType="1"/>
          </p:cNvSpPr>
          <p:nvPr/>
        </p:nvSpPr>
        <p:spPr bwMode="auto">
          <a:xfrm>
            <a:off x="4770411" y="5289530"/>
            <a:ext cx="1747837" cy="0"/>
          </a:xfrm>
          <a:prstGeom prst="line">
            <a:avLst/>
          </a:prstGeom>
          <a:noFill/>
          <a:ln w="9525">
            <a:solidFill>
              <a:srgbClr val="800000"/>
            </a:solidFill>
            <a:round/>
          </a:ln>
        </p:spPr>
        <p:txBody>
          <a:bodyPr wrap="none" lIns="21600" tIns="10800" rIns="21600" bIns="10800" anchor="ctr"/>
          <a:lstStyle/>
          <a:p>
            <a:endParaRPr lang="zh-CN" altLang="en-US"/>
          </a:p>
        </p:txBody>
      </p:sp>
      <p:sp>
        <p:nvSpPr>
          <p:cNvPr id="140307" name="Line 20"/>
          <p:cNvSpPr>
            <a:spLocks noChangeShapeType="1"/>
          </p:cNvSpPr>
          <p:nvPr/>
        </p:nvSpPr>
        <p:spPr bwMode="auto">
          <a:xfrm>
            <a:off x="4770411" y="5746730"/>
            <a:ext cx="2590800" cy="0"/>
          </a:xfrm>
          <a:prstGeom prst="line">
            <a:avLst/>
          </a:prstGeom>
          <a:noFill/>
          <a:ln w="9525">
            <a:solidFill>
              <a:srgbClr val="800000"/>
            </a:solidFill>
            <a:round/>
          </a:ln>
        </p:spPr>
        <p:txBody>
          <a:bodyPr wrap="none" lIns="21600" tIns="10800" rIns="21600" bIns="10800" anchor="ctr"/>
          <a:lstStyle/>
          <a:p>
            <a:endParaRPr lang="zh-CN" altLang="en-US"/>
          </a:p>
        </p:txBody>
      </p:sp>
      <p:sp>
        <p:nvSpPr>
          <p:cNvPr id="140308" name="Text Box 21"/>
          <p:cNvSpPr txBox="1">
            <a:spLocks noChangeArrowheads="1"/>
          </p:cNvSpPr>
          <p:nvPr/>
        </p:nvSpPr>
        <p:spPr bwMode="auto">
          <a:xfrm>
            <a:off x="5072036" y="3259118"/>
            <a:ext cx="1446212" cy="327025"/>
          </a:xfrm>
          <a:prstGeom prst="rect">
            <a:avLst/>
          </a:prstGeom>
          <a:noFill/>
          <a:ln w="9525">
            <a:noFill/>
            <a:miter lim="800000"/>
          </a:ln>
        </p:spPr>
        <p:txBody>
          <a:bodyPr lIns="21600" tIns="10800" rIns="21600" bIns="10800" anchor="ctr">
            <a:spAutoFit/>
          </a:bodyPr>
          <a:lstStyle/>
          <a:p>
            <a:pPr algn="ctr" eaLnBrk="1" hangingPunct="1">
              <a:spcBef>
                <a:spcPct val="50000"/>
              </a:spcBef>
              <a:buFontTx/>
              <a:buChar char="•"/>
            </a:pPr>
            <a:r>
              <a:rPr lang="en-US" altLang="zh-CN" sz="2000">
                <a:solidFill>
                  <a:srgbClr val="990000"/>
                </a:solidFill>
                <a:ea typeface="微软雅黑" panose="020B0503020204020204" pitchFamily="34" charset="-122"/>
              </a:rPr>
              <a:t>1         t</a:t>
            </a:r>
            <a:endParaRPr lang="en-US" altLang="zh-CN" sz="2000">
              <a:solidFill>
                <a:srgbClr val="990000"/>
              </a:solidFill>
              <a:ea typeface="微软雅黑" panose="020B0503020204020204" pitchFamily="34" charset="-122"/>
            </a:endParaRPr>
          </a:p>
        </p:txBody>
      </p:sp>
      <p:sp>
        <p:nvSpPr>
          <p:cNvPr id="140309" name="AutoShape 22"/>
          <p:cNvSpPr>
            <a:spLocks noChangeArrowheads="1"/>
          </p:cNvSpPr>
          <p:nvPr/>
        </p:nvSpPr>
        <p:spPr bwMode="auto">
          <a:xfrm>
            <a:off x="5608611" y="3352780"/>
            <a:ext cx="528637" cy="103188"/>
          </a:xfrm>
          <a:prstGeom prst="rightArrow">
            <a:avLst>
              <a:gd name="adj1" fmla="val 50000"/>
              <a:gd name="adj2" fmla="val 128076"/>
            </a:avLst>
          </a:prstGeom>
          <a:noFill/>
          <a:ln w="9525">
            <a:solidFill>
              <a:srgbClr val="800000"/>
            </a:solidFill>
            <a:miter lim="800000"/>
          </a:ln>
        </p:spPr>
        <p:txBody>
          <a:bodyPr wrap="none" lIns="21600" tIns="10800" rIns="21600" bIns="10800" anchor="ctr"/>
          <a:lstStyle/>
          <a:p>
            <a:pPr algn="ctr" eaLnBrk="1" hangingPunct="1"/>
            <a:endParaRPr lang="zh-CN" altLang="en-US">
              <a:ea typeface="微软雅黑" panose="020B0503020204020204" pitchFamily="34" charset="-122"/>
            </a:endParaRPr>
          </a:p>
        </p:txBody>
      </p:sp>
      <p:sp>
        <p:nvSpPr>
          <p:cNvPr id="140310" name="Text Box 23"/>
          <p:cNvSpPr txBox="1">
            <a:spLocks noChangeArrowheads="1"/>
          </p:cNvSpPr>
          <p:nvPr/>
        </p:nvSpPr>
        <p:spPr bwMode="auto">
          <a:xfrm>
            <a:off x="5072036" y="3738543"/>
            <a:ext cx="1446212" cy="327025"/>
          </a:xfrm>
          <a:prstGeom prst="rect">
            <a:avLst/>
          </a:prstGeom>
          <a:noFill/>
          <a:ln w="9525">
            <a:noFill/>
            <a:miter lim="800000"/>
          </a:ln>
        </p:spPr>
        <p:txBody>
          <a:bodyPr lIns="21600" tIns="10800" rIns="21600" bIns="10800" anchor="ctr">
            <a:spAutoFit/>
          </a:bodyPr>
          <a:lstStyle/>
          <a:p>
            <a:pPr algn="ctr" eaLnBrk="1" hangingPunct="1">
              <a:spcBef>
                <a:spcPct val="50000"/>
              </a:spcBef>
              <a:buFontTx/>
              <a:buChar char="•"/>
            </a:pPr>
            <a:r>
              <a:rPr lang="en-US" altLang="zh-CN" sz="2000">
                <a:solidFill>
                  <a:srgbClr val="990000"/>
                </a:solidFill>
                <a:ea typeface="微软雅黑" panose="020B0503020204020204" pitchFamily="34" charset="-122"/>
              </a:rPr>
              <a:t>2         i</a:t>
            </a:r>
            <a:endParaRPr lang="en-US" altLang="zh-CN" sz="2000">
              <a:solidFill>
                <a:srgbClr val="990000"/>
              </a:solidFill>
              <a:ea typeface="微软雅黑" panose="020B0503020204020204" pitchFamily="34" charset="-122"/>
            </a:endParaRPr>
          </a:p>
        </p:txBody>
      </p:sp>
      <p:sp>
        <p:nvSpPr>
          <p:cNvPr id="140311" name="AutoShape 24"/>
          <p:cNvSpPr>
            <a:spLocks noChangeArrowheads="1"/>
          </p:cNvSpPr>
          <p:nvPr/>
        </p:nvSpPr>
        <p:spPr bwMode="auto">
          <a:xfrm>
            <a:off x="5608611" y="3859193"/>
            <a:ext cx="528637" cy="103187"/>
          </a:xfrm>
          <a:prstGeom prst="rightArrow">
            <a:avLst>
              <a:gd name="adj1" fmla="val 50000"/>
              <a:gd name="adj2" fmla="val 128077"/>
            </a:avLst>
          </a:prstGeom>
          <a:noFill/>
          <a:ln w="9525">
            <a:solidFill>
              <a:srgbClr val="800000"/>
            </a:solidFill>
            <a:miter lim="800000"/>
          </a:ln>
        </p:spPr>
        <p:txBody>
          <a:bodyPr wrap="none" lIns="21600" tIns="10800" rIns="21600" bIns="10800" anchor="ctr"/>
          <a:lstStyle/>
          <a:p>
            <a:pPr algn="ctr" eaLnBrk="1" hangingPunct="1"/>
            <a:endParaRPr lang="zh-CN" altLang="en-US">
              <a:ea typeface="微软雅黑" panose="020B0503020204020204" pitchFamily="34" charset="-122"/>
            </a:endParaRPr>
          </a:p>
        </p:txBody>
      </p:sp>
      <p:sp>
        <p:nvSpPr>
          <p:cNvPr id="140312" name="Text Box 25"/>
          <p:cNvSpPr txBox="1">
            <a:spLocks noChangeArrowheads="1"/>
          </p:cNvSpPr>
          <p:nvPr/>
        </p:nvSpPr>
        <p:spPr bwMode="auto">
          <a:xfrm>
            <a:off x="4770411" y="4329093"/>
            <a:ext cx="1625600" cy="327025"/>
          </a:xfrm>
          <a:prstGeom prst="rect">
            <a:avLst/>
          </a:prstGeom>
          <a:noFill/>
          <a:ln w="9525">
            <a:noFill/>
            <a:miter lim="800000"/>
          </a:ln>
        </p:spPr>
        <p:txBody>
          <a:bodyPr lIns="21600" tIns="10800" rIns="21600" bIns="10800" anchor="ctr">
            <a:spAutoFit/>
          </a:bodyPr>
          <a:lstStyle/>
          <a:p>
            <a:pPr algn="ctr" eaLnBrk="1" hangingPunct="1">
              <a:spcBef>
                <a:spcPct val="50000"/>
              </a:spcBef>
            </a:pPr>
            <a:r>
              <a:rPr lang="en-US" altLang="zh-CN" sz="2000">
                <a:solidFill>
                  <a:srgbClr val="990000"/>
                </a:solidFill>
                <a:ea typeface="微软雅黑" panose="020B0503020204020204" pitchFamily="34" charset="-122"/>
              </a:rPr>
              <a:t>T*I              t</a:t>
            </a:r>
            <a:endParaRPr lang="en-US" altLang="zh-CN" sz="2000">
              <a:solidFill>
                <a:srgbClr val="990000"/>
              </a:solidFill>
              <a:ea typeface="微软雅黑" panose="020B0503020204020204" pitchFamily="34" charset="-122"/>
            </a:endParaRPr>
          </a:p>
        </p:txBody>
      </p:sp>
      <p:sp>
        <p:nvSpPr>
          <p:cNvPr id="140313" name="AutoShape 26"/>
          <p:cNvSpPr>
            <a:spLocks noChangeArrowheads="1"/>
          </p:cNvSpPr>
          <p:nvPr/>
        </p:nvSpPr>
        <p:spPr bwMode="auto">
          <a:xfrm>
            <a:off x="5464148" y="4462443"/>
            <a:ext cx="528638" cy="103187"/>
          </a:xfrm>
          <a:prstGeom prst="rightArrow">
            <a:avLst>
              <a:gd name="adj1" fmla="val 50000"/>
              <a:gd name="adj2" fmla="val 128078"/>
            </a:avLst>
          </a:prstGeom>
          <a:noFill/>
          <a:ln w="9525">
            <a:solidFill>
              <a:srgbClr val="800000"/>
            </a:solidFill>
            <a:miter lim="800000"/>
          </a:ln>
        </p:spPr>
        <p:txBody>
          <a:bodyPr wrap="none" lIns="21600" tIns="10800" rIns="21600" bIns="10800" anchor="ctr"/>
          <a:lstStyle/>
          <a:p>
            <a:pPr algn="ctr" eaLnBrk="1" hangingPunct="1"/>
            <a:endParaRPr lang="zh-CN" altLang="en-US">
              <a:ea typeface="微软雅黑" panose="020B0503020204020204" pitchFamily="34" charset="-122"/>
            </a:endParaRPr>
          </a:p>
        </p:txBody>
      </p:sp>
      <p:sp>
        <p:nvSpPr>
          <p:cNvPr id="140314" name="Line 27"/>
          <p:cNvSpPr>
            <a:spLocks noChangeShapeType="1"/>
          </p:cNvSpPr>
          <p:nvPr/>
        </p:nvSpPr>
        <p:spPr bwMode="auto">
          <a:xfrm>
            <a:off x="6518248" y="4229080"/>
            <a:ext cx="0" cy="1060450"/>
          </a:xfrm>
          <a:prstGeom prst="line">
            <a:avLst/>
          </a:prstGeom>
          <a:noFill/>
          <a:ln w="9525">
            <a:solidFill>
              <a:srgbClr val="800000"/>
            </a:solidFill>
            <a:round/>
          </a:ln>
        </p:spPr>
        <p:txBody>
          <a:bodyPr wrap="none" lIns="21600" tIns="10800" rIns="21600" bIns="10800" anchor="ctr"/>
          <a:lstStyle/>
          <a:p>
            <a:endParaRPr lang="zh-CN" altLang="en-US"/>
          </a:p>
        </p:txBody>
      </p:sp>
      <p:sp>
        <p:nvSpPr>
          <p:cNvPr id="140315" name="Text Box 28"/>
          <p:cNvSpPr txBox="1">
            <a:spLocks noChangeArrowheads="1"/>
          </p:cNvSpPr>
          <p:nvPr/>
        </p:nvSpPr>
        <p:spPr bwMode="auto">
          <a:xfrm>
            <a:off x="4770411" y="4859318"/>
            <a:ext cx="1625600" cy="327025"/>
          </a:xfrm>
          <a:prstGeom prst="rect">
            <a:avLst/>
          </a:prstGeom>
          <a:noFill/>
          <a:ln w="9525">
            <a:noFill/>
            <a:miter lim="800000"/>
          </a:ln>
        </p:spPr>
        <p:txBody>
          <a:bodyPr lIns="21600" tIns="10800" rIns="21600" bIns="10800" anchor="ctr">
            <a:spAutoFit/>
          </a:bodyPr>
          <a:lstStyle/>
          <a:p>
            <a:pPr algn="ctr" eaLnBrk="1" hangingPunct="1">
              <a:spcBef>
                <a:spcPct val="50000"/>
              </a:spcBef>
            </a:pPr>
            <a:r>
              <a:rPr lang="en-US" altLang="zh-CN" sz="2000">
                <a:solidFill>
                  <a:srgbClr val="990000"/>
                </a:solidFill>
                <a:ea typeface="微软雅黑" panose="020B0503020204020204" pitchFamily="34" charset="-122"/>
              </a:rPr>
              <a:t>i+1              i</a:t>
            </a:r>
            <a:endParaRPr lang="en-US" altLang="zh-CN" sz="2000">
              <a:solidFill>
                <a:srgbClr val="990000"/>
              </a:solidFill>
              <a:ea typeface="微软雅黑" panose="020B0503020204020204" pitchFamily="34" charset="-122"/>
            </a:endParaRPr>
          </a:p>
        </p:txBody>
      </p:sp>
      <p:sp>
        <p:nvSpPr>
          <p:cNvPr id="140316" name="AutoShape 29"/>
          <p:cNvSpPr>
            <a:spLocks noChangeArrowheads="1"/>
          </p:cNvSpPr>
          <p:nvPr/>
        </p:nvSpPr>
        <p:spPr bwMode="auto">
          <a:xfrm>
            <a:off x="5464148" y="4992668"/>
            <a:ext cx="528638" cy="103187"/>
          </a:xfrm>
          <a:prstGeom prst="rightArrow">
            <a:avLst>
              <a:gd name="adj1" fmla="val 50000"/>
              <a:gd name="adj2" fmla="val 128078"/>
            </a:avLst>
          </a:prstGeom>
          <a:noFill/>
          <a:ln w="9525">
            <a:solidFill>
              <a:srgbClr val="800000"/>
            </a:solidFill>
            <a:miter lim="800000"/>
          </a:ln>
        </p:spPr>
        <p:txBody>
          <a:bodyPr wrap="none" lIns="21600" tIns="10800" rIns="21600" bIns="10800" anchor="ctr"/>
          <a:lstStyle/>
          <a:p>
            <a:pPr algn="ctr" eaLnBrk="1" hangingPunct="1"/>
            <a:endParaRPr lang="zh-CN" altLang="en-US">
              <a:ea typeface="微软雅黑" panose="020B0503020204020204" pitchFamily="34" charset="-122"/>
            </a:endParaRPr>
          </a:p>
        </p:txBody>
      </p:sp>
      <p:sp>
        <p:nvSpPr>
          <p:cNvPr id="140317" name="Text Box 30"/>
          <p:cNvSpPr txBox="1">
            <a:spLocks noChangeArrowheads="1"/>
          </p:cNvSpPr>
          <p:nvPr/>
        </p:nvSpPr>
        <p:spPr bwMode="auto">
          <a:xfrm>
            <a:off x="4959323" y="5354618"/>
            <a:ext cx="1558925" cy="327025"/>
          </a:xfrm>
          <a:prstGeom prst="rect">
            <a:avLst/>
          </a:prstGeom>
          <a:noFill/>
          <a:ln w="9525">
            <a:noFill/>
            <a:miter lim="800000"/>
          </a:ln>
        </p:spPr>
        <p:txBody>
          <a:bodyPr lIns="21600" tIns="10800" rIns="21600" bIns="10800" anchor="ctr">
            <a:spAutoFit/>
          </a:bodyPr>
          <a:lstStyle/>
          <a:p>
            <a:pPr algn="ctr" eaLnBrk="1" hangingPunct="1">
              <a:spcBef>
                <a:spcPct val="50000"/>
              </a:spcBef>
            </a:pPr>
            <a:r>
              <a:rPr lang="zh-CN" altLang="en-US" sz="2000">
                <a:solidFill>
                  <a:srgbClr val="990000"/>
                </a:solidFill>
                <a:ea typeface="微软雅黑" panose="020B0503020204020204" pitchFamily="34" charset="-122"/>
              </a:rPr>
              <a:t>直到</a:t>
            </a:r>
            <a:r>
              <a:rPr lang="en-US" altLang="zh-CN" sz="2000">
                <a:solidFill>
                  <a:srgbClr val="990000"/>
                </a:solidFill>
                <a:ea typeface="微软雅黑" panose="020B0503020204020204" pitchFamily="34" charset="-122"/>
              </a:rPr>
              <a:t>i&gt;5</a:t>
            </a:r>
            <a:endParaRPr lang="en-US" altLang="zh-CN" sz="2000">
              <a:solidFill>
                <a:srgbClr val="990000"/>
              </a:solidFill>
              <a:ea typeface="微软雅黑" panose="020B0503020204020204" pitchFamily="34" charset="-122"/>
            </a:endParaRPr>
          </a:p>
        </p:txBody>
      </p:sp>
      <p:sp>
        <p:nvSpPr>
          <p:cNvPr id="140318" name="Text Box 31"/>
          <p:cNvSpPr txBox="1">
            <a:spLocks noChangeArrowheads="1"/>
          </p:cNvSpPr>
          <p:nvPr/>
        </p:nvSpPr>
        <p:spPr bwMode="auto">
          <a:xfrm>
            <a:off x="4959323" y="5888018"/>
            <a:ext cx="1944688" cy="327025"/>
          </a:xfrm>
          <a:prstGeom prst="rect">
            <a:avLst/>
          </a:prstGeom>
          <a:noFill/>
          <a:ln w="9525">
            <a:noFill/>
            <a:miter lim="800000"/>
          </a:ln>
        </p:spPr>
        <p:txBody>
          <a:bodyPr lIns="21600" tIns="10800" rIns="21600" bIns="10800" anchor="ctr">
            <a:spAutoFit/>
          </a:bodyPr>
          <a:lstStyle/>
          <a:p>
            <a:pPr algn="ctr" eaLnBrk="1" hangingPunct="1">
              <a:spcBef>
                <a:spcPct val="50000"/>
              </a:spcBef>
            </a:pPr>
            <a:r>
              <a:rPr lang="zh-CN" altLang="en-US" sz="2000">
                <a:solidFill>
                  <a:srgbClr val="990000"/>
                </a:solidFill>
                <a:ea typeface="微软雅黑" panose="020B0503020204020204" pitchFamily="34" charset="-122"/>
              </a:rPr>
              <a:t>打印</a:t>
            </a:r>
            <a:r>
              <a:rPr lang="en-US" altLang="zh-CN" sz="2000">
                <a:solidFill>
                  <a:srgbClr val="990000"/>
                </a:solidFill>
                <a:ea typeface="微软雅黑" panose="020B0503020204020204" pitchFamily="34" charset="-122"/>
              </a:rPr>
              <a:t>t</a:t>
            </a:r>
            <a:endParaRPr lang="en-US" altLang="zh-CN" sz="2000">
              <a:solidFill>
                <a:srgbClr val="990000"/>
              </a:solidFill>
              <a:ea typeface="微软雅黑" panose="020B0503020204020204" pitchFamily="34" charset="-122"/>
            </a:endParaRPr>
          </a:p>
        </p:txBody>
      </p:sp>
      <p:sp>
        <p:nvSpPr>
          <p:cNvPr id="140319" name="Rectangle 32"/>
          <p:cNvSpPr>
            <a:spLocks noChangeArrowheads="1"/>
          </p:cNvSpPr>
          <p:nvPr/>
        </p:nvSpPr>
        <p:spPr bwMode="auto">
          <a:xfrm>
            <a:off x="734986" y="571480"/>
            <a:ext cx="6169025" cy="762000"/>
          </a:xfrm>
          <a:prstGeom prst="rect">
            <a:avLst/>
          </a:prstGeom>
          <a:noFill/>
          <a:ln w="9525">
            <a:noFill/>
            <a:miter lim="800000"/>
          </a:ln>
        </p:spPr>
        <p:txBody>
          <a:bodyPr/>
          <a:lstStyle/>
          <a:p>
            <a:pPr eaLnBrk="1" hangingPunct="1"/>
            <a:r>
              <a:rPr lang="zh-CN" altLang="en-US" sz="2800" dirty="0">
                <a:solidFill>
                  <a:schemeClr val="bg1"/>
                </a:solidFill>
                <a:ea typeface="微软雅黑" panose="020B0503020204020204" pitchFamily="34" charset="-122"/>
              </a:rPr>
              <a:t>（</a:t>
            </a:r>
            <a:r>
              <a:rPr lang="en-US" altLang="zh-CN" sz="2800" dirty="0">
                <a:solidFill>
                  <a:schemeClr val="bg1"/>
                </a:solidFill>
                <a:ea typeface="微软雅黑" panose="020B0503020204020204" pitchFamily="34" charset="-122"/>
              </a:rPr>
              <a:t>3</a:t>
            </a:r>
            <a:r>
              <a:rPr lang="zh-CN" altLang="en-US" sz="2800" dirty="0">
                <a:solidFill>
                  <a:schemeClr val="bg1"/>
                </a:solidFill>
                <a:ea typeface="微软雅黑" panose="020B0503020204020204" pitchFamily="34" charset="-122"/>
              </a:rPr>
              <a:t>）循环结构程序设计</a:t>
            </a:r>
            <a:endParaRPr lang="zh-CN" altLang="en-US" sz="2800" dirty="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8" name="Rectangle 2"/>
          <p:cNvSpPr>
            <a:spLocks noGrp="1" noChangeArrowheads="1"/>
          </p:cNvSpPr>
          <p:nvPr>
            <p:ph type="body" idx="1"/>
          </p:nvPr>
        </p:nvSpPr>
        <p:spPr>
          <a:xfrm>
            <a:off x="714348" y="2725754"/>
            <a:ext cx="7373934" cy="2989262"/>
          </a:xfrm>
        </p:spPr>
        <p:txBody>
          <a:bodyPr/>
          <a:lstStyle/>
          <a:p>
            <a:pPr eaLnBrk="1" hangingPunct="1">
              <a:lnSpc>
                <a:spcPct val="150000"/>
              </a:lnSpc>
              <a:buNone/>
            </a:pPr>
            <a:r>
              <a:rPr lang="en-US" altLang="zh-CN" sz="2000" b="1" dirty="0" smtClean="0">
                <a:solidFill>
                  <a:schemeClr val="bg1"/>
                </a:solidFill>
                <a:latin typeface="微软雅黑" panose="020B0503020204020204" pitchFamily="34" charset="-122"/>
              </a:rPr>
              <a:t>     </a:t>
            </a:r>
            <a:r>
              <a:rPr lang="zh-CN" altLang="en-US" sz="2000" dirty="0" smtClean="0">
                <a:solidFill>
                  <a:schemeClr val="bg1"/>
                </a:solidFill>
                <a:latin typeface="微软雅黑" panose="020B0503020204020204" pitchFamily="34" charset="-122"/>
              </a:rPr>
              <a:t>当型循环：当条件</a:t>
            </a:r>
            <a:r>
              <a:rPr lang="en-US" altLang="zh-CN" sz="2000" dirty="0" smtClean="0">
                <a:solidFill>
                  <a:schemeClr val="bg1"/>
                </a:solidFill>
                <a:latin typeface="微软雅黑" panose="020B0503020204020204" pitchFamily="34" charset="-122"/>
              </a:rPr>
              <a:t>p</a:t>
            </a:r>
            <a:r>
              <a:rPr lang="zh-CN" altLang="en-US" sz="2000" dirty="0" smtClean="0">
                <a:solidFill>
                  <a:schemeClr val="bg1"/>
                </a:solidFill>
                <a:latin typeface="微软雅黑" panose="020B0503020204020204" pitchFamily="34" charset="-122"/>
              </a:rPr>
              <a:t>成立时，反复执行循环体中指令，直到</a:t>
            </a:r>
            <a:r>
              <a:rPr lang="en-US" altLang="zh-CN" sz="2000" dirty="0" smtClean="0">
                <a:solidFill>
                  <a:schemeClr val="bg1"/>
                </a:solidFill>
                <a:latin typeface="微软雅黑" panose="020B0503020204020204" pitchFamily="34" charset="-122"/>
              </a:rPr>
              <a:t>p</a:t>
            </a:r>
            <a:r>
              <a:rPr lang="zh-CN" altLang="en-US" sz="2000" dirty="0" smtClean="0">
                <a:solidFill>
                  <a:schemeClr val="bg1"/>
                </a:solidFill>
                <a:latin typeface="微软雅黑" panose="020B0503020204020204" pitchFamily="34" charset="-122"/>
              </a:rPr>
              <a:t>条件不成立为止。</a:t>
            </a:r>
            <a:endParaRPr lang="en-US" altLang="zh-CN" sz="2000" dirty="0" smtClean="0">
              <a:solidFill>
                <a:schemeClr val="bg1"/>
              </a:solidFill>
              <a:latin typeface="微软雅黑" panose="020B0503020204020204" pitchFamily="34" charset="-122"/>
            </a:endParaRPr>
          </a:p>
          <a:p>
            <a:pPr eaLnBrk="1" hangingPunct="1">
              <a:lnSpc>
                <a:spcPct val="150000"/>
              </a:lnSpc>
              <a:buNone/>
            </a:pPr>
            <a:r>
              <a:rPr lang="en-US" altLang="zh-CN" sz="2000" dirty="0" smtClean="0">
                <a:solidFill>
                  <a:schemeClr val="bg1"/>
                </a:solidFill>
                <a:latin typeface="微软雅黑" panose="020B0503020204020204" pitchFamily="34" charset="-122"/>
              </a:rPr>
              <a:t>     </a:t>
            </a:r>
            <a:r>
              <a:rPr lang="zh-CN" altLang="en-US" sz="2000" dirty="0" smtClean="0">
                <a:solidFill>
                  <a:schemeClr val="bg1"/>
                </a:solidFill>
                <a:latin typeface="微软雅黑" panose="020B0503020204020204" pitchFamily="34" charset="-122"/>
              </a:rPr>
              <a:t>当型循环先判断，再决定是否执行循环体，所以在条件</a:t>
            </a:r>
            <a:r>
              <a:rPr lang="en-US" altLang="zh-CN" sz="2000" dirty="0" smtClean="0">
                <a:solidFill>
                  <a:schemeClr val="bg1"/>
                </a:solidFill>
                <a:latin typeface="微软雅黑" panose="020B0503020204020204" pitchFamily="34" charset="-122"/>
              </a:rPr>
              <a:t>p</a:t>
            </a:r>
            <a:r>
              <a:rPr lang="zh-CN" altLang="en-US" sz="2000" dirty="0" smtClean="0">
                <a:solidFill>
                  <a:schemeClr val="bg1"/>
                </a:solidFill>
                <a:latin typeface="微软雅黑" panose="020B0503020204020204" pitchFamily="34" charset="-122"/>
              </a:rPr>
              <a:t>一次都不满足时，</a:t>
            </a:r>
            <a:r>
              <a:rPr lang="zh-CN" altLang="en-US" sz="2000" b="1" dirty="0" smtClean="0">
                <a:solidFill>
                  <a:srgbClr val="FF0000"/>
                </a:solidFill>
                <a:latin typeface="微软雅黑" panose="020B0503020204020204" pitchFamily="34" charset="-122"/>
              </a:rPr>
              <a:t>循环体可能一次都不执行</a:t>
            </a:r>
            <a:r>
              <a:rPr lang="zh-CN" altLang="en-US" sz="2000" dirty="0" smtClean="0">
                <a:solidFill>
                  <a:schemeClr val="bg1"/>
                </a:solidFill>
                <a:latin typeface="微软雅黑" panose="020B0503020204020204" pitchFamily="34" charset="-122"/>
              </a:rPr>
              <a:t>。</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sp>
        <p:nvSpPr>
          <p:cNvPr id="142339" name="Rectangle 3"/>
          <p:cNvSpPr>
            <a:spLocks noChangeArrowheads="1"/>
          </p:cNvSpPr>
          <p:nvPr/>
        </p:nvSpPr>
        <p:spPr bwMode="auto">
          <a:xfrm>
            <a:off x="1966882" y="1363679"/>
            <a:ext cx="3081338" cy="914400"/>
          </a:xfrm>
          <a:prstGeom prst="rect">
            <a:avLst/>
          </a:prstGeom>
          <a:solidFill>
            <a:srgbClr val="FFFF99"/>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endParaRPr lang="zh-CN" altLang="zh-CN" sz="2000" b="0">
              <a:solidFill>
                <a:schemeClr val="bg2"/>
              </a:solidFill>
              <a:ea typeface="微软雅黑" panose="020B0503020204020204" pitchFamily="34" charset="-122"/>
            </a:endParaRPr>
          </a:p>
        </p:txBody>
      </p:sp>
      <p:sp>
        <p:nvSpPr>
          <p:cNvPr id="142340" name="Line 4"/>
          <p:cNvSpPr>
            <a:spLocks noChangeShapeType="1"/>
          </p:cNvSpPr>
          <p:nvPr/>
        </p:nvSpPr>
        <p:spPr bwMode="auto">
          <a:xfrm flipV="1">
            <a:off x="2578070" y="1820879"/>
            <a:ext cx="0" cy="457200"/>
          </a:xfrm>
          <a:prstGeom prst="line">
            <a:avLst/>
          </a:prstGeom>
          <a:noFill/>
          <a:ln w="9525">
            <a:solidFill>
              <a:srgbClr val="660033"/>
            </a:solidFill>
            <a:round/>
          </a:ln>
        </p:spPr>
        <p:txBody>
          <a:bodyPr wrap="none" anchor="ctr"/>
          <a:lstStyle/>
          <a:p>
            <a:endParaRPr lang="zh-CN" altLang="en-US"/>
          </a:p>
        </p:txBody>
      </p:sp>
      <p:sp>
        <p:nvSpPr>
          <p:cNvPr id="142341" name="Text Box 5"/>
          <p:cNvSpPr txBox="1">
            <a:spLocks noChangeArrowheads="1"/>
          </p:cNvSpPr>
          <p:nvPr/>
        </p:nvSpPr>
        <p:spPr bwMode="auto">
          <a:xfrm>
            <a:off x="2111345" y="1433529"/>
            <a:ext cx="2160587" cy="396875"/>
          </a:xfrm>
          <a:prstGeom prst="rect">
            <a:avLst/>
          </a:prstGeom>
          <a:noFill/>
          <a:ln w="9525">
            <a:noFill/>
            <a:miter lim="800000"/>
          </a:ln>
        </p:spPr>
        <p:txBody>
          <a:bodyPr>
            <a:spAutoFit/>
          </a:bodyPr>
          <a:lstStyle/>
          <a:p>
            <a:pPr algn="ctr" eaLnBrk="1" hangingPunct="1"/>
            <a:r>
              <a:rPr lang="zh-CN" altLang="en-US" sz="2000">
                <a:solidFill>
                  <a:srgbClr val="990000"/>
                </a:solidFill>
                <a:ea typeface="微软雅黑" panose="020B0503020204020204" pitchFamily="34" charset="-122"/>
              </a:rPr>
              <a:t>当条件</a:t>
            </a:r>
            <a:r>
              <a:rPr lang="en-US" altLang="zh-CN" sz="2000">
                <a:solidFill>
                  <a:srgbClr val="990000"/>
                </a:solidFill>
                <a:ea typeface="微软雅黑" panose="020B0503020204020204" pitchFamily="34" charset="-122"/>
              </a:rPr>
              <a:t>p</a:t>
            </a:r>
            <a:r>
              <a:rPr lang="zh-CN" altLang="en-US" sz="2000">
                <a:solidFill>
                  <a:srgbClr val="990000"/>
                </a:solidFill>
                <a:ea typeface="微软雅黑" panose="020B0503020204020204" pitchFamily="34" charset="-122"/>
              </a:rPr>
              <a:t>满足时</a:t>
            </a:r>
            <a:endParaRPr lang="zh-CN" altLang="en-US" sz="2000" b="0">
              <a:solidFill>
                <a:schemeClr val="bg2"/>
              </a:solidFill>
              <a:ea typeface="微软雅黑" panose="020B0503020204020204" pitchFamily="34" charset="-122"/>
            </a:endParaRPr>
          </a:p>
        </p:txBody>
      </p:sp>
      <p:sp>
        <p:nvSpPr>
          <p:cNvPr id="142342" name="Text Box 6"/>
          <p:cNvSpPr txBox="1">
            <a:spLocks noChangeArrowheads="1"/>
          </p:cNvSpPr>
          <p:nvPr/>
        </p:nvSpPr>
        <p:spPr bwMode="auto">
          <a:xfrm>
            <a:off x="2909857" y="1873266"/>
            <a:ext cx="1973263" cy="396875"/>
          </a:xfrm>
          <a:prstGeom prst="rect">
            <a:avLst/>
          </a:prstGeom>
          <a:noFill/>
          <a:ln w="9525">
            <a:noFill/>
            <a:miter lim="800000"/>
          </a:ln>
        </p:spPr>
        <p:txBody>
          <a:bodyPr wrap="none">
            <a:spAutoFit/>
          </a:bodyPr>
          <a:lstStyle/>
          <a:p>
            <a:pPr algn="ctr" eaLnBrk="1" hangingPunct="1"/>
            <a:r>
              <a:rPr lang="zh-CN" altLang="en-US" sz="2000">
                <a:solidFill>
                  <a:srgbClr val="990000"/>
                </a:solidFill>
                <a:ea typeface="微软雅黑" panose="020B0503020204020204" pitchFamily="34" charset="-122"/>
              </a:rPr>
              <a:t>执行循环中指令</a:t>
            </a:r>
            <a:endParaRPr lang="zh-CN" altLang="en-US" sz="2000">
              <a:solidFill>
                <a:srgbClr val="990000"/>
              </a:solidFill>
              <a:ea typeface="微软雅黑" panose="020B0503020204020204" pitchFamily="34" charset="-122"/>
            </a:endParaRPr>
          </a:p>
        </p:txBody>
      </p:sp>
      <p:sp>
        <p:nvSpPr>
          <p:cNvPr id="142343" name="Line 7"/>
          <p:cNvSpPr>
            <a:spLocks noChangeShapeType="1"/>
          </p:cNvSpPr>
          <p:nvPr/>
        </p:nvSpPr>
        <p:spPr bwMode="auto">
          <a:xfrm>
            <a:off x="2578070" y="1820879"/>
            <a:ext cx="2378075" cy="0"/>
          </a:xfrm>
          <a:prstGeom prst="line">
            <a:avLst/>
          </a:prstGeom>
          <a:noFill/>
          <a:ln w="9525">
            <a:solidFill>
              <a:srgbClr val="660033"/>
            </a:solidFill>
            <a:round/>
          </a:ln>
        </p:spPr>
        <p:txBody>
          <a:bodyPr wrap="none" anchor="ctr"/>
          <a:lstStyle/>
          <a:p>
            <a:endParaRPr lang="zh-CN" altLang="en-US"/>
          </a:p>
        </p:txBody>
      </p:sp>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6" name="Rectangle 2"/>
          <p:cNvSpPr>
            <a:spLocks noGrp="1" noChangeArrowheads="1"/>
          </p:cNvSpPr>
          <p:nvPr>
            <p:ph type="body" idx="1"/>
          </p:nvPr>
        </p:nvSpPr>
        <p:spPr>
          <a:xfrm>
            <a:off x="660424" y="2713038"/>
            <a:ext cx="7340600" cy="2876550"/>
          </a:xfrm>
        </p:spPr>
        <p:txBody>
          <a:bodyPr/>
          <a:lstStyle/>
          <a:p>
            <a:pPr algn="just" eaLnBrk="1" hangingPunct="1">
              <a:buFont typeface="Symbol" panose="05050102010706020507" pitchFamily="18" charset="2"/>
              <a:buNone/>
            </a:pPr>
            <a:r>
              <a:rPr lang="en-US" altLang="zh-CN" b="1" smtClean="0">
                <a:solidFill>
                  <a:schemeClr val="bg1"/>
                </a:solidFill>
                <a:latin typeface="微软雅黑" panose="020B0503020204020204" pitchFamily="34" charset="-122"/>
                <a:ea typeface="微软雅黑" panose="020B0503020204020204" pitchFamily="34" charset="-122"/>
              </a:rPr>
              <a:t>    </a:t>
            </a:r>
            <a:r>
              <a:rPr lang="zh-CN" altLang="en-US" sz="2800" b="1" smtClean="0">
                <a:solidFill>
                  <a:schemeClr val="bg1"/>
                </a:solidFill>
                <a:latin typeface="微软雅黑" panose="020B0503020204020204" pitchFamily="34" charset="-122"/>
                <a:ea typeface="微软雅黑" panose="020B0503020204020204" pitchFamily="34" charset="-122"/>
              </a:rPr>
              <a:t>直到型循环：当条件</a:t>
            </a:r>
            <a:r>
              <a:rPr lang="en-US" altLang="zh-CN" sz="2800" b="1" smtClean="0">
                <a:solidFill>
                  <a:schemeClr val="bg1"/>
                </a:solidFill>
                <a:latin typeface="微软雅黑" panose="020B0503020204020204" pitchFamily="34" charset="-122"/>
                <a:ea typeface="微软雅黑" panose="020B0503020204020204" pitchFamily="34" charset="-122"/>
              </a:rPr>
              <a:t>p</a:t>
            </a:r>
            <a:r>
              <a:rPr lang="zh-CN" altLang="en-US" sz="2800" b="1" smtClean="0">
                <a:solidFill>
                  <a:schemeClr val="bg1"/>
                </a:solidFill>
                <a:latin typeface="微软雅黑" panose="020B0503020204020204" pitchFamily="34" charset="-122"/>
                <a:ea typeface="微软雅黑" panose="020B0503020204020204" pitchFamily="34" charset="-122"/>
              </a:rPr>
              <a:t>不成立时，反复执行循环体中的指令，直到</a:t>
            </a:r>
            <a:r>
              <a:rPr lang="en-US" altLang="zh-CN" sz="2800" b="1" smtClean="0">
                <a:solidFill>
                  <a:schemeClr val="bg1"/>
                </a:solidFill>
                <a:latin typeface="微软雅黑" panose="020B0503020204020204" pitchFamily="34" charset="-122"/>
                <a:ea typeface="微软雅黑" panose="020B0503020204020204" pitchFamily="34" charset="-122"/>
              </a:rPr>
              <a:t>p</a:t>
            </a:r>
            <a:r>
              <a:rPr lang="zh-CN" altLang="en-US" sz="2800" b="1" smtClean="0">
                <a:solidFill>
                  <a:schemeClr val="bg1"/>
                </a:solidFill>
                <a:latin typeface="微软雅黑" panose="020B0503020204020204" pitchFamily="34" charset="-122"/>
                <a:ea typeface="微软雅黑" panose="020B0503020204020204" pitchFamily="34" charset="-122"/>
              </a:rPr>
              <a:t>条件成立为止。直到型循环先执行循环体，然后再判断条件</a:t>
            </a:r>
            <a:r>
              <a:rPr lang="en-US" altLang="zh-CN" sz="2800" b="1" smtClean="0">
                <a:solidFill>
                  <a:schemeClr val="bg1"/>
                </a:solidFill>
                <a:latin typeface="微软雅黑" panose="020B0503020204020204" pitchFamily="34" charset="-122"/>
                <a:ea typeface="微软雅黑" panose="020B0503020204020204" pitchFamily="34" charset="-122"/>
              </a:rPr>
              <a:t>p</a:t>
            </a:r>
            <a:r>
              <a:rPr lang="zh-CN" altLang="en-US" sz="2800" b="1" smtClean="0">
                <a:solidFill>
                  <a:schemeClr val="bg1"/>
                </a:solidFill>
                <a:latin typeface="微软雅黑" panose="020B0503020204020204" pitchFamily="34" charset="-122"/>
                <a:ea typeface="微软雅黑" panose="020B0503020204020204" pitchFamily="34" charset="-122"/>
              </a:rPr>
              <a:t>，所以循环体至少执行一次。</a:t>
            </a:r>
            <a:endParaRPr lang="zh-CN" altLang="en-US" sz="2800" smtClean="0">
              <a:solidFill>
                <a:schemeClr val="bg1"/>
              </a:solidFill>
              <a:latin typeface="微软雅黑" panose="020B0503020204020204" pitchFamily="34" charset="-122"/>
              <a:ea typeface="微软雅黑" panose="020B0503020204020204" pitchFamily="34" charset="-122"/>
            </a:endParaRPr>
          </a:p>
        </p:txBody>
      </p:sp>
      <p:sp>
        <p:nvSpPr>
          <p:cNvPr id="144387" name="Rectangle 3"/>
          <p:cNvSpPr>
            <a:spLocks noChangeArrowheads="1"/>
          </p:cNvSpPr>
          <p:nvPr/>
        </p:nvSpPr>
        <p:spPr bwMode="auto">
          <a:xfrm>
            <a:off x="2598761" y="1293813"/>
            <a:ext cx="2906713" cy="973137"/>
          </a:xfrm>
          <a:prstGeom prst="rect">
            <a:avLst/>
          </a:prstGeom>
          <a:solidFill>
            <a:srgbClr val="FFFF99"/>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endParaRPr lang="zh-CN" altLang="zh-CN" sz="2000" b="0">
              <a:solidFill>
                <a:schemeClr val="bg2"/>
              </a:solidFill>
              <a:ea typeface="微软雅黑" panose="020B0503020204020204" pitchFamily="34" charset="-122"/>
            </a:endParaRPr>
          </a:p>
        </p:txBody>
      </p:sp>
      <p:sp>
        <p:nvSpPr>
          <p:cNvPr id="144388" name="Text Box 4"/>
          <p:cNvSpPr txBox="1">
            <a:spLocks noChangeArrowheads="1"/>
          </p:cNvSpPr>
          <p:nvPr/>
        </p:nvSpPr>
        <p:spPr bwMode="auto">
          <a:xfrm>
            <a:off x="2741636" y="1879600"/>
            <a:ext cx="2625725" cy="396875"/>
          </a:xfrm>
          <a:prstGeom prst="rect">
            <a:avLst/>
          </a:prstGeom>
          <a:noFill/>
          <a:ln w="9525">
            <a:noFill/>
            <a:miter lim="800000"/>
          </a:ln>
        </p:spPr>
        <p:txBody>
          <a:bodyPr>
            <a:spAutoFit/>
          </a:bodyPr>
          <a:lstStyle/>
          <a:p>
            <a:pPr algn="ctr" eaLnBrk="1" hangingPunct="1"/>
            <a:r>
              <a:rPr lang="zh-CN" altLang="en-US" sz="2000">
                <a:solidFill>
                  <a:srgbClr val="990000"/>
                </a:solidFill>
                <a:ea typeface="微软雅黑" panose="020B0503020204020204" pitchFamily="34" charset="-122"/>
              </a:rPr>
              <a:t>直到条件</a:t>
            </a:r>
            <a:r>
              <a:rPr lang="en-US" altLang="zh-CN" sz="2000">
                <a:solidFill>
                  <a:srgbClr val="990000"/>
                </a:solidFill>
                <a:ea typeface="微软雅黑" panose="020B0503020204020204" pitchFamily="34" charset="-122"/>
              </a:rPr>
              <a:t>p</a:t>
            </a:r>
            <a:r>
              <a:rPr lang="zh-CN" altLang="en-US" sz="2000">
                <a:solidFill>
                  <a:srgbClr val="990000"/>
                </a:solidFill>
                <a:ea typeface="微软雅黑" panose="020B0503020204020204" pitchFamily="34" charset="-122"/>
              </a:rPr>
              <a:t>满足为止</a:t>
            </a:r>
            <a:endParaRPr lang="zh-CN" altLang="en-US" sz="2000">
              <a:solidFill>
                <a:srgbClr val="990000"/>
              </a:solidFill>
              <a:ea typeface="微软雅黑" panose="020B0503020204020204" pitchFamily="34" charset="-122"/>
            </a:endParaRPr>
          </a:p>
        </p:txBody>
      </p:sp>
      <p:sp>
        <p:nvSpPr>
          <p:cNvPr id="144389" name="Line 5"/>
          <p:cNvSpPr>
            <a:spLocks noChangeShapeType="1"/>
          </p:cNvSpPr>
          <p:nvPr/>
        </p:nvSpPr>
        <p:spPr bwMode="auto">
          <a:xfrm>
            <a:off x="2952774" y="1341438"/>
            <a:ext cx="0" cy="468312"/>
          </a:xfrm>
          <a:prstGeom prst="line">
            <a:avLst/>
          </a:prstGeom>
          <a:noFill/>
          <a:ln w="9525">
            <a:solidFill>
              <a:srgbClr val="660033"/>
            </a:solidFill>
            <a:round/>
          </a:ln>
        </p:spPr>
        <p:txBody>
          <a:bodyPr wrap="none" anchor="ctr"/>
          <a:lstStyle/>
          <a:p>
            <a:endParaRPr lang="zh-CN" altLang="en-US"/>
          </a:p>
        </p:txBody>
      </p:sp>
      <p:sp>
        <p:nvSpPr>
          <p:cNvPr id="144390" name="Line 6"/>
          <p:cNvSpPr>
            <a:spLocks noChangeShapeType="1"/>
          </p:cNvSpPr>
          <p:nvPr/>
        </p:nvSpPr>
        <p:spPr bwMode="auto">
          <a:xfrm>
            <a:off x="2979761" y="1809750"/>
            <a:ext cx="2573338" cy="0"/>
          </a:xfrm>
          <a:prstGeom prst="line">
            <a:avLst/>
          </a:prstGeom>
          <a:noFill/>
          <a:ln w="9525">
            <a:solidFill>
              <a:srgbClr val="660033"/>
            </a:solidFill>
            <a:round/>
          </a:ln>
        </p:spPr>
        <p:txBody>
          <a:bodyPr wrap="none" anchor="ctr"/>
          <a:lstStyle/>
          <a:p>
            <a:endParaRPr lang="zh-CN" altLang="en-US"/>
          </a:p>
        </p:txBody>
      </p:sp>
      <p:sp>
        <p:nvSpPr>
          <p:cNvPr id="144391" name="Text Box 7"/>
          <p:cNvSpPr txBox="1">
            <a:spLocks noChangeArrowheads="1"/>
          </p:cNvSpPr>
          <p:nvPr/>
        </p:nvSpPr>
        <p:spPr bwMode="auto">
          <a:xfrm>
            <a:off x="3111524" y="1393825"/>
            <a:ext cx="2228850" cy="396875"/>
          </a:xfrm>
          <a:prstGeom prst="rect">
            <a:avLst/>
          </a:prstGeom>
          <a:noFill/>
          <a:ln w="9525">
            <a:noFill/>
            <a:miter lim="800000"/>
          </a:ln>
        </p:spPr>
        <p:txBody>
          <a:bodyPr wrap="none">
            <a:spAutoFit/>
          </a:bodyPr>
          <a:lstStyle/>
          <a:p>
            <a:pPr algn="ctr" eaLnBrk="1" hangingPunct="1"/>
            <a:r>
              <a:rPr lang="zh-CN" altLang="en-US" sz="2000">
                <a:solidFill>
                  <a:srgbClr val="990000"/>
                </a:solidFill>
                <a:ea typeface="微软雅黑" panose="020B0503020204020204" pitchFamily="34" charset="-122"/>
              </a:rPr>
              <a:t>执行循环中的指令</a:t>
            </a:r>
            <a:endParaRPr lang="zh-CN" altLang="en-US" sz="2000">
              <a:solidFill>
                <a:srgbClr val="990000"/>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771551" y="735013"/>
            <a:ext cx="6673850" cy="677862"/>
          </a:xfrm>
          <a:noFill/>
        </p:spPr>
        <p:txBody>
          <a:bodyPr anchor="t"/>
          <a:lstStyle/>
          <a:p>
            <a:pPr eaLnBrk="1" hangingPunct="1"/>
            <a:r>
              <a:rPr lang="zh-CN" altLang="en-US" sz="3200" b="1" smtClean="0">
                <a:solidFill>
                  <a:schemeClr val="bg1"/>
                </a:solidFill>
                <a:latin typeface="微软雅黑" panose="020B0503020204020204" pitchFamily="34" charset="-122"/>
                <a:ea typeface="微软雅黑" panose="020B0503020204020204" pitchFamily="34" charset="-122"/>
              </a:rPr>
              <a:t>用伪代码表示算法</a:t>
            </a:r>
            <a:endParaRPr lang="zh-CN" altLang="en-US" sz="3200" b="1" smtClean="0">
              <a:solidFill>
                <a:schemeClr val="bg1"/>
              </a:solidFill>
              <a:latin typeface="微软雅黑" panose="020B0503020204020204" pitchFamily="34" charset="-122"/>
              <a:ea typeface="微软雅黑" panose="020B0503020204020204" pitchFamily="34" charset="-122"/>
            </a:endParaRPr>
          </a:p>
        </p:txBody>
      </p:sp>
      <p:sp>
        <p:nvSpPr>
          <p:cNvPr id="146435" name="Rectangle 4"/>
          <p:cNvSpPr>
            <a:spLocks noGrp="1" noChangeArrowheads="1"/>
          </p:cNvSpPr>
          <p:nvPr>
            <p:ph type="body" idx="1"/>
          </p:nvPr>
        </p:nvSpPr>
        <p:spPr>
          <a:xfrm>
            <a:off x="514376" y="1600200"/>
            <a:ext cx="7772400" cy="4495800"/>
          </a:xfrm>
        </p:spPr>
        <p:txBody>
          <a:bodyPr/>
          <a:lstStyle/>
          <a:p>
            <a:pPr eaLnBrk="1" hangingPunct="1">
              <a:lnSpc>
                <a:spcPct val="150000"/>
              </a:lnSpc>
            </a:pPr>
            <a:r>
              <a:rPr lang="zh-CN" altLang="en-US" sz="2000" b="1" smtClean="0">
                <a:solidFill>
                  <a:schemeClr val="bg1"/>
                </a:solidFill>
                <a:latin typeface="微软雅黑" panose="020B0503020204020204" pitchFamily="34" charset="-122"/>
                <a:ea typeface="微软雅黑" panose="020B0503020204020204" pitchFamily="34" charset="-122"/>
              </a:rPr>
              <a:t>用伪代码表示算法（常常用于算法设计）</a:t>
            </a:r>
            <a:endParaRPr lang="zh-CN" altLang="en-US" sz="2000" b="1"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b="1" smtClean="0">
                <a:solidFill>
                  <a:schemeClr val="bg1"/>
                </a:solidFill>
                <a:latin typeface="微软雅黑" panose="020B0503020204020204" pitchFamily="34" charset="-122"/>
                <a:ea typeface="微软雅黑" panose="020B0503020204020204" pitchFamily="34" charset="-122"/>
              </a:rPr>
              <a:t>用传统流程图、</a:t>
            </a:r>
            <a:r>
              <a:rPr lang="en-US" altLang="zh-CN" sz="2000" b="1" smtClean="0">
                <a:solidFill>
                  <a:schemeClr val="bg1"/>
                </a:solidFill>
                <a:latin typeface="微软雅黑" panose="020B0503020204020204" pitchFamily="34" charset="-122"/>
                <a:ea typeface="微软雅黑" panose="020B0503020204020204" pitchFamily="34" charset="-122"/>
              </a:rPr>
              <a:t>N-S</a:t>
            </a:r>
            <a:r>
              <a:rPr lang="zh-CN" altLang="en-US" sz="2000" b="1" smtClean="0">
                <a:solidFill>
                  <a:schemeClr val="bg1"/>
                </a:solidFill>
                <a:latin typeface="微软雅黑" panose="020B0503020204020204" pitchFamily="34" charset="-122"/>
                <a:ea typeface="微软雅黑" panose="020B0503020204020204" pitchFamily="34" charset="-122"/>
              </a:rPr>
              <a:t>图表示算法，直观易懂，但绘制比较麻烦，在设计一个算法时，可能要反复修改，而修改流程图是比较麻烦的，因此，流程图适合表示算法，但在设计算法过程中使用不是很理想。为了设计算法方便，常使用伪代码工具。</a:t>
            </a:r>
            <a:endParaRPr lang="zh-CN" altLang="en-US" sz="2000" b="1"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b="1" smtClean="0">
                <a:solidFill>
                  <a:schemeClr val="bg1"/>
                </a:solidFill>
                <a:latin typeface="微软雅黑" panose="020B0503020204020204" pitchFamily="34" charset="-122"/>
                <a:ea typeface="微软雅黑" panose="020B0503020204020204" pitchFamily="34" charset="-122"/>
              </a:rPr>
              <a:t>伪代码是用介于自然语言和计算机语言之间的文字和符号来描述算法。伪代码不用图形符号，书写方便，格式紧凑，便于向计算机语言算法过渡。</a:t>
            </a:r>
            <a:endParaRPr lang="zh-CN" altLang="en-US" sz="200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1071538" y="328631"/>
            <a:ext cx="1368425" cy="552450"/>
          </a:xfrm>
          <a:prstGeom prst="rect">
            <a:avLst/>
          </a:prstGeom>
          <a:noFill/>
          <a:ln w="9525">
            <a:noFill/>
            <a:miter lim="800000"/>
          </a:ln>
        </p:spPr>
        <p:txBody>
          <a:bodyPr/>
          <a:lstStyle/>
          <a:p>
            <a:pPr eaLnBrk="1" hangingPunct="1"/>
            <a:r>
              <a:rPr lang="zh-CN" altLang="en-US" sz="3200">
                <a:solidFill>
                  <a:srgbClr val="FF0000"/>
                </a:solidFill>
                <a:ea typeface="微软雅黑" panose="020B0503020204020204" pitchFamily="34" charset="-122"/>
              </a:rPr>
              <a:t>例题</a:t>
            </a:r>
            <a:endParaRPr lang="zh-CN" altLang="en-US" sz="3200">
              <a:solidFill>
                <a:srgbClr val="FF0000"/>
              </a:solidFill>
              <a:ea typeface="微软雅黑" panose="020B0503020204020204" pitchFamily="34" charset="-122"/>
            </a:endParaRPr>
          </a:p>
        </p:txBody>
      </p:sp>
      <p:sp>
        <p:nvSpPr>
          <p:cNvPr id="148483" name="Text Box 3"/>
          <p:cNvSpPr txBox="1">
            <a:spLocks noChangeArrowheads="1"/>
          </p:cNvSpPr>
          <p:nvPr/>
        </p:nvSpPr>
        <p:spPr bwMode="auto">
          <a:xfrm>
            <a:off x="1071538" y="974744"/>
            <a:ext cx="5562600" cy="390525"/>
          </a:xfrm>
          <a:prstGeom prst="rect">
            <a:avLst/>
          </a:prstGeom>
          <a:noFill/>
          <a:ln w="9525">
            <a:noFill/>
            <a:miter lim="800000"/>
          </a:ln>
        </p:spPr>
        <p:txBody>
          <a:bodyPr lIns="21600" tIns="10800" rIns="21600" bIns="10800" anchor="ctr">
            <a:spAutoFit/>
          </a:bodyPr>
          <a:lstStyle/>
          <a:p>
            <a:pPr eaLnBrk="1" hangingPunct="1">
              <a:spcBef>
                <a:spcPct val="50000"/>
              </a:spcBef>
              <a:buFontTx/>
              <a:buChar char="•"/>
            </a:pPr>
            <a:r>
              <a:rPr lang="en-US" altLang="zh-CN" dirty="0">
                <a:latin typeface="Arial" panose="020B0604020202020204" pitchFamily="34" charset="0"/>
                <a:ea typeface="微软雅黑" panose="020B0503020204020204" pitchFamily="34" charset="-122"/>
              </a:rPr>
              <a:t> </a:t>
            </a:r>
            <a:r>
              <a:rPr lang="zh-CN" altLang="en-US" dirty="0">
                <a:solidFill>
                  <a:schemeClr val="bg1"/>
                </a:solidFill>
                <a:latin typeface="Arial" panose="020B0604020202020204" pitchFamily="34" charset="0"/>
                <a:ea typeface="微软雅黑" panose="020B0503020204020204" pitchFamily="34" charset="-122"/>
              </a:rPr>
              <a:t>求</a:t>
            </a:r>
            <a:r>
              <a:rPr lang="en-US" altLang="zh-CN" dirty="0">
                <a:solidFill>
                  <a:schemeClr val="bg1"/>
                </a:solidFill>
                <a:latin typeface="Arial" panose="020B0604020202020204" pitchFamily="34" charset="0"/>
                <a:ea typeface="微软雅黑" panose="020B0503020204020204" pitchFamily="34" charset="-122"/>
              </a:rPr>
              <a:t>5</a:t>
            </a:r>
            <a:r>
              <a:rPr lang="zh-CN" altLang="en-US" dirty="0">
                <a:solidFill>
                  <a:schemeClr val="bg1"/>
                </a:solidFill>
                <a:latin typeface="Arial" panose="020B0604020202020204" pitchFamily="34" charset="0"/>
                <a:ea typeface="微软雅黑" panose="020B0503020204020204" pitchFamily="34" charset="-122"/>
              </a:rPr>
              <a:t>！，用</a:t>
            </a:r>
            <a:r>
              <a:rPr lang="en-US" altLang="zh-CN" dirty="0">
                <a:solidFill>
                  <a:schemeClr val="bg1"/>
                </a:solidFill>
                <a:latin typeface="Arial" panose="020B0604020202020204" pitchFamily="34" charset="0"/>
                <a:ea typeface="微软雅黑" panose="020B0503020204020204" pitchFamily="34" charset="-122"/>
              </a:rPr>
              <a:t>C</a:t>
            </a:r>
            <a:r>
              <a:rPr lang="zh-CN" altLang="en-US" dirty="0">
                <a:solidFill>
                  <a:schemeClr val="bg1"/>
                </a:solidFill>
                <a:latin typeface="Arial" panose="020B0604020202020204" pitchFamily="34" charset="0"/>
                <a:ea typeface="微软雅黑" panose="020B0503020204020204" pitchFamily="34" charset="-122"/>
              </a:rPr>
              <a:t>语言表示</a:t>
            </a:r>
            <a:endParaRPr lang="zh-CN" altLang="en-US" dirty="0">
              <a:solidFill>
                <a:schemeClr val="bg1"/>
              </a:solidFill>
              <a:latin typeface="Arial" panose="020B0604020202020204" pitchFamily="34" charset="0"/>
              <a:ea typeface="微软雅黑" panose="020B0503020204020204" pitchFamily="34" charset="-122"/>
            </a:endParaRPr>
          </a:p>
        </p:txBody>
      </p:sp>
      <p:sp>
        <p:nvSpPr>
          <p:cNvPr id="148484" name="Text Box 4"/>
          <p:cNvSpPr txBox="1">
            <a:spLocks noChangeArrowheads="1"/>
          </p:cNvSpPr>
          <p:nvPr/>
        </p:nvSpPr>
        <p:spPr bwMode="auto">
          <a:xfrm>
            <a:off x="2366938" y="1547831"/>
            <a:ext cx="2808287" cy="4595813"/>
          </a:xfrm>
          <a:prstGeom prst="rect">
            <a:avLst/>
          </a:prstGeom>
          <a:solidFill>
            <a:schemeClr val="tx1"/>
          </a:solidFill>
          <a:ln w="9525">
            <a:solidFill>
              <a:schemeClr val="tx1"/>
            </a:solidFill>
            <a:miter lim="800000"/>
          </a:ln>
        </p:spPr>
        <p:txBody>
          <a:bodyPr lIns="21600" tIns="10800" rIns="21600" bIns="10800" anchor="ctr">
            <a:spAutoFit/>
          </a:bodyPr>
          <a:lstStyle/>
          <a:p>
            <a:pPr eaLnBrk="1" hangingPunct="1">
              <a:lnSpc>
                <a:spcPct val="80000"/>
              </a:lnSpc>
              <a:spcBef>
                <a:spcPct val="50000"/>
              </a:spcBef>
            </a:pPr>
            <a:r>
              <a:rPr lang="en-US" altLang="zh-CN">
                <a:solidFill>
                  <a:schemeClr val="bg1"/>
                </a:solidFill>
                <a:latin typeface="Arial" panose="020B0604020202020204" pitchFamily="34" charset="0"/>
                <a:ea typeface="微软雅黑" panose="020B0503020204020204" pitchFamily="34" charset="-122"/>
              </a:rPr>
              <a:t>Main (  )</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80000"/>
              </a:lnSpc>
              <a:spcBef>
                <a:spcPct val="50000"/>
              </a:spcBef>
            </a:pPr>
            <a:r>
              <a:rPr lang="en-US" altLang="zh-CN">
                <a:solidFill>
                  <a:schemeClr val="bg1"/>
                </a:solidFill>
                <a:latin typeface="Arial" panose="020B0604020202020204" pitchFamily="34" charset="0"/>
                <a:ea typeface="微软雅黑" panose="020B0503020204020204" pitchFamily="34" charset="-122"/>
              </a:rPr>
              <a:t>{int  i,t;</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80000"/>
              </a:lnSpc>
              <a:spcBef>
                <a:spcPct val="50000"/>
              </a:spcBef>
            </a:pPr>
            <a:r>
              <a:rPr lang="en-US" altLang="zh-CN">
                <a:solidFill>
                  <a:schemeClr val="bg1"/>
                </a:solidFill>
                <a:latin typeface="Arial" panose="020B0604020202020204" pitchFamily="34" charset="0"/>
                <a:ea typeface="微软雅黑" panose="020B0503020204020204" pitchFamily="34" charset="-122"/>
              </a:rPr>
              <a:t>  t=1;</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80000"/>
              </a:lnSpc>
              <a:spcBef>
                <a:spcPct val="50000"/>
              </a:spcBef>
            </a:pPr>
            <a:r>
              <a:rPr lang="en-US" altLang="zh-CN">
                <a:solidFill>
                  <a:schemeClr val="bg1"/>
                </a:solidFill>
                <a:latin typeface="Arial" panose="020B0604020202020204" pitchFamily="34" charset="0"/>
                <a:ea typeface="微软雅黑" panose="020B0503020204020204" pitchFamily="34" charset="-122"/>
              </a:rPr>
              <a:t>  i=2;</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80000"/>
              </a:lnSpc>
              <a:spcBef>
                <a:spcPct val="50000"/>
              </a:spcBef>
            </a:pPr>
            <a:r>
              <a:rPr lang="en-US" altLang="zh-CN">
                <a:solidFill>
                  <a:schemeClr val="bg1"/>
                </a:solidFill>
                <a:latin typeface="Arial" panose="020B0604020202020204" pitchFamily="34" charset="0"/>
                <a:ea typeface="微软雅黑" panose="020B0503020204020204" pitchFamily="34" charset="-122"/>
              </a:rPr>
              <a:t>  while(i&lt;=5)</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80000"/>
              </a:lnSpc>
              <a:spcBef>
                <a:spcPct val="50000"/>
              </a:spcBef>
            </a:pPr>
            <a:r>
              <a:rPr lang="en-US" altLang="zh-CN">
                <a:solidFill>
                  <a:schemeClr val="bg1"/>
                </a:solidFill>
                <a:latin typeface="Arial" panose="020B0604020202020204" pitchFamily="34" charset="0"/>
                <a:ea typeface="微软雅黑" panose="020B0503020204020204" pitchFamily="34" charset="-122"/>
              </a:rPr>
              <a:t>      { t=t*i;</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80000"/>
              </a:lnSpc>
              <a:spcBef>
                <a:spcPct val="50000"/>
              </a:spcBef>
            </a:pPr>
            <a:r>
              <a:rPr lang="en-US" altLang="zh-CN">
                <a:solidFill>
                  <a:schemeClr val="bg1"/>
                </a:solidFill>
                <a:latin typeface="Arial" panose="020B0604020202020204" pitchFamily="34" charset="0"/>
                <a:ea typeface="微软雅黑" panose="020B0503020204020204" pitchFamily="34" charset="-122"/>
              </a:rPr>
              <a:t>         i=i+1;</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80000"/>
              </a:lnSpc>
              <a:spcBef>
                <a:spcPct val="50000"/>
              </a:spcBef>
            </a:pPr>
            <a:r>
              <a:rPr lang="en-US" altLang="zh-CN">
                <a:solidFill>
                  <a:schemeClr val="bg1"/>
                </a:solidFill>
                <a:latin typeface="Arial" panose="020B0604020202020204" pitchFamily="34" charset="0"/>
                <a:ea typeface="微软雅黑" panose="020B0503020204020204" pitchFamily="34" charset="-122"/>
              </a:rPr>
              <a:t>       }</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80000"/>
              </a:lnSpc>
              <a:spcBef>
                <a:spcPct val="50000"/>
              </a:spcBef>
            </a:pPr>
            <a:r>
              <a:rPr lang="en-US" altLang="zh-CN">
                <a:solidFill>
                  <a:schemeClr val="bg1"/>
                </a:solidFill>
                <a:latin typeface="Arial" panose="020B0604020202020204" pitchFamily="34" charset="0"/>
                <a:ea typeface="微软雅黑" panose="020B0503020204020204" pitchFamily="34" charset="-122"/>
              </a:rPr>
              <a:t>  printf(“%d”,t);</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80000"/>
              </a:lnSpc>
              <a:spcBef>
                <a:spcPct val="50000"/>
              </a:spcBef>
            </a:pPr>
            <a:r>
              <a:rPr lang="en-US" altLang="zh-CN">
                <a:solidFill>
                  <a:schemeClr val="bg1"/>
                </a:solidFill>
                <a:latin typeface="Arial" panose="020B0604020202020204" pitchFamily="34" charset="0"/>
                <a:ea typeface="微软雅黑" panose="020B0503020204020204" pitchFamily="34" charset="-122"/>
              </a:rPr>
              <a:t> }</a:t>
            </a:r>
            <a:endParaRPr lang="en-US" altLang="zh-CN">
              <a:solidFill>
                <a:schemeClr val="bg1"/>
              </a:solidFill>
              <a:latin typeface="Arial" panose="020B0604020202020204" pitchFamily="34" charset="0"/>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428596" y="357166"/>
            <a:ext cx="4648200" cy="449262"/>
          </a:xfrm>
          <a:prstGeom prst="rect">
            <a:avLst/>
          </a:prstGeom>
          <a:noFill/>
          <a:ln w="9525">
            <a:noFill/>
            <a:miter lim="800000"/>
          </a:ln>
        </p:spPr>
        <p:txBody>
          <a:bodyPr lIns="21600" tIns="10800" rIns="21600" bIns="10800" anchor="ctr">
            <a:spAutoFit/>
          </a:bodyPr>
          <a:lstStyle/>
          <a:p>
            <a:pPr algn="ctr" eaLnBrk="1" hangingPunct="1">
              <a:spcBef>
                <a:spcPct val="50000"/>
              </a:spcBef>
              <a:buFontTx/>
              <a:buChar char="•"/>
            </a:pPr>
            <a:r>
              <a:rPr lang="zh-CN" altLang="en-US" sz="2800" dirty="0">
                <a:solidFill>
                  <a:schemeClr val="bg1"/>
                </a:solidFill>
                <a:latin typeface="Arial" panose="020B0604020202020204" pitchFamily="34" charset="0"/>
                <a:ea typeface="微软雅黑" panose="020B0503020204020204" pitchFamily="34" charset="-122"/>
              </a:rPr>
              <a:t>例 求级数的值</a:t>
            </a:r>
            <a:endParaRPr lang="zh-CN" altLang="en-US" sz="2800" dirty="0">
              <a:solidFill>
                <a:schemeClr val="bg1"/>
              </a:solidFill>
              <a:latin typeface="Arial" panose="020B0604020202020204" pitchFamily="34" charset="0"/>
              <a:ea typeface="微软雅黑" panose="020B0503020204020204" pitchFamily="34" charset="-122"/>
            </a:endParaRPr>
          </a:p>
        </p:txBody>
      </p:sp>
      <p:sp>
        <p:nvSpPr>
          <p:cNvPr id="150531" name="Text Box 3"/>
          <p:cNvSpPr txBox="1">
            <a:spLocks noChangeArrowheads="1"/>
          </p:cNvSpPr>
          <p:nvPr/>
        </p:nvSpPr>
        <p:spPr bwMode="auto">
          <a:xfrm>
            <a:off x="1747809" y="1055666"/>
            <a:ext cx="4560887" cy="5106987"/>
          </a:xfrm>
          <a:prstGeom prst="rect">
            <a:avLst/>
          </a:prstGeom>
          <a:solidFill>
            <a:schemeClr val="tx1"/>
          </a:solidFill>
          <a:ln w="9525">
            <a:solidFill>
              <a:schemeClr val="tx1"/>
            </a:solidFill>
            <a:miter lim="800000"/>
          </a:ln>
        </p:spPr>
        <p:txBody>
          <a:bodyPr lIns="21600" tIns="10800" rIns="21600" bIns="10800" anchor="ctr">
            <a:spAutoFit/>
          </a:bodyPr>
          <a:lstStyle/>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Main(  )</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{int  sign=1;</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 float deno=3.0,sum=1.0,term;</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 while (deno&lt;=100)</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   {</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      sign=-sign;</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      term=sign/deno;</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      sum=sum+term;</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      deno=deno+1;</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    }</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 printf(“%f”,sum);</a:t>
            </a:r>
            <a:endParaRPr lang="en-US" altLang="zh-CN">
              <a:solidFill>
                <a:schemeClr val="bg1"/>
              </a:solidFill>
              <a:latin typeface="Arial" panose="020B0604020202020204" pitchFamily="34" charset="0"/>
              <a:ea typeface="微软雅黑" panose="020B0503020204020204" pitchFamily="34" charset="-122"/>
            </a:endParaRPr>
          </a:p>
          <a:p>
            <a:pPr eaLnBrk="1" hangingPunct="1">
              <a:lnSpc>
                <a:spcPct val="70000"/>
              </a:lnSpc>
              <a:spcBef>
                <a:spcPct val="50000"/>
              </a:spcBef>
            </a:pPr>
            <a:r>
              <a:rPr lang="en-US" altLang="zh-CN">
                <a:solidFill>
                  <a:schemeClr val="bg1"/>
                </a:solidFill>
                <a:latin typeface="Arial" panose="020B0604020202020204" pitchFamily="34" charset="0"/>
                <a:ea typeface="微软雅黑" panose="020B0503020204020204" pitchFamily="34" charset="-122"/>
              </a:rPr>
              <a:t>}</a:t>
            </a:r>
            <a:endParaRPr lang="en-US" altLang="zh-CN">
              <a:solidFill>
                <a:schemeClr val="bg1"/>
              </a:solidFill>
              <a:latin typeface="Arial" panose="020B0604020202020204" pitchFamily="34" charset="0"/>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8" name="标题 1"/>
          <p:cNvSpPr>
            <a:spLocks noGrp="1"/>
          </p:cNvSpPr>
          <p:nvPr>
            <p:ph type="title"/>
          </p:nvPr>
        </p:nvSpPr>
        <p:spPr/>
        <p:txBody>
          <a:bodyPr/>
          <a:lstStyle/>
          <a:p>
            <a:pPr eaLnBrk="1" hangingPunct="1"/>
            <a:r>
              <a:rPr lang="zh-CN" altLang="en-US" sz="3200" smtClean="0">
                <a:solidFill>
                  <a:schemeClr val="bg1"/>
                </a:solidFill>
                <a:latin typeface="微软雅黑" panose="020B0503020204020204" pitchFamily="34" charset="-122"/>
                <a:ea typeface="微软雅黑" panose="020B0503020204020204" pitchFamily="34" charset="-122"/>
              </a:rPr>
              <a:t>算法的基本分类</a:t>
            </a:r>
            <a:endParaRPr lang="zh-CN" altLang="en-US" sz="3200" smtClean="0">
              <a:solidFill>
                <a:schemeClr val="bg1"/>
              </a:solidFill>
              <a:latin typeface="微软雅黑" panose="020B0503020204020204" pitchFamily="34" charset="-122"/>
              <a:ea typeface="微软雅黑" panose="020B0503020204020204" pitchFamily="34" charset="-122"/>
            </a:endParaRPr>
          </a:p>
        </p:txBody>
      </p:sp>
      <p:sp>
        <p:nvSpPr>
          <p:cNvPr id="152579" name="内容占位符 2"/>
          <p:cNvSpPr>
            <a:spLocks noGrp="1"/>
          </p:cNvSpPr>
          <p:nvPr>
            <p:ph idx="1"/>
          </p:nvPr>
        </p:nvSpPr>
        <p:spPr/>
        <p:txBody>
          <a:bodyPr/>
          <a:lstStyle/>
          <a:p>
            <a:pPr eaLnBrk="1" hangingPunct="1"/>
            <a:r>
              <a:rPr lang="zh-CN" altLang="en-US" smtClean="0">
                <a:solidFill>
                  <a:schemeClr val="bg1"/>
                </a:solidFill>
                <a:latin typeface="微软雅黑" panose="020B0503020204020204" pitchFamily="34" charset="-122"/>
                <a:ea typeface="微软雅黑" panose="020B0503020204020204" pitchFamily="34" charset="-122"/>
              </a:rPr>
              <a:t>直接法</a:t>
            </a:r>
            <a:endParaRPr lang="en-US" altLang="zh-CN"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mtClean="0">
                <a:solidFill>
                  <a:schemeClr val="bg1"/>
                </a:solidFill>
                <a:latin typeface="微软雅黑" panose="020B0503020204020204" pitchFamily="34" charset="-122"/>
                <a:ea typeface="微软雅黑" panose="020B0503020204020204" pitchFamily="34" charset="-122"/>
              </a:rPr>
              <a:t>枚举法</a:t>
            </a:r>
            <a:endParaRPr lang="en-US" altLang="zh-CN"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mtClean="0">
                <a:solidFill>
                  <a:schemeClr val="bg1"/>
                </a:solidFill>
                <a:latin typeface="微软雅黑" panose="020B0503020204020204" pitchFamily="34" charset="-122"/>
                <a:ea typeface="微软雅黑" panose="020B0503020204020204" pitchFamily="34" charset="-122"/>
              </a:rPr>
              <a:t>递推法</a:t>
            </a:r>
            <a:endParaRPr lang="en-US" altLang="zh-CN"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mtClean="0">
                <a:solidFill>
                  <a:schemeClr val="bg1"/>
                </a:solidFill>
                <a:latin typeface="微软雅黑" panose="020B0503020204020204" pitchFamily="34" charset="-122"/>
                <a:ea typeface="微软雅黑" panose="020B0503020204020204" pitchFamily="34" charset="-122"/>
              </a:rPr>
              <a:t>递归法</a:t>
            </a:r>
            <a:endParaRPr lang="zh-CN" altLang="en-US"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2" name="标题 1"/>
          <p:cNvSpPr>
            <a:spLocks noGrp="1"/>
          </p:cNvSpPr>
          <p:nvPr>
            <p:ph type="title"/>
          </p:nvPr>
        </p:nvSpPr>
        <p:spPr/>
        <p:txBody>
          <a:bodyPr/>
          <a:lstStyle/>
          <a:p>
            <a:r>
              <a:rPr lang="zh-CN" altLang="en-US" smtClean="0">
                <a:solidFill>
                  <a:schemeClr val="bg1"/>
                </a:solidFill>
                <a:latin typeface="微软雅黑" panose="020B0503020204020204" pitchFamily="34" charset="-122"/>
                <a:ea typeface="微软雅黑" panose="020B0503020204020204" pitchFamily="34" charset="-122"/>
              </a:rPr>
              <a:t>作业</a:t>
            </a:r>
            <a:endParaRPr lang="zh-CN" altLang="en-US" smtClean="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fontScale="85000" lnSpcReduction="10000"/>
          </a:bodyPr>
          <a:lstStyle/>
          <a:p>
            <a:pPr>
              <a:defRPr/>
            </a:pPr>
            <a:r>
              <a:rPr lang="zh-CN" altLang="en-US" dirty="0" smtClean="0">
                <a:solidFill>
                  <a:schemeClr val="bg1"/>
                </a:solidFill>
                <a:latin typeface="微软雅黑" panose="020B0503020204020204" pitchFamily="34" charset="-122"/>
                <a:ea typeface="微软雅黑" panose="020B0503020204020204" pitchFamily="34" charset="-122"/>
              </a:rPr>
              <a:t>将下列十进制数转换成二进制、八进制和十六进制数（小数取</a:t>
            </a:r>
            <a:r>
              <a:rPr lang="en-US" altLang="zh-CN" dirty="0" smtClean="0">
                <a:solidFill>
                  <a:schemeClr val="bg1"/>
                </a:solidFill>
                <a:latin typeface="微软雅黑" panose="020B0503020204020204" pitchFamily="34" charset="-122"/>
                <a:ea typeface="微软雅黑" panose="020B0503020204020204" pitchFamily="34" charset="-122"/>
              </a:rPr>
              <a:t>4</a:t>
            </a:r>
            <a:r>
              <a:rPr lang="zh-CN" altLang="en-US" dirty="0" smtClean="0">
                <a:solidFill>
                  <a:schemeClr val="bg1"/>
                </a:solidFill>
                <a:latin typeface="微软雅黑" panose="020B0503020204020204" pitchFamily="34" charset="-122"/>
                <a:ea typeface="微软雅黑" panose="020B0503020204020204" pitchFamily="34" charset="-122"/>
              </a:rPr>
              <a:t>位）</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defRPr/>
            </a:pPr>
            <a:r>
              <a:rPr lang="en-US" altLang="zh-CN" dirty="0" smtClean="0">
                <a:solidFill>
                  <a:schemeClr val="bg1"/>
                </a:solidFill>
                <a:latin typeface="微软雅黑" panose="020B0503020204020204" pitchFamily="34" charset="-122"/>
                <a:ea typeface="微软雅黑" panose="020B0503020204020204" pitchFamily="34" charset="-122"/>
              </a:rPr>
              <a:t>123              8962.5827</a:t>
            </a:r>
            <a:endParaRPr lang="en-US" altLang="zh-CN" dirty="0" smtClean="0">
              <a:solidFill>
                <a:schemeClr val="bg1"/>
              </a:solidFill>
              <a:latin typeface="微软雅黑" panose="020B0503020204020204" pitchFamily="34" charset="-122"/>
              <a:ea typeface="微软雅黑" panose="020B0503020204020204" pitchFamily="34" charset="-122"/>
            </a:endParaRPr>
          </a:p>
          <a:p>
            <a:pPr>
              <a:defRPr/>
            </a:pPr>
            <a:r>
              <a:rPr lang="zh-CN" altLang="en-US" dirty="0">
                <a:solidFill>
                  <a:schemeClr val="bg1"/>
                </a:solidFill>
                <a:latin typeface="微软雅黑" panose="020B0503020204020204" pitchFamily="34" charset="-122"/>
                <a:ea typeface="微软雅黑" panose="020B0503020204020204" pitchFamily="34" charset="-122"/>
              </a:rPr>
              <a:t>将</a:t>
            </a:r>
            <a:r>
              <a:rPr lang="zh-CN" altLang="en-US" dirty="0" smtClean="0">
                <a:solidFill>
                  <a:schemeClr val="bg1"/>
                </a:solidFill>
                <a:latin typeface="微软雅黑" panose="020B0503020204020204" pitchFamily="34" charset="-122"/>
                <a:ea typeface="微软雅黑" panose="020B0503020204020204" pitchFamily="34" charset="-122"/>
              </a:rPr>
              <a:t>下列二进制数转换成十进制、八进制和十六进制数</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defRPr/>
            </a:pPr>
            <a:r>
              <a:rPr lang="en-US" altLang="zh-CN" dirty="0" smtClean="0">
                <a:solidFill>
                  <a:schemeClr val="bg1"/>
                </a:solidFill>
                <a:latin typeface="微软雅黑" panose="020B0503020204020204" pitchFamily="34" charset="-122"/>
                <a:ea typeface="微软雅黑" panose="020B0503020204020204" pitchFamily="34" charset="-122"/>
              </a:rPr>
              <a:t>111011        11001011        1101101.010</a:t>
            </a:r>
            <a:endParaRPr lang="en-US" altLang="zh-CN" dirty="0" smtClean="0">
              <a:solidFill>
                <a:schemeClr val="bg1"/>
              </a:solidFill>
              <a:latin typeface="微软雅黑" panose="020B0503020204020204" pitchFamily="34" charset="-122"/>
              <a:ea typeface="微软雅黑" panose="020B0503020204020204" pitchFamily="34" charset="-122"/>
            </a:endParaRPr>
          </a:p>
          <a:p>
            <a:pPr>
              <a:defRPr/>
            </a:pPr>
            <a:r>
              <a:rPr lang="zh-CN" altLang="en-US" dirty="0">
                <a:solidFill>
                  <a:schemeClr val="bg1"/>
                </a:solidFill>
                <a:latin typeface="微软雅黑" panose="020B0503020204020204" pitchFamily="34" charset="-122"/>
                <a:ea typeface="微软雅黑" panose="020B0503020204020204" pitchFamily="34" charset="-122"/>
              </a:rPr>
              <a:t>将</a:t>
            </a:r>
            <a:r>
              <a:rPr lang="zh-CN" altLang="en-US" dirty="0" smtClean="0">
                <a:solidFill>
                  <a:schemeClr val="bg1"/>
                </a:solidFill>
                <a:latin typeface="微软雅黑" panose="020B0503020204020204" pitchFamily="34" charset="-122"/>
                <a:ea typeface="微软雅黑" panose="020B0503020204020204" pitchFamily="34" charset="-122"/>
              </a:rPr>
              <a:t>下列八进制数转换成二进制数和十六进制数</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defRPr/>
            </a:pPr>
            <a:r>
              <a:rPr lang="en-US" altLang="zh-CN" dirty="0" smtClean="0">
                <a:solidFill>
                  <a:schemeClr val="bg1"/>
                </a:solidFill>
                <a:latin typeface="微软雅黑" panose="020B0503020204020204" pitchFamily="34" charset="-122"/>
                <a:ea typeface="微软雅黑" panose="020B0503020204020204" pitchFamily="34" charset="-122"/>
              </a:rPr>
              <a:t>176		51.32		3165.75</a:t>
            </a:r>
            <a:endParaRPr lang="en-US" altLang="zh-CN" dirty="0" smtClean="0">
              <a:solidFill>
                <a:schemeClr val="bg1"/>
              </a:solidFill>
              <a:latin typeface="微软雅黑" panose="020B0503020204020204" pitchFamily="34" charset="-122"/>
              <a:ea typeface="微软雅黑" panose="020B0503020204020204" pitchFamily="34" charset="-122"/>
            </a:endParaRPr>
          </a:p>
          <a:p>
            <a:pPr>
              <a:defRPr/>
            </a:pPr>
            <a:r>
              <a:rPr lang="zh-CN" altLang="en-US" dirty="0" smtClean="0">
                <a:solidFill>
                  <a:schemeClr val="bg1"/>
                </a:solidFill>
                <a:latin typeface="微软雅黑" panose="020B0503020204020204" pitchFamily="34" charset="-122"/>
                <a:ea typeface="微软雅黑" panose="020B0503020204020204" pitchFamily="34" charset="-122"/>
              </a:rPr>
              <a:t>将下列十六进制数转换成二进制和十进制数</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defRPr/>
            </a:pPr>
            <a:r>
              <a:rPr lang="en-US" altLang="zh-CN" dirty="0" smtClean="0">
                <a:solidFill>
                  <a:schemeClr val="bg1"/>
                </a:solidFill>
                <a:latin typeface="微软雅黑" panose="020B0503020204020204" pitchFamily="34" charset="-122"/>
                <a:ea typeface="微软雅黑" panose="020B0503020204020204" pitchFamily="34" charset="-122"/>
              </a:rPr>
              <a:t>85E		A7.2		387.15</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descr="4e7e73f082025aaffafcba8df8edab64024f1a13.jpg"/>
          <p:cNvPicPr>
            <a:picLocks noChangeAspect="1"/>
          </p:cNvPicPr>
          <p:nvPr/>
        </p:nvPicPr>
        <p:blipFill>
          <a:blip r:embed="rId1"/>
          <a:stretch>
            <a:fillRect/>
          </a:stretch>
        </p:blipFill>
        <p:spPr>
          <a:xfrm>
            <a:off x="3929058" y="1214422"/>
            <a:ext cx="4500009" cy="2754316"/>
          </a:xfrm>
          <a:prstGeom prst="rect">
            <a:avLst/>
          </a:prstGeom>
        </p:spPr>
      </p:pic>
      <p:sp>
        <p:nvSpPr>
          <p:cNvPr id="15362" name="Rectangle 2"/>
          <p:cNvSpPr>
            <a:spLocks noGrp="1" noChangeArrowheads="1"/>
          </p:cNvSpPr>
          <p:nvPr>
            <p:ph type="title"/>
          </p:nvPr>
        </p:nvSpPr>
        <p:spPr>
          <a:xfrm>
            <a:off x="716915" y="304800"/>
            <a:ext cx="7772400" cy="1206500"/>
          </a:xfrm>
        </p:spPr>
        <p:txBody>
          <a:bodyPr/>
          <a:lstStyle/>
          <a:p>
            <a:pPr eaLnBrk="1" hangingPunct="1"/>
            <a:r>
              <a:rPr lang="en-US" altLang="zh-CN" sz="3600" dirty="0" smtClean="0">
                <a:solidFill>
                  <a:schemeClr val="bg1"/>
                </a:solidFill>
                <a:latin typeface="微软雅黑" panose="020B0503020204020204" pitchFamily="34" charset="-122"/>
                <a:ea typeface="微软雅黑" panose="020B0503020204020204" pitchFamily="34" charset="-122"/>
              </a:rPr>
              <a:t>ENIAC (</a:t>
            </a:r>
            <a:r>
              <a:rPr lang="zh-CN" altLang="en-US" sz="3600" dirty="0" smtClean="0">
                <a:solidFill>
                  <a:schemeClr val="bg1"/>
                </a:solidFill>
                <a:latin typeface="微软雅黑" panose="020B0503020204020204" pitchFamily="34" charset="-122"/>
                <a:ea typeface="微软雅黑" panose="020B0503020204020204" pitchFamily="34" charset="-122"/>
              </a:rPr>
              <a:t>埃尼亚克</a:t>
            </a:r>
            <a:r>
              <a:rPr lang="en-US" altLang="zh-CN" sz="3600" dirty="0" smtClean="0">
                <a:solidFill>
                  <a:schemeClr val="bg1"/>
                </a:solidFill>
                <a:latin typeface="微软雅黑" panose="020B0503020204020204" pitchFamily="34" charset="-122"/>
                <a:ea typeface="微软雅黑" panose="020B0503020204020204" pitchFamily="34" charset="-122"/>
              </a:rPr>
              <a:t>)</a:t>
            </a:r>
            <a:endParaRPr lang="en-US" altLang="zh-CN" sz="3600" dirty="0" smtClean="0">
              <a:solidFill>
                <a:schemeClr val="bg1"/>
              </a:solidFill>
              <a:latin typeface="微软雅黑" panose="020B0503020204020204" pitchFamily="34" charset="-122"/>
              <a:ea typeface="微软雅黑" panose="020B0503020204020204" pitchFamily="34" charset="-122"/>
            </a:endParaRPr>
          </a:p>
        </p:txBody>
      </p:sp>
      <p:sp>
        <p:nvSpPr>
          <p:cNvPr id="229382" name="Text Box 6"/>
          <p:cNvSpPr txBox="1">
            <a:spLocks noChangeArrowheads="1"/>
          </p:cNvSpPr>
          <p:nvPr/>
        </p:nvSpPr>
        <p:spPr bwMode="auto">
          <a:xfrm>
            <a:off x="739140" y="1713230"/>
            <a:ext cx="2995295" cy="3324225"/>
          </a:xfrm>
          <a:prstGeom prst="rect">
            <a:avLst/>
          </a:prstGeom>
          <a:solidFill>
            <a:schemeClr val="accent3">
              <a:lumMod val="20000"/>
              <a:lumOff val="80000"/>
            </a:schemeClr>
          </a:solidFill>
          <a:ln w="9525">
            <a:solidFill>
              <a:schemeClr val="bg1"/>
            </a:solidFill>
            <a:miter lim="800000"/>
            <a:tailEnd type="none" w="lg" len="lg"/>
          </a:ln>
          <a:effectLst/>
        </p:spPr>
        <p:txBody>
          <a:bodyPr wrap="square" lIns="90000" tIns="46800" rIns="90000" bIns="46800">
            <a:spAutoFit/>
          </a:bodyPr>
          <a:lstStyle/>
          <a:p>
            <a:pPr eaLnBrk="1" hangingPunct="1">
              <a:lnSpc>
                <a:spcPct val="150000"/>
              </a:lnSpc>
              <a:spcBef>
                <a:spcPct val="20000"/>
              </a:spcBef>
              <a:defRPr/>
            </a:pPr>
            <a:r>
              <a:rPr lang="zh-CN" altLang="en-US" sz="2000" b="0" dirty="0">
                <a:solidFill>
                  <a:schemeClr val="bg1"/>
                </a:solidFill>
                <a:latin typeface="微软雅黑" panose="020B0503020204020204" pitchFamily="34" charset="-122"/>
                <a:ea typeface="微软雅黑" panose="020B0503020204020204" pitchFamily="34" charset="-122"/>
                <a:cs typeface="+mj-cs"/>
              </a:rPr>
              <a:t>这台名为 </a:t>
            </a:r>
            <a:r>
              <a:rPr lang="en-US" altLang="zh-CN" sz="2000" b="0" dirty="0">
                <a:solidFill>
                  <a:schemeClr val="bg1"/>
                </a:solidFill>
                <a:latin typeface="微软雅黑" panose="020B0503020204020204" pitchFamily="34" charset="-122"/>
                <a:ea typeface="微软雅黑" panose="020B0503020204020204" pitchFamily="34" charset="-122"/>
                <a:cs typeface="+mj-cs"/>
              </a:rPr>
              <a:t>ENIAC (</a:t>
            </a:r>
            <a:r>
              <a:rPr lang="zh-CN" altLang="en-US" sz="2000" b="0" dirty="0">
                <a:solidFill>
                  <a:schemeClr val="bg1"/>
                </a:solidFill>
                <a:latin typeface="微软雅黑" panose="020B0503020204020204" pitchFamily="34" charset="-122"/>
                <a:ea typeface="微软雅黑" panose="020B0503020204020204" pitchFamily="34" charset="-122"/>
                <a:cs typeface="+mj-cs"/>
              </a:rPr>
              <a:t>电子数字积分计算机的缩写）的机器，使用</a:t>
            </a:r>
            <a:r>
              <a:rPr lang="en-US" altLang="zh-CN" sz="2000" b="0" dirty="0">
                <a:solidFill>
                  <a:schemeClr val="bg1"/>
                </a:solidFill>
                <a:latin typeface="微软雅黑" panose="020B0503020204020204" pitchFamily="34" charset="-122"/>
                <a:ea typeface="微软雅黑" panose="020B0503020204020204" pitchFamily="34" charset="-122"/>
                <a:cs typeface="+mj-cs"/>
              </a:rPr>
              <a:t>18800</a:t>
            </a:r>
            <a:r>
              <a:rPr lang="zh-CN" altLang="en-US" sz="2000" b="0" dirty="0">
                <a:solidFill>
                  <a:schemeClr val="bg1"/>
                </a:solidFill>
                <a:latin typeface="微软雅黑" panose="020B0503020204020204" pitchFamily="34" charset="-122"/>
                <a:ea typeface="微软雅黑" panose="020B0503020204020204" pitchFamily="34" charset="-122"/>
                <a:cs typeface="+mj-cs"/>
              </a:rPr>
              <a:t>个电子管，</a:t>
            </a:r>
            <a:r>
              <a:rPr lang="en-US" altLang="zh-CN" sz="2000" b="0" dirty="0">
                <a:solidFill>
                  <a:schemeClr val="bg1"/>
                </a:solidFill>
                <a:latin typeface="微软雅黑" panose="020B0503020204020204" pitchFamily="34" charset="-122"/>
                <a:ea typeface="微软雅黑" panose="020B0503020204020204" pitchFamily="34" charset="-122"/>
                <a:cs typeface="+mj-cs"/>
              </a:rPr>
              <a:t>1500</a:t>
            </a:r>
            <a:r>
              <a:rPr lang="zh-CN" altLang="en-US" sz="2000" b="0" dirty="0">
                <a:solidFill>
                  <a:schemeClr val="bg1"/>
                </a:solidFill>
                <a:latin typeface="微软雅黑" panose="020B0503020204020204" pitchFamily="34" charset="-122"/>
                <a:ea typeface="微软雅黑" panose="020B0503020204020204" pitchFamily="34" charset="-122"/>
                <a:cs typeface="+mj-cs"/>
              </a:rPr>
              <a:t>多个继电器，耗电</a:t>
            </a:r>
            <a:r>
              <a:rPr lang="en-US" altLang="zh-CN" sz="2000" b="0" dirty="0">
                <a:solidFill>
                  <a:schemeClr val="bg1"/>
                </a:solidFill>
                <a:latin typeface="微软雅黑" panose="020B0503020204020204" pitchFamily="34" charset="-122"/>
                <a:ea typeface="微软雅黑" panose="020B0503020204020204" pitchFamily="34" charset="-122"/>
                <a:cs typeface="+mj-cs"/>
              </a:rPr>
              <a:t>150</a:t>
            </a:r>
            <a:r>
              <a:rPr lang="zh-CN" altLang="en-US" sz="2000" b="0" dirty="0">
                <a:solidFill>
                  <a:schemeClr val="bg1"/>
                </a:solidFill>
                <a:latin typeface="微软雅黑" panose="020B0503020204020204" pitchFamily="34" charset="-122"/>
                <a:ea typeface="微软雅黑" panose="020B0503020204020204" pitchFamily="34" charset="-122"/>
                <a:cs typeface="+mj-cs"/>
              </a:rPr>
              <a:t>千瓦，占地</a:t>
            </a:r>
            <a:r>
              <a:rPr lang="en-US" altLang="zh-CN" sz="2000" b="0" dirty="0">
                <a:solidFill>
                  <a:schemeClr val="bg1"/>
                </a:solidFill>
                <a:latin typeface="微软雅黑" panose="020B0503020204020204" pitchFamily="34" charset="-122"/>
                <a:ea typeface="微软雅黑" panose="020B0503020204020204" pitchFamily="34" charset="-122"/>
                <a:cs typeface="+mj-cs"/>
              </a:rPr>
              <a:t>170</a:t>
            </a:r>
            <a:r>
              <a:rPr lang="zh-CN" altLang="en-US" sz="2000" b="0" dirty="0">
                <a:solidFill>
                  <a:schemeClr val="bg1"/>
                </a:solidFill>
                <a:latin typeface="微软雅黑" panose="020B0503020204020204" pitchFamily="34" charset="-122"/>
                <a:ea typeface="微软雅黑" panose="020B0503020204020204" pitchFamily="34" charset="-122"/>
                <a:cs typeface="+mj-cs"/>
              </a:rPr>
              <a:t>平方米，重达</a:t>
            </a:r>
            <a:r>
              <a:rPr lang="en-US" altLang="zh-CN" sz="2000" b="0" dirty="0">
                <a:solidFill>
                  <a:schemeClr val="bg1"/>
                </a:solidFill>
                <a:latin typeface="微软雅黑" panose="020B0503020204020204" pitchFamily="34" charset="-122"/>
                <a:ea typeface="微软雅黑" panose="020B0503020204020204" pitchFamily="34" charset="-122"/>
                <a:cs typeface="+mj-cs"/>
              </a:rPr>
              <a:t>30</a:t>
            </a:r>
            <a:r>
              <a:rPr lang="zh-CN" altLang="en-US" sz="2000" b="0" dirty="0">
                <a:solidFill>
                  <a:schemeClr val="bg1"/>
                </a:solidFill>
                <a:latin typeface="微软雅黑" panose="020B0503020204020204" pitchFamily="34" charset="-122"/>
                <a:ea typeface="微软雅黑" panose="020B0503020204020204" pitchFamily="34" charset="-122"/>
                <a:cs typeface="+mj-cs"/>
              </a:rPr>
              <a:t>吨，可谓“庞然大物”也。</a:t>
            </a:r>
            <a:endParaRPr lang="zh-CN" altLang="en-US" sz="2000" b="0" dirty="0">
              <a:solidFill>
                <a:schemeClr val="bg1"/>
              </a:solidFill>
              <a:latin typeface="微软雅黑" panose="020B0503020204020204" pitchFamily="34" charset="-122"/>
              <a:ea typeface="微软雅黑" panose="020B0503020204020204" pitchFamily="34" charset="-122"/>
              <a:cs typeface="+mj-cs"/>
            </a:endParaRPr>
          </a:p>
        </p:txBody>
      </p:sp>
      <p:pic>
        <p:nvPicPr>
          <p:cNvPr id="11" name="图片 10" descr="43dab4855ee54ddf821aec6ef75ae558.jpg"/>
          <p:cNvPicPr>
            <a:picLocks noChangeAspect="1"/>
          </p:cNvPicPr>
          <p:nvPr/>
        </p:nvPicPr>
        <p:blipFill>
          <a:blip r:embed="rId2"/>
          <a:stretch>
            <a:fillRect/>
          </a:stretch>
        </p:blipFill>
        <p:spPr>
          <a:xfrm>
            <a:off x="3918172" y="3994382"/>
            <a:ext cx="4547076" cy="2781295"/>
          </a:xfrm>
          <a:prstGeom prst="rect">
            <a:avLst/>
          </a:prstGeom>
        </p:spPr>
      </p:pic>
      <p:pic>
        <p:nvPicPr>
          <p:cNvPr id="12" name="图片 11" descr="a6b2f70212f0470a8908f6d853a00732.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圆角矩形 4"/>
          <p:cNvSpPr/>
          <p:nvPr/>
        </p:nvSpPr>
        <p:spPr>
          <a:xfrm>
            <a:off x="5457190" y="1565275"/>
            <a:ext cx="2112010" cy="626745"/>
          </a:xfrm>
          <a:prstGeom prst="roundRect">
            <a:avLst/>
          </a:prstGeom>
          <a:solidFill>
            <a:schemeClr val="accent1"/>
          </a:solidFill>
          <a:ln w="12700" cap="sq"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 name="标题 1"/>
          <p:cNvSpPr>
            <a:spLocks noGrp="1"/>
          </p:cNvSpPr>
          <p:nvPr>
            <p:ph type="title"/>
          </p:nvPr>
        </p:nvSpPr>
        <p:spPr>
          <a:xfrm>
            <a:off x="4540885" y="2247900"/>
            <a:ext cx="3601085" cy="1206500"/>
          </a:xfrm>
        </p:spPr>
        <p:txBody>
          <a:bodyPr/>
          <a:lstStyle/>
          <a:p>
            <a:r>
              <a:rPr lang="en-US" altLang="zh-CN" sz="2400" dirty="0" smtClean="0">
                <a:solidFill>
                  <a:schemeClr val="bg1"/>
                </a:solidFill>
                <a:latin typeface="微软雅黑" panose="020B0503020204020204" pitchFamily="34" charset="-122"/>
                <a:ea typeface="微软雅黑" panose="020B0503020204020204" pitchFamily="34" charset="-122"/>
              </a:rPr>
              <a:t>ENIAC</a:t>
            </a:r>
            <a:r>
              <a:rPr lang="zh-CN" altLang="en-US" sz="2400" dirty="0" smtClean="0">
                <a:solidFill>
                  <a:schemeClr val="bg1"/>
                </a:solidFill>
                <a:latin typeface="微软雅黑" panose="020B0503020204020204" pitchFamily="34" charset="-122"/>
                <a:ea typeface="微软雅黑" panose="020B0503020204020204" pitchFamily="34" charset="-122"/>
              </a:rPr>
              <a:t>：每秒</a:t>
            </a:r>
            <a:r>
              <a:rPr lang="en-US" altLang="zh-CN" sz="2400" dirty="0" smtClean="0">
                <a:solidFill>
                  <a:schemeClr val="bg1"/>
                </a:solidFill>
                <a:latin typeface="微软雅黑" panose="020B0503020204020204" pitchFamily="34" charset="-122"/>
                <a:ea typeface="微软雅黑" panose="020B0503020204020204" pitchFamily="34" charset="-122"/>
              </a:rPr>
              <a:t>5000</a:t>
            </a:r>
            <a:r>
              <a:rPr lang="zh-CN" altLang="zh-CN" sz="2400" dirty="0" smtClean="0">
                <a:solidFill>
                  <a:schemeClr val="bg1"/>
                </a:solidFill>
                <a:latin typeface="微软雅黑" panose="020B0503020204020204" pitchFamily="34" charset="-122"/>
                <a:ea typeface="微软雅黑" panose="020B0503020204020204" pitchFamily="34" charset="-122"/>
              </a:rPr>
              <a:t>次</a:t>
            </a:r>
            <a:endParaRPr lang="zh-CN" altLang="zh-CN" sz="2400" dirty="0" smtClean="0">
              <a:solidFill>
                <a:schemeClr val="bg1"/>
              </a:solidFill>
              <a:latin typeface="微软雅黑" panose="020B0503020204020204" pitchFamily="34" charset="-122"/>
              <a:ea typeface="微软雅黑" panose="020B0503020204020204" pitchFamily="34" charset="-122"/>
            </a:endParaRPr>
          </a:p>
        </p:txBody>
      </p:sp>
      <p:sp>
        <p:nvSpPr>
          <p:cNvPr id="7" name="标题 1"/>
          <p:cNvSpPr txBox="1"/>
          <p:nvPr/>
        </p:nvSpPr>
        <p:spPr bwMode="auto">
          <a:xfrm>
            <a:off x="4580890" y="2897505"/>
            <a:ext cx="3983355" cy="1206500"/>
          </a:xfrm>
          <a:prstGeom prst="rect">
            <a:avLst/>
          </a:prstGeom>
          <a:noFill/>
          <a:ln w="12700" cap="sq">
            <a:noFill/>
            <a:miter lim="800000"/>
            <a:headEnd type="none" w="sm" len="sm"/>
            <a:tailEnd type="none" w="sm" len="sm"/>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j-cs"/>
              </a:rPr>
              <a:t>IPHONE X</a:t>
            </a:r>
            <a:r>
              <a:rPr kumimoji="1" lang="zh-CN" altLang="en-US"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j-cs"/>
              </a:rPr>
              <a:t>：每秒</a:t>
            </a:r>
            <a:r>
              <a:rPr lang="en-US" altLang="zh-CN" b="0" kern="0" dirty="0">
                <a:solidFill>
                  <a:schemeClr val="bg2">
                    <a:lumMod val="50000"/>
                    <a:lumOff val="50000"/>
                  </a:schemeClr>
                </a:solidFill>
                <a:latin typeface="微软雅黑" panose="020B0503020204020204" pitchFamily="34" charset="-122"/>
                <a:ea typeface="微软雅黑" panose="020B0503020204020204" pitchFamily="34" charset="-122"/>
                <a:cs typeface="+mj-cs"/>
              </a:rPr>
              <a:t>6000</a:t>
            </a:r>
            <a:r>
              <a:rPr kumimoji="1" lang="zh-CN" altLang="en-US" b="0" i="0" u="none" strike="noStrike" kern="0" cap="none" spc="0" normalizeH="0" baseline="0" noProof="0" dirty="0" smtClean="0">
                <a:ln>
                  <a:noFill/>
                </a:ln>
                <a:solidFill>
                  <a:schemeClr val="bg2">
                    <a:lumMod val="50000"/>
                    <a:lumOff val="50000"/>
                  </a:schemeClr>
                </a:solidFill>
                <a:effectLst/>
                <a:uLnTx/>
                <a:uFillTx/>
                <a:latin typeface="微软雅黑" panose="020B0503020204020204" pitchFamily="34" charset="-122"/>
                <a:ea typeface="微软雅黑" panose="020B0503020204020204" pitchFamily="34" charset="-122"/>
                <a:cs typeface="+mj-cs"/>
              </a:rPr>
              <a:t>亿</a:t>
            </a:r>
            <a:r>
              <a:rPr kumimoji="1" lang="zh-CN" altLang="en-US"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j-cs"/>
              </a:rPr>
              <a:t>次</a:t>
            </a:r>
            <a:endParaRPr kumimoji="1" lang="zh-CN" altLang="en-US"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3" name="图片 2"/>
          <p:cNvPicPr>
            <a:picLocks noChangeAspect="1"/>
          </p:cNvPicPr>
          <p:nvPr/>
        </p:nvPicPr>
        <p:blipFill>
          <a:blip r:embed="rId1"/>
          <a:srcRect l="9099" r="6077"/>
          <a:stretch>
            <a:fillRect/>
          </a:stretch>
        </p:blipFill>
        <p:spPr>
          <a:xfrm>
            <a:off x="320040" y="965200"/>
            <a:ext cx="4140200" cy="4316730"/>
          </a:xfrm>
          <a:prstGeom prst="rect">
            <a:avLst/>
          </a:prstGeom>
        </p:spPr>
      </p:pic>
      <p:sp>
        <p:nvSpPr>
          <p:cNvPr id="4" name="标题 1"/>
          <p:cNvSpPr>
            <a:spLocks noGrp="1"/>
          </p:cNvSpPr>
          <p:nvPr/>
        </p:nvSpPr>
        <p:spPr>
          <a:xfrm>
            <a:off x="5704205" y="1533525"/>
            <a:ext cx="1847850" cy="722630"/>
          </a:xfrm>
          <a:prstGeom prst="rect">
            <a:avLst/>
          </a:prstGeom>
          <a:noFill/>
          <a:ln w="12700" cap="sq">
            <a:noFill/>
            <a:miter lim="800000"/>
            <a:headEnd type="none" w="sm" len="sm"/>
            <a:tailEnd type="none" w="sm" len="sm"/>
          </a:ln>
        </p:spPr>
        <p:txBody>
          <a:bodyPr vert="horz" wrap="square" lIns="91440" tIns="45720" rIns="91440" bIns="45720" numCol="1" anchor="ctr" anchorCtr="0" compatLnSpc="1"/>
          <a:lstStyle>
            <a:lvl1pPr algn="l" rtl="0" eaLnBrk="0" fontAlgn="base" hangingPunct="0">
              <a:spcBef>
                <a:spcPct val="0"/>
              </a:spcBef>
              <a:spcAft>
                <a:spcPct val="0"/>
              </a:spcAft>
              <a:defRPr kumimoji="1" sz="4400">
                <a:solidFill>
                  <a:schemeClr val="tx2"/>
                </a:solidFill>
                <a:latin typeface="+mj-lt"/>
                <a:ea typeface="微软雅黑" panose="020B0503020204020204" pitchFamily="34" charset="-122"/>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kumimoji="1" sz="4400">
                <a:solidFill>
                  <a:schemeClr val="tx2"/>
                </a:solidFill>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kumimoji="1" sz="4400">
                <a:solidFill>
                  <a:schemeClr val="tx2"/>
                </a:solidFill>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kumimoji="1" sz="4400">
                <a:solidFill>
                  <a:schemeClr val="tx2"/>
                </a:solidFill>
                <a:latin typeface="Times New Roman" panose="02020603050405020304" pitchFamily="18" charset="0"/>
                <a:ea typeface="微软雅黑" panose="020B0503020204020204" pitchFamily="34"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zh-CN" altLang="en-US" sz="2800" b="0" dirty="0" smtClean="0">
                <a:solidFill>
                  <a:schemeClr val="bg1"/>
                </a:solidFill>
                <a:latin typeface="微软雅黑" panose="020B0503020204020204" pitchFamily="34" charset="-122"/>
                <a:ea typeface="微软雅黑" panose="020B0503020204020204" pitchFamily="34" charset="-122"/>
              </a:rPr>
              <a:t>计算能力</a:t>
            </a:r>
            <a:endParaRPr lang="zh-CN" altLang="en-US" sz="2800" b="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897505" y="813435"/>
            <a:ext cx="2736850" cy="1206500"/>
          </a:xfrm>
        </p:spPr>
        <p:txBody>
          <a:bodyPr/>
          <a:lstStyle/>
          <a:p>
            <a:pPr eaLnBrk="1" hangingPunct="1"/>
            <a:r>
              <a:rPr lang="zh-CN" altLang="en-US" sz="3600" dirty="0" smtClean="0">
                <a:solidFill>
                  <a:schemeClr val="bg1"/>
                </a:solidFill>
                <a:latin typeface="微软雅黑" panose="020B0503020204020204" pitchFamily="34" charset="-122"/>
                <a:ea typeface="微软雅黑" panose="020B0503020204020204" pitchFamily="34" charset="-122"/>
              </a:rPr>
              <a:t>计算机简史</a:t>
            </a:r>
            <a:endParaRPr lang="zh-CN" altLang="en-US" sz="3600" dirty="0" smtClean="0">
              <a:solidFill>
                <a:schemeClr val="bg1"/>
              </a:solidFill>
              <a:latin typeface="微软雅黑" panose="020B0503020204020204" pitchFamily="34" charset="-122"/>
              <a:ea typeface="微软雅黑" panose="020B0503020204020204" pitchFamily="34" charset="-122"/>
            </a:endParaRPr>
          </a:p>
        </p:txBody>
      </p:sp>
      <p:sp>
        <p:nvSpPr>
          <p:cNvPr id="16387" name="Rectangle 3"/>
          <p:cNvSpPr>
            <a:spLocks noGrp="1" noChangeArrowheads="1"/>
          </p:cNvSpPr>
          <p:nvPr>
            <p:ph type="body" sz="half" idx="1"/>
          </p:nvPr>
        </p:nvSpPr>
        <p:spPr>
          <a:xfrm>
            <a:off x="890270" y="2075815"/>
            <a:ext cx="7363460" cy="4495800"/>
          </a:xfrm>
        </p:spPr>
        <p:txBody>
          <a:bodyPr/>
          <a:lstStyle/>
          <a:p>
            <a:pPr eaLnBrk="1" hangingPunct="1">
              <a:lnSpc>
                <a:spcPct val="200000"/>
              </a:lnSpc>
            </a:pPr>
            <a:r>
              <a:rPr lang="zh-CN" altLang="en-US" sz="2000" dirty="0" smtClean="0">
                <a:solidFill>
                  <a:schemeClr val="bg1"/>
                </a:solidFill>
                <a:latin typeface="微软雅黑" panose="020B0503020204020204" pitchFamily="34" charset="-122"/>
                <a:ea typeface="微软雅黑" panose="020B0503020204020204" pitchFamily="34" charset="-122"/>
              </a:rPr>
              <a:t>从</a:t>
            </a:r>
            <a:r>
              <a:rPr lang="en-US" altLang="zh-CN" sz="2000" dirty="0" smtClean="0">
                <a:solidFill>
                  <a:schemeClr val="bg1"/>
                </a:solidFill>
                <a:latin typeface="微软雅黑" panose="020B0503020204020204" pitchFamily="34" charset="-122"/>
                <a:ea typeface="微软雅黑" panose="020B0503020204020204" pitchFamily="34" charset="-122"/>
              </a:rPr>
              <a:t>1946</a:t>
            </a:r>
            <a:r>
              <a:rPr lang="zh-CN" altLang="en-US" sz="2000" dirty="0" smtClean="0">
                <a:solidFill>
                  <a:schemeClr val="bg1"/>
                </a:solidFill>
                <a:latin typeface="微软雅黑" panose="020B0503020204020204" pitchFamily="34" charset="-122"/>
                <a:ea typeface="微软雅黑" panose="020B0503020204020204" pitchFamily="34" charset="-122"/>
              </a:rPr>
              <a:t>年到今天，计算机技术已经经历了</a:t>
            </a:r>
            <a:r>
              <a:rPr lang="zh-CN" altLang="en-US" sz="2000" dirty="0" smtClean="0">
                <a:solidFill>
                  <a:srgbClr val="FF0000"/>
                </a:solidFill>
                <a:latin typeface="微软雅黑" panose="020B0503020204020204" pitchFamily="34" charset="-122"/>
                <a:ea typeface="微软雅黑" panose="020B0503020204020204" pitchFamily="34" charset="-122"/>
              </a:rPr>
              <a:t>四次</a:t>
            </a:r>
            <a:r>
              <a:rPr lang="zh-CN" altLang="en-US" sz="2000" dirty="0" smtClean="0">
                <a:solidFill>
                  <a:schemeClr val="bg1"/>
                </a:solidFill>
                <a:latin typeface="微软雅黑" panose="020B0503020204020204" pitchFamily="34" charset="-122"/>
                <a:ea typeface="微软雅黑" panose="020B0503020204020204" pitchFamily="34" charset="-122"/>
              </a:rPr>
              <a:t>革命性的变化。</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200000"/>
              </a:lnSpc>
            </a:pPr>
            <a:r>
              <a:rPr lang="zh-CN" altLang="en-US" sz="2000" dirty="0" smtClean="0">
                <a:solidFill>
                  <a:schemeClr val="bg1"/>
                </a:solidFill>
                <a:latin typeface="微软雅黑" panose="020B0503020204020204" pitchFamily="34" charset="-122"/>
                <a:ea typeface="微软雅黑" panose="020B0503020204020204" pitchFamily="34" charset="-122"/>
              </a:rPr>
              <a:t>每一次更新换代都使计算机的</a:t>
            </a:r>
            <a:r>
              <a:rPr lang="zh-CN" altLang="en-US" sz="2000" dirty="0" smtClean="0">
                <a:solidFill>
                  <a:srgbClr val="0070C0"/>
                </a:solidFill>
                <a:latin typeface="微软雅黑" panose="020B0503020204020204" pitchFamily="34" charset="-122"/>
                <a:ea typeface="微软雅黑" panose="020B0503020204020204" pitchFamily="34" charset="-122"/>
              </a:rPr>
              <a:t>体积和耗电量大大减小，功能大大增强</a:t>
            </a:r>
            <a:r>
              <a:rPr lang="zh-CN" altLang="en-US" sz="2000" dirty="0" smtClean="0">
                <a:solidFill>
                  <a:schemeClr val="bg1"/>
                </a:solidFill>
                <a:latin typeface="微软雅黑" panose="020B0503020204020204" pitchFamily="34" charset="-122"/>
                <a:ea typeface="微软雅黑" panose="020B0503020204020204" pitchFamily="34" charset="-122"/>
              </a:rPr>
              <a:t>，应用领域进一步拓宽。</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200000"/>
              </a:lnSpc>
            </a:pPr>
            <a:r>
              <a:rPr lang="zh-CN" altLang="en-US" sz="2000" dirty="0" smtClean="0">
                <a:solidFill>
                  <a:schemeClr val="bg1"/>
                </a:solidFill>
                <a:latin typeface="微软雅黑" panose="020B0503020204020204" pitchFamily="34" charset="-122"/>
                <a:ea typeface="微软雅黑" panose="020B0503020204020204" pitchFamily="34" charset="-122"/>
              </a:rPr>
              <a:t>体积小、价格低、功能强的</a:t>
            </a:r>
            <a:r>
              <a:rPr lang="zh-CN" altLang="en-US" sz="2000" dirty="0" smtClean="0">
                <a:solidFill>
                  <a:srgbClr val="FF0000"/>
                </a:solidFill>
                <a:latin typeface="微软雅黑" panose="020B0503020204020204" pitchFamily="34" charset="-122"/>
                <a:ea typeface="微软雅黑" panose="020B0503020204020204" pitchFamily="34" charset="-122"/>
              </a:rPr>
              <a:t>微型计算机</a:t>
            </a:r>
            <a:r>
              <a:rPr lang="zh-CN" altLang="en-US" sz="2000" dirty="0" smtClean="0">
                <a:solidFill>
                  <a:schemeClr val="bg1"/>
                </a:solidFill>
                <a:latin typeface="微软雅黑" panose="020B0503020204020204" pitchFamily="34" charset="-122"/>
                <a:ea typeface="微软雅黑" panose="020B0503020204020204" pitchFamily="34" charset="-122"/>
              </a:rPr>
              <a:t>的出现，使得计算机迅速普及。</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 name="内容占位符 2" descr="15z58PIC6U3_1024"/>
          <p:cNvPicPr>
            <a:picLocks noGrp="1" noChangeAspect="1"/>
          </p:cNvPicPr>
          <p:nvPr>
            <p:ph sz="half" idx="2"/>
          </p:nvPr>
        </p:nvPicPr>
        <p:blipFill>
          <a:blip r:embed="rId1"/>
          <a:stretch>
            <a:fillRect/>
          </a:stretch>
        </p:blipFill>
        <p:spPr>
          <a:xfrm>
            <a:off x="860425" y="228600"/>
            <a:ext cx="1913890" cy="1913890"/>
          </a:xfrm>
          <a:prstGeom prst="rect">
            <a:avLst/>
          </a:prstGeom>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14045" y="252095"/>
            <a:ext cx="6976745" cy="1206500"/>
          </a:xfrm>
        </p:spPr>
        <p:txBody>
          <a:bodyPr/>
          <a:lstStyle/>
          <a:p>
            <a:pPr eaLnBrk="1" hangingPunct="1"/>
            <a:r>
              <a:rPr lang="zh-CN" altLang="en-US" sz="3200" smtClean="0">
                <a:solidFill>
                  <a:schemeClr val="bg1"/>
                </a:solidFill>
                <a:latin typeface="微软雅黑" panose="020B0503020204020204" pitchFamily="34" charset="-122"/>
                <a:ea typeface="微软雅黑" panose="020B0503020204020204" pitchFamily="34" charset="-122"/>
              </a:rPr>
              <a:t>第一代 </a:t>
            </a:r>
            <a:r>
              <a:rPr lang="zh-CN" altLang="en-US" sz="3200" smtClean="0">
                <a:solidFill>
                  <a:srgbClr val="FF0000"/>
                </a:solidFill>
                <a:latin typeface="微软雅黑" panose="020B0503020204020204" pitchFamily="34" charset="-122"/>
                <a:ea typeface="微软雅黑" panose="020B0503020204020204" pitchFamily="34" charset="-122"/>
              </a:rPr>
              <a:t>电子管</a:t>
            </a:r>
            <a:r>
              <a:rPr lang="zh-CN" altLang="en-US" sz="3200" smtClean="0">
                <a:solidFill>
                  <a:schemeClr val="bg1"/>
                </a:solidFill>
                <a:latin typeface="微软雅黑" panose="020B0503020204020204" pitchFamily="34" charset="-122"/>
                <a:ea typeface="微软雅黑" panose="020B0503020204020204" pitchFamily="34" charset="-122"/>
              </a:rPr>
              <a:t>计算机（</a:t>
            </a:r>
            <a:r>
              <a:rPr lang="en-US" altLang="zh-CN" sz="3200" smtClean="0">
                <a:solidFill>
                  <a:schemeClr val="bg1"/>
                </a:solidFill>
                <a:latin typeface="微软雅黑" panose="020B0503020204020204" pitchFamily="34" charset="-122"/>
                <a:ea typeface="微软雅黑" panose="020B0503020204020204" pitchFamily="34" charset="-122"/>
              </a:rPr>
              <a:t>1946-1958</a:t>
            </a:r>
            <a:r>
              <a:rPr lang="zh-CN" altLang="en-US" sz="3200" smtClean="0">
                <a:solidFill>
                  <a:schemeClr val="bg1"/>
                </a:solidFill>
                <a:latin typeface="微软雅黑" panose="020B0503020204020204" pitchFamily="34" charset="-122"/>
                <a:ea typeface="微软雅黑" panose="020B0503020204020204" pitchFamily="34" charset="-122"/>
              </a:rPr>
              <a:t>） </a:t>
            </a:r>
            <a:endParaRPr lang="zh-CN" altLang="en-US" sz="3200" smtClean="0">
              <a:solidFill>
                <a:schemeClr val="bg1"/>
              </a:solidFill>
              <a:latin typeface="微软雅黑" panose="020B0503020204020204" pitchFamily="34" charset="-122"/>
              <a:ea typeface="微软雅黑" panose="020B0503020204020204" pitchFamily="34" charset="-122"/>
            </a:endParaRPr>
          </a:p>
        </p:txBody>
      </p:sp>
      <p:sp>
        <p:nvSpPr>
          <p:cNvPr id="17411" name="Rectangle 3"/>
          <p:cNvSpPr>
            <a:spLocks noGrp="1" noChangeArrowheads="1"/>
          </p:cNvSpPr>
          <p:nvPr>
            <p:ph type="body" sz="half" idx="1"/>
          </p:nvPr>
        </p:nvSpPr>
        <p:spPr>
          <a:xfrm>
            <a:off x="419100" y="1753870"/>
            <a:ext cx="4000500" cy="3267710"/>
          </a:xfrm>
        </p:spPr>
        <p:txBody>
          <a:bodyPr/>
          <a:lstStyle/>
          <a:p>
            <a:pPr eaLnBrk="1" hangingPunct="1"/>
            <a:r>
              <a:rPr sz="2400" smtClean="0">
                <a:solidFill>
                  <a:schemeClr val="bg1"/>
                </a:solidFill>
                <a:latin typeface="微软雅黑" panose="020B0503020204020204" pitchFamily="34" charset="-122"/>
                <a:ea typeface="微软雅黑" panose="020B0503020204020204" pitchFamily="34" charset="-122"/>
              </a:rPr>
              <a:t>特点： </a:t>
            </a:r>
            <a:endParaRPr sz="2400" smtClean="0">
              <a:solidFill>
                <a:schemeClr val="bg1"/>
              </a:solidFill>
              <a:latin typeface="微软雅黑" panose="020B0503020204020204" pitchFamily="34" charset="-122"/>
              <a:ea typeface="微软雅黑" panose="020B0503020204020204" pitchFamily="34" charset="-122"/>
            </a:endParaRPr>
          </a:p>
          <a:p>
            <a:pPr lvl="1" eaLnBrk="1" hangingPunct="1">
              <a:lnSpc>
                <a:spcPct val="140000"/>
              </a:lnSpc>
            </a:pPr>
            <a:r>
              <a:rPr sz="2100" smtClean="0">
                <a:solidFill>
                  <a:schemeClr val="bg1"/>
                </a:solidFill>
                <a:latin typeface="微软雅黑" panose="020B0503020204020204" pitchFamily="34" charset="-122"/>
                <a:ea typeface="微软雅黑" panose="020B0503020204020204" pitchFamily="34" charset="-122"/>
              </a:rPr>
              <a:t>操作指令是为特定任务而编制的，每种机器有各自不同的机器语言，功能受到限制，速度也慢。</a:t>
            </a:r>
            <a:endParaRPr sz="2100" smtClean="0">
              <a:solidFill>
                <a:schemeClr val="bg1"/>
              </a:solidFill>
              <a:latin typeface="微软雅黑" panose="020B0503020204020204" pitchFamily="34" charset="-122"/>
              <a:ea typeface="微软雅黑" panose="020B0503020204020204" pitchFamily="34" charset="-122"/>
            </a:endParaRPr>
          </a:p>
          <a:p>
            <a:pPr lvl="1" eaLnBrk="1" hangingPunct="1">
              <a:lnSpc>
                <a:spcPct val="140000"/>
              </a:lnSpc>
            </a:pPr>
            <a:r>
              <a:rPr sz="2100" smtClean="0">
                <a:solidFill>
                  <a:schemeClr val="bg1"/>
                </a:solidFill>
                <a:latin typeface="微软雅黑" panose="020B0503020204020204" pitchFamily="34" charset="-122"/>
                <a:ea typeface="微软雅黑" panose="020B0503020204020204" pitchFamily="34" charset="-122"/>
              </a:rPr>
              <a:t>另一个明显特征是使用真空电子管和磁鼓储存数据。</a:t>
            </a:r>
            <a:endParaRPr sz="2100" smtClean="0">
              <a:solidFill>
                <a:schemeClr val="bg1"/>
              </a:solidFill>
              <a:latin typeface="微软雅黑" panose="020B0503020204020204" pitchFamily="34" charset="-122"/>
              <a:ea typeface="微软雅黑" panose="020B0503020204020204" pitchFamily="34" charset="-122"/>
            </a:endParaRPr>
          </a:p>
        </p:txBody>
      </p:sp>
      <p:pic>
        <p:nvPicPr>
          <p:cNvPr id="17413" name="Picture 5" descr="ENIAC"/>
          <p:cNvPicPr>
            <a:picLocks noGrp="1" noChangeAspect="1" noChangeArrowheads="1"/>
          </p:cNvPicPr>
          <p:nvPr>
            <p:ph sz="quarter" idx="3"/>
          </p:nvPr>
        </p:nvPicPr>
        <p:blipFill>
          <a:blip r:embed="rId1"/>
          <a:srcRect/>
          <a:stretch>
            <a:fillRect/>
          </a:stretch>
        </p:blipFill>
        <p:spPr>
          <a:xfrm>
            <a:off x="4679315" y="1255395"/>
            <a:ext cx="3637280" cy="2755265"/>
          </a:xfrm>
          <a:noFill/>
          <a:ln w="19050">
            <a:noFill/>
          </a:ln>
        </p:spPr>
      </p:pic>
      <p:pic>
        <p:nvPicPr>
          <p:cNvPr id="3" name="图片 2" descr="timg"/>
          <p:cNvPicPr>
            <a:picLocks noChangeAspect="1"/>
          </p:cNvPicPr>
          <p:nvPr/>
        </p:nvPicPr>
        <p:blipFill>
          <a:blip r:embed="rId2"/>
          <a:stretch>
            <a:fillRect/>
          </a:stretch>
        </p:blipFill>
        <p:spPr>
          <a:xfrm>
            <a:off x="4673600" y="4086225"/>
            <a:ext cx="3642360" cy="2506345"/>
          </a:xfrm>
          <a:prstGeom prst="rect">
            <a:avLst/>
          </a:prstGeom>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5" name="Rectangle 3"/>
          <p:cNvSpPr>
            <a:spLocks noGrp="1" noChangeArrowheads="1"/>
          </p:cNvSpPr>
          <p:nvPr>
            <p:ph type="body" sz="half" idx="1"/>
          </p:nvPr>
        </p:nvSpPr>
        <p:spPr>
          <a:xfrm>
            <a:off x="542290" y="1341755"/>
            <a:ext cx="4360545" cy="4801235"/>
          </a:xfrm>
        </p:spPr>
        <p:txBody>
          <a:bodyPr/>
          <a:lstStyle/>
          <a:p>
            <a:pPr eaLnBrk="1" hangingPunct="1">
              <a:lnSpc>
                <a:spcPct val="90000"/>
              </a:lnSpc>
            </a:pPr>
            <a:r>
              <a:rPr sz="2000" smtClean="0">
                <a:solidFill>
                  <a:schemeClr val="bg1"/>
                </a:solidFill>
                <a:latin typeface="微软雅黑" panose="020B0503020204020204" pitchFamily="34" charset="-122"/>
                <a:ea typeface="微软雅黑" panose="020B0503020204020204" pitchFamily="34" charset="-122"/>
              </a:rPr>
              <a:t>特点： </a:t>
            </a:r>
            <a:endParaRPr sz="2000" smtClean="0">
              <a:solidFill>
                <a:schemeClr val="bg1"/>
              </a:solidFill>
              <a:latin typeface="微软雅黑" panose="020B0503020204020204" pitchFamily="34" charset="-122"/>
              <a:ea typeface="微软雅黑" panose="020B0503020204020204" pitchFamily="34" charset="-122"/>
            </a:endParaRPr>
          </a:p>
          <a:p>
            <a:pPr lvl="1" eaLnBrk="1" hangingPunct="1">
              <a:lnSpc>
                <a:spcPct val="130000"/>
              </a:lnSpc>
            </a:pPr>
            <a:r>
              <a:rPr sz="1750" smtClean="0">
                <a:solidFill>
                  <a:schemeClr val="bg1"/>
                </a:solidFill>
                <a:latin typeface="微软雅黑" panose="020B0503020204020204" pitchFamily="34" charset="-122"/>
                <a:ea typeface="微软雅黑" panose="020B0503020204020204" pitchFamily="34" charset="-122"/>
              </a:rPr>
              <a:t>晶体管代替了体积庞大电子管，使用磁芯存储器。</a:t>
            </a:r>
            <a:endParaRPr sz="1750" smtClean="0">
              <a:solidFill>
                <a:schemeClr val="bg1"/>
              </a:solidFill>
              <a:latin typeface="微软雅黑" panose="020B0503020204020204" pitchFamily="34" charset="-122"/>
              <a:ea typeface="微软雅黑" panose="020B0503020204020204" pitchFamily="34" charset="-122"/>
            </a:endParaRPr>
          </a:p>
          <a:p>
            <a:pPr lvl="1" eaLnBrk="1" hangingPunct="1">
              <a:lnSpc>
                <a:spcPct val="130000"/>
              </a:lnSpc>
            </a:pPr>
            <a:r>
              <a:rPr sz="1750" smtClean="0">
                <a:solidFill>
                  <a:schemeClr val="bg1"/>
                </a:solidFill>
                <a:latin typeface="微软雅黑" panose="020B0503020204020204" pitchFamily="34" charset="-122"/>
                <a:ea typeface="微软雅黑" panose="020B0503020204020204" pitchFamily="34" charset="-122"/>
              </a:rPr>
              <a:t>体积小、速度快、功耗低、性能更稳定。</a:t>
            </a:r>
            <a:endParaRPr sz="1750" smtClean="0">
              <a:solidFill>
                <a:schemeClr val="bg1"/>
              </a:solidFill>
              <a:latin typeface="微软雅黑" panose="020B0503020204020204" pitchFamily="34" charset="-122"/>
              <a:ea typeface="微软雅黑" panose="020B0503020204020204" pitchFamily="34" charset="-122"/>
            </a:endParaRPr>
          </a:p>
          <a:p>
            <a:pPr lvl="1" eaLnBrk="1" hangingPunct="1">
              <a:lnSpc>
                <a:spcPct val="130000"/>
              </a:lnSpc>
            </a:pPr>
            <a:r>
              <a:rPr lang="zh-CN" sz="1750" smtClean="0">
                <a:solidFill>
                  <a:schemeClr val="bg1"/>
                </a:solidFill>
                <a:latin typeface="微软雅黑" panose="020B0503020204020204" pitchFamily="34" charset="-122"/>
                <a:ea typeface="微软雅黑" panose="020B0503020204020204" pitchFamily="34" charset="-122"/>
              </a:rPr>
              <a:t>出现了</a:t>
            </a:r>
            <a:r>
              <a:rPr sz="1750" smtClean="0">
                <a:solidFill>
                  <a:schemeClr val="bg1"/>
                </a:solidFill>
                <a:latin typeface="微软雅黑" panose="020B0503020204020204" pitchFamily="34" charset="-122"/>
                <a:ea typeface="微软雅黑" panose="020B0503020204020204" pitchFamily="34" charset="-122"/>
              </a:rPr>
              <a:t>现代计算机的一些部件:打印机、磁带、磁盘、内存、操作系统等。</a:t>
            </a:r>
            <a:endParaRPr sz="1750" smtClean="0">
              <a:solidFill>
                <a:schemeClr val="bg1"/>
              </a:solidFill>
              <a:latin typeface="微软雅黑" panose="020B0503020204020204" pitchFamily="34" charset="-122"/>
              <a:ea typeface="微软雅黑" panose="020B0503020204020204" pitchFamily="34" charset="-122"/>
            </a:endParaRPr>
          </a:p>
          <a:p>
            <a:pPr lvl="1" eaLnBrk="1" hangingPunct="1">
              <a:lnSpc>
                <a:spcPct val="130000"/>
              </a:lnSpc>
            </a:pPr>
            <a:r>
              <a:rPr sz="1750" smtClean="0">
                <a:solidFill>
                  <a:schemeClr val="bg1"/>
                </a:solidFill>
                <a:latin typeface="微软雅黑" panose="020B0503020204020204" pitchFamily="34" charset="-122"/>
                <a:ea typeface="微软雅黑" panose="020B0503020204020204" pitchFamily="34" charset="-122"/>
              </a:rPr>
              <a:t>在这一时期出现了更高级的COBOL和FORTRAN等编程语言，使计算机编程更容易。新的职业(程序员、分析员和计算机系统专家)和整个软件产业由此诞生。</a:t>
            </a:r>
            <a:endParaRPr sz="1750" smtClean="0">
              <a:solidFill>
                <a:schemeClr val="bg1"/>
              </a:solidFill>
              <a:latin typeface="微软雅黑" panose="020B0503020204020204" pitchFamily="34" charset="-122"/>
              <a:ea typeface="微软雅黑" panose="020B0503020204020204" pitchFamily="34" charset="-122"/>
            </a:endParaRPr>
          </a:p>
        </p:txBody>
      </p:sp>
      <p:sp>
        <p:nvSpPr>
          <p:cNvPr id="17410" name="Rectangle 2"/>
          <p:cNvSpPr>
            <a:spLocks noGrp="1" noChangeArrowheads="1"/>
          </p:cNvSpPr>
          <p:nvPr>
            <p:ph type="title"/>
          </p:nvPr>
        </p:nvSpPr>
        <p:spPr>
          <a:xfrm>
            <a:off x="614045" y="252095"/>
            <a:ext cx="6976745" cy="1206500"/>
          </a:xfrm>
        </p:spPr>
        <p:txBody>
          <a:bodyPr/>
          <a:p>
            <a:pPr eaLnBrk="1" hangingPunct="1"/>
            <a:r>
              <a:rPr lang="zh-CN" altLang="en-US" sz="3200" smtClean="0">
                <a:solidFill>
                  <a:schemeClr val="bg1"/>
                </a:solidFill>
                <a:latin typeface="微软雅黑" panose="020B0503020204020204" pitchFamily="34" charset="-122"/>
                <a:ea typeface="微软雅黑" panose="020B0503020204020204" pitchFamily="34" charset="-122"/>
              </a:rPr>
              <a:t>第二代 </a:t>
            </a:r>
            <a:r>
              <a:rPr lang="zh-CN" altLang="en-US" sz="3200" smtClean="0">
                <a:solidFill>
                  <a:srgbClr val="FF0000"/>
                </a:solidFill>
                <a:latin typeface="微软雅黑" panose="020B0503020204020204" pitchFamily="34" charset="-122"/>
                <a:ea typeface="微软雅黑" panose="020B0503020204020204" pitchFamily="34" charset="-122"/>
              </a:rPr>
              <a:t>晶体管</a:t>
            </a:r>
            <a:r>
              <a:rPr lang="zh-CN" altLang="en-US" sz="3200" smtClean="0">
                <a:solidFill>
                  <a:schemeClr val="bg1"/>
                </a:solidFill>
                <a:latin typeface="微软雅黑" panose="020B0503020204020204" pitchFamily="34" charset="-122"/>
                <a:ea typeface="微软雅黑" panose="020B0503020204020204" pitchFamily="34" charset="-122"/>
              </a:rPr>
              <a:t>计算机（</a:t>
            </a:r>
            <a:r>
              <a:rPr lang="en-US" altLang="zh-CN" sz="3200" smtClean="0">
                <a:solidFill>
                  <a:schemeClr val="bg1"/>
                </a:solidFill>
                <a:latin typeface="微软雅黑" panose="020B0503020204020204" pitchFamily="34" charset="-122"/>
                <a:ea typeface="微软雅黑" panose="020B0503020204020204" pitchFamily="34" charset="-122"/>
              </a:rPr>
              <a:t>1956-1963</a:t>
            </a:r>
            <a:r>
              <a:rPr lang="zh-CN" altLang="en-US" sz="3200" smtClean="0">
                <a:solidFill>
                  <a:schemeClr val="bg1"/>
                </a:solidFill>
                <a:latin typeface="微软雅黑" panose="020B0503020204020204" pitchFamily="34" charset="-122"/>
                <a:ea typeface="微软雅黑" panose="020B0503020204020204" pitchFamily="34" charset="-122"/>
              </a:rPr>
              <a:t>） </a:t>
            </a:r>
            <a:endParaRPr lang="zh-CN" altLang="en-US" sz="3200" smtClean="0">
              <a:solidFill>
                <a:schemeClr val="bg1"/>
              </a:solidFill>
              <a:latin typeface="微软雅黑" panose="020B0503020204020204" pitchFamily="34" charset="-122"/>
              <a:ea typeface="微软雅黑" panose="020B0503020204020204" pitchFamily="34" charset="-122"/>
            </a:endParaRPr>
          </a:p>
        </p:txBody>
      </p:sp>
      <p:pic>
        <p:nvPicPr>
          <p:cNvPr id="5" name="图片 4" descr="timg (2)"/>
          <p:cNvPicPr>
            <a:picLocks noChangeAspect="1"/>
          </p:cNvPicPr>
          <p:nvPr/>
        </p:nvPicPr>
        <p:blipFill>
          <a:blip r:embed="rId1"/>
          <a:srcRect l="5660" b="10164"/>
          <a:stretch>
            <a:fillRect/>
          </a:stretch>
        </p:blipFill>
        <p:spPr>
          <a:xfrm>
            <a:off x="5340350" y="4316730"/>
            <a:ext cx="3420110" cy="2169795"/>
          </a:xfrm>
          <a:prstGeom prst="rect">
            <a:avLst/>
          </a:prstGeom>
        </p:spPr>
      </p:pic>
      <p:pic>
        <p:nvPicPr>
          <p:cNvPr id="6" name="图片 5"/>
          <p:cNvPicPr>
            <a:picLocks noChangeAspect="1"/>
          </p:cNvPicPr>
          <p:nvPr/>
        </p:nvPicPr>
        <p:blipFill>
          <a:blip r:embed="rId2"/>
          <a:stretch>
            <a:fillRect/>
          </a:stretch>
        </p:blipFill>
        <p:spPr>
          <a:xfrm>
            <a:off x="5403850" y="1458595"/>
            <a:ext cx="3006090" cy="2642870"/>
          </a:xfrm>
          <a:prstGeom prst="rect">
            <a:avLst/>
          </a:prstGeom>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45160" y="376555"/>
            <a:ext cx="7252970" cy="1206500"/>
          </a:xfrm>
        </p:spPr>
        <p:txBody>
          <a:bodyPr/>
          <a:lstStyle/>
          <a:p>
            <a:pPr eaLnBrk="1" hangingPunct="1"/>
            <a:r>
              <a:rPr lang="zh-CN" altLang="en-US" sz="3200" smtClean="0">
                <a:solidFill>
                  <a:schemeClr val="bg1"/>
                </a:solidFill>
                <a:latin typeface="微软雅黑" panose="020B0503020204020204" pitchFamily="34" charset="-122"/>
                <a:ea typeface="微软雅黑" panose="020B0503020204020204" pitchFamily="34" charset="-122"/>
              </a:rPr>
              <a:t>第三代 </a:t>
            </a:r>
            <a:r>
              <a:rPr lang="zh-CN" altLang="en-US" sz="3200" smtClean="0">
                <a:solidFill>
                  <a:srgbClr val="FF0000"/>
                </a:solidFill>
                <a:latin typeface="微软雅黑" panose="020B0503020204020204" pitchFamily="34" charset="-122"/>
                <a:ea typeface="微软雅黑" panose="020B0503020204020204" pitchFamily="34" charset="-122"/>
              </a:rPr>
              <a:t>集成电路</a:t>
            </a:r>
            <a:r>
              <a:rPr lang="zh-CN" altLang="en-US" sz="3200" smtClean="0">
                <a:solidFill>
                  <a:schemeClr val="bg1"/>
                </a:solidFill>
                <a:latin typeface="微软雅黑" panose="020B0503020204020204" pitchFamily="34" charset="-122"/>
                <a:ea typeface="微软雅黑" panose="020B0503020204020204" pitchFamily="34" charset="-122"/>
              </a:rPr>
              <a:t>计算机（1964-197</a:t>
            </a:r>
            <a:r>
              <a:rPr lang="en-US" altLang="zh-CN" sz="3200" smtClean="0">
                <a:solidFill>
                  <a:schemeClr val="bg1"/>
                </a:solidFill>
                <a:latin typeface="微软雅黑" panose="020B0503020204020204" pitchFamily="34" charset="-122"/>
                <a:ea typeface="微软雅黑" panose="020B0503020204020204" pitchFamily="34" charset="-122"/>
              </a:rPr>
              <a:t>1</a:t>
            </a:r>
            <a:r>
              <a:rPr lang="zh-CN" altLang="en-US" sz="3200" smtClean="0">
                <a:solidFill>
                  <a:schemeClr val="bg1"/>
                </a:solidFill>
                <a:latin typeface="微软雅黑" panose="020B0503020204020204" pitchFamily="34" charset="-122"/>
                <a:ea typeface="微软雅黑" panose="020B0503020204020204" pitchFamily="34" charset="-122"/>
              </a:rPr>
              <a:t>） </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19459" name="Rectangle 3"/>
          <p:cNvSpPr>
            <a:spLocks noGrp="1" noChangeArrowheads="1"/>
          </p:cNvSpPr>
          <p:nvPr>
            <p:ph type="body" sz="half" idx="1"/>
          </p:nvPr>
        </p:nvSpPr>
        <p:spPr>
          <a:xfrm>
            <a:off x="573405" y="1528445"/>
            <a:ext cx="3814763" cy="4781550"/>
          </a:xfrm>
        </p:spPr>
        <p:txBody>
          <a:bodyPr/>
          <a:lstStyle/>
          <a:p>
            <a:pPr eaLnBrk="1" hangingPunct="1">
              <a:lnSpc>
                <a:spcPct val="170000"/>
              </a:lnSpc>
            </a:pPr>
            <a:r>
              <a:rPr sz="2000" dirty="0" smtClean="0">
                <a:solidFill>
                  <a:schemeClr val="bg1"/>
                </a:solidFill>
                <a:latin typeface="微软雅黑" panose="020B0503020204020204" pitchFamily="34" charset="-122"/>
                <a:ea typeface="微软雅黑" panose="020B0503020204020204" pitchFamily="34" charset="-122"/>
              </a:rPr>
              <a:t>以中小规模集成电路，来构成计算机的主要功能部件。</a:t>
            </a:r>
            <a:endParaRPr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70000"/>
              </a:lnSpc>
            </a:pPr>
            <a:r>
              <a:rPr sz="2000" dirty="0" smtClean="0">
                <a:solidFill>
                  <a:schemeClr val="bg1"/>
                </a:solidFill>
                <a:latin typeface="微软雅黑" panose="020B0503020204020204" pitchFamily="34" charset="-122"/>
                <a:ea typeface="微软雅黑" panose="020B0503020204020204" pitchFamily="34" charset="-122"/>
              </a:rPr>
              <a:t>主存储器采用半导体存储器。运算速度可达每秒几十万次至几百万次基本运算。</a:t>
            </a:r>
            <a:endParaRPr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70000"/>
              </a:lnSpc>
            </a:pPr>
            <a:r>
              <a:rPr sz="2000" dirty="0" smtClean="0">
                <a:solidFill>
                  <a:schemeClr val="bg1"/>
                </a:solidFill>
                <a:latin typeface="微软雅黑" panose="020B0503020204020204" pitchFamily="34" charset="-122"/>
                <a:ea typeface="微软雅黑" panose="020B0503020204020204" pitchFamily="34" charset="-122"/>
              </a:rPr>
              <a:t>在软件方面，操作系统日趋完善。</a:t>
            </a:r>
            <a:endParaRPr sz="20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756785" y="1756410"/>
            <a:ext cx="3801745" cy="2787650"/>
          </a:xfrm>
          <a:prstGeom prst="rect">
            <a:avLst/>
          </a:prstGeom>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4520" y="376555"/>
            <a:ext cx="7956550" cy="1206500"/>
          </a:xfrm>
        </p:spPr>
        <p:txBody>
          <a:bodyPr/>
          <a:lstStyle/>
          <a:p>
            <a:pPr eaLnBrk="1" hangingPunct="1"/>
            <a:r>
              <a:rPr lang="zh-CN" altLang="en-US" sz="3200" smtClean="0">
                <a:solidFill>
                  <a:schemeClr val="bg1"/>
                </a:solidFill>
                <a:latin typeface="微软雅黑" panose="020B0503020204020204" pitchFamily="34" charset="-122"/>
                <a:ea typeface="微软雅黑" panose="020B0503020204020204" pitchFamily="34" charset="-122"/>
              </a:rPr>
              <a:t>第四代 </a:t>
            </a:r>
            <a:r>
              <a:rPr lang="zh-CN" altLang="en-US" sz="3200" smtClean="0">
                <a:solidFill>
                  <a:srgbClr val="FF0000"/>
                </a:solidFill>
                <a:latin typeface="微软雅黑" panose="020B0503020204020204" pitchFamily="34" charset="-122"/>
                <a:ea typeface="微软雅黑" panose="020B0503020204020204" pitchFamily="34" charset="-122"/>
              </a:rPr>
              <a:t>大规模集成电路</a:t>
            </a:r>
            <a:r>
              <a:rPr lang="zh-CN" altLang="en-US" sz="3200" smtClean="0">
                <a:solidFill>
                  <a:schemeClr val="bg1"/>
                </a:solidFill>
                <a:latin typeface="微软雅黑" panose="020B0503020204020204" pitchFamily="34" charset="-122"/>
                <a:ea typeface="微软雅黑" panose="020B0503020204020204" pitchFamily="34" charset="-122"/>
              </a:rPr>
              <a:t>计算机（1971至今） </a:t>
            </a:r>
            <a:endParaRPr lang="zh-CN" altLang="en-US" sz="3200" smtClean="0">
              <a:solidFill>
                <a:schemeClr val="bg1"/>
              </a:solidFill>
              <a:latin typeface="微软雅黑" panose="020B0503020204020204" pitchFamily="34" charset="-122"/>
              <a:ea typeface="微软雅黑" panose="020B0503020204020204" pitchFamily="34" charset="-122"/>
            </a:endParaRPr>
          </a:p>
        </p:txBody>
      </p:sp>
      <p:sp>
        <p:nvSpPr>
          <p:cNvPr id="21507" name="Rectangle 3"/>
          <p:cNvSpPr>
            <a:spLocks noGrp="1" noChangeArrowheads="1"/>
          </p:cNvSpPr>
          <p:nvPr>
            <p:ph type="body" sz="half" idx="1"/>
          </p:nvPr>
        </p:nvSpPr>
        <p:spPr>
          <a:xfrm>
            <a:off x="484505" y="1432560"/>
            <a:ext cx="3903980" cy="4495800"/>
          </a:xfrm>
        </p:spPr>
        <p:txBody>
          <a:bodyPr/>
          <a:lstStyle/>
          <a:p>
            <a:pPr eaLnBrk="1" hangingPunct="1">
              <a:lnSpc>
                <a:spcPct val="190000"/>
              </a:lnSpc>
            </a:pPr>
            <a:r>
              <a:rPr sz="2000" dirty="0" smtClean="0">
                <a:solidFill>
                  <a:schemeClr val="bg1"/>
                </a:solidFill>
                <a:latin typeface="微软雅黑" panose="020B0503020204020204" pitchFamily="34" charset="-122"/>
                <a:ea typeface="微软雅黑" panose="020B0503020204020204" pitchFamily="34" charset="-122"/>
              </a:rPr>
              <a:t>采用大规模集成电路（LSI）和超大规模集成电路（VLSI）为主要电子器件制成的计算机</a:t>
            </a:r>
            <a:r>
              <a:rPr lang="zh-CN" sz="2000" dirty="0" smtClean="0">
                <a:solidFill>
                  <a:schemeClr val="bg1"/>
                </a:solidFill>
                <a:latin typeface="微软雅黑" panose="020B0503020204020204" pitchFamily="34" charset="-122"/>
                <a:ea typeface="微软雅黑" panose="020B0503020204020204" pitchFamily="34" charset="-122"/>
              </a:rPr>
              <a:t>。</a:t>
            </a:r>
            <a:endParaRPr lang="zh-CN"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90000"/>
              </a:lnSpc>
            </a:pPr>
            <a:r>
              <a:rPr sz="2000" dirty="0" smtClean="0">
                <a:solidFill>
                  <a:schemeClr val="bg1"/>
                </a:solidFill>
                <a:latin typeface="微软雅黑" panose="020B0503020204020204" pitchFamily="34" charset="-122"/>
                <a:ea typeface="微软雅黑" panose="020B0503020204020204" pitchFamily="34" charset="-122"/>
              </a:rPr>
              <a:t>重要分支是以大规模、超大规模集成电路为基础发展起来的微处理器和微型计算机。</a:t>
            </a:r>
            <a:endParaRPr sz="2000" dirty="0" smtClean="0">
              <a:solidFill>
                <a:schemeClr val="bg1"/>
              </a:solidFill>
              <a:latin typeface="微软雅黑" panose="020B0503020204020204" pitchFamily="34" charset="-122"/>
              <a:ea typeface="微软雅黑" panose="020B0503020204020204" pitchFamily="34" charset="-122"/>
            </a:endParaRPr>
          </a:p>
        </p:txBody>
      </p:sp>
      <p:pic>
        <p:nvPicPr>
          <p:cNvPr id="5" name="图片 4" descr="timg (4)"/>
          <p:cNvPicPr>
            <a:picLocks noChangeAspect="1"/>
          </p:cNvPicPr>
          <p:nvPr/>
        </p:nvPicPr>
        <p:blipFill>
          <a:blip r:embed="rId1"/>
          <a:stretch>
            <a:fillRect/>
          </a:stretch>
        </p:blipFill>
        <p:spPr>
          <a:xfrm>
            <a:off x="4429760" y="1722120"/>
            <a:ext cx="4360545" cy="2725420"/>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32180" y="448310"/>
            <a:ext cx="7772400" cy="1206500"/>
          </a:xfrm>
        </p:spPr>
        <p:txBody>
          <a:bodyPr/>
          <a:lstStyle/>
          <a:p>
            <a:pPr eaLnBrk="1" hangingPunct="1"/>
            <a:r>
              <a:rPr lang="zh-CN" altLang="en-US" sz="3600" smtClean="0">
                <a:solidFill>
                  <a:schemeClr val="bg1"/>
                </a:solidFill>
                <a:latin typeface="微软雅黑" panose="020B0503020204020204" pitchFamily="34" charset="-122"/>
                <a:ea typeface="微软雅黑" panose="020B0503020204020204" pitchFamily="34" charset="-122"/>
              </a:rPr>
              <a:t>计算机发展史上的重要人物</a:t>
            </a:r>
            <a:endParaRPr lang="zh-CN" altLang="en-US" sz="3600" smtClean="0">
              <a:solidFill>
                <a:schemeClr val="bg1"/>
              </a:solidFill>
              <a:latin typeface="微软雅黑" panose="020B0503020204020204" pitchFamily="34" charset="-122"/>
              <a:ea typeface="微软雅黑" panose="020B0503020204020204" pitchFamily="34" charset="-122"/>
            </a:endParaRPr>
          </a:p>
        </p:txBody>
      </p:sp>
      <p:sp>
        <p:nvSpPr>
          <p:cNvPr id="23555" name="Rectangle 3"/>
          <p:cNvSpPr>
            <a:spLocks noGrp="1" noChangeArrowheads="1"/>
          </p:cNvSpPr>
          <p:nvPr>
            <p:ph type="body" idx="1"/>
          </p:nvPr>
        </p:nvSpPr>
        <p:spPr>
          <a:xfrm>
            <a:off x="855956" y="1928168"/>
            <a:ext cx="7772400" cy="2189163"/>
          </a:xfrm>
        </p:spPr>
        <p:txBody>
          <a:bodyPr/>
          <a:lstStyle/>
          <a:p>
            <a:pPr eaLnBrk="1" hangingPunct="1">
              <a:lnSpc>
                <a:spcPct val="90000"/>
              </a:lnSpc>
            </a:pPr>
            <a:r>
              <a:rPr lang="zh-CN" altLang="en-US" sz="2400" dirty="0" smtClean="0">
                <a:solidFill>
                  <a:schemeClr val="bg1"/>
                </a:solidFill>
                <a:latin typeface="微软雅黑" panose="020B0503020204020204" pitchFamily="34" charset="-122"/>
                <a:ea typeface="微软雅黑" panose="020B0503020204020204" pitchFamily="34" charset="-122"/>
              </a:rPr>
              <a:t>查尔斯</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巴比奇</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差分机。</a:t>
            </a:r>
            <a:endParaRPr lang="zh-CN" altLang="en-US" sz="2400" dirty="0" smtClean="0">
              <a:solidFill>
                <a:schemeClr val="bg1"/>
              </a:solidFill>
              <a:latin typeface="微软雅黑" panose="020B0503020204020204" pitchFamily="34" charset="-122"/>
              <a:ea typeface="微软雅黑" panose="020B0503020204020204" pitchFamily="34" charset="-122"/>
            </a:endParaRPr>
          </a:p>
        </p:txBody>
      </p:sp>
      <p:pic>
        <p:nvPicPr>
          <p:cNvPr id="23556" name="Picture 4" descr="CharlesBabbage"/>
          <p:cNvPicPr>
            <a:picLocks noChangeAspect="1" noChangeArrowheads="1"/>
          </p:cNvPicPr>
          <p:nvPr/>
        </p:nvPicPr>
        <p:blipFill>
          <a:blip r:embed="rId1"/>
          <a:srcRect/>
          <a:stretch>
            <a:fillRect/>
          </a:stretch>
        </p:blipFill>
        <p:spPr bwMode="auto">
          <a:xfrm>
            <a:off x="6085205" y="1654810"/>
            <a:ext cx="1714500" cy="2009775"/>
          </a:xfrm>
          <a:prstGeom prst="rect">
            <a:avLst/>
          </a:prstGeom>
          <a:noFill/>
          <a:ln w="9525">
            <a:noFill/>
            <a:miter lim="800000"/>
            <a:headEnd/>
            <a:tailEnd/>
          </a:ln>
        </p:spPr>
      </p:pic>
      <p:pic>
        <p:nvPicPr>
          <p:cNvPr id="23557" name="图片 5"/>
          <p:cNvPicPr>
            <a:picLocks noChangeAspect="1"/>
          </p:cNvPicPr>
          <p:nvPr/>
        </p:nvPicPr>
        <p:blipFill>
          <a:blip r:embed="rId2"/>
          <a:srcRect/>
          <a:stretch>
            <a:fillRect/>
          </a:stretch>
        </p:blipFill>
        <p:spPr bwMode="auto">
          <a:xfrm>
            <a:off x="1249680" y="3143250"/>
            <a:ext cx="4100830" cy="3002915"/>
          </a:xfrm>
          <a:prstGeom prst="rect">
            <a:avLst/>
          </a:prstGeom>
          <a:noFill/>
          <a:ln w="9525">
            <a:noFill/>
            <a:miter lim="800000"/>
            <a:headEnd/>
            <a:tailEnd/>
          </a:ln>
        </p:spPr>
      </p:pic>
      <p:pic>
        <p:nvPicPr>
          <p:cNvPr id="23558" name="图片 6"/>
          <p:cNvPicPr>
            <a:picLocks noChangeAspect="1"/>
          </p:cNvPicPr>
          <p:nvPr/>
        </p:nvPicPr>
        <p:blipFill>
          <a:blip r:embed="rId3"/>
          <a:srcRect/>
          <a:stretch>
            <a:fillRect/>
          </a:stretch>
        </p:blipFill>
        <p:spPr bwMode="auto">
          <a:xfrm>
            <a:off x="6101080" y="3843973"/>
            <a:ext cx="1682750" cy="22574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88670" y="304800"/>
            <a:ext cx="7772400" cy="1206500"/>
          </a:xfrm>
        </p:spPr>
        <p:txBody>
          <a:bodyPr/>
          <a:lstStyle/>
          <a:p>
            <a:pPr eaLnBrk="1" hangingPunct="1"/>
            <a:r>
              <a:rPr lang="zh-CN" altLang="en-US" sz="4000" smtClean="0">
                <a:solidFill>
                  <a:schemeClr val="bg1"/>
                </a:solidFill>
                <a:latin typeface="微软雅黑" panose="020B0503020204020204" pitchFamily="34" charset="-122"/>
                <a:ea typeface="微软雅黑" panose="020B0503020204020204" pitchFamily="34" charset="-122"/>
              </a:rPr>
              <a:t>计算机科学之父：阿伦</a:t>
            </a:r>
            <a:r>
              <a:rPr lang="en-US" altLang="zh-CN" sz="4000" smtClean="0">
                <a:solidFill>
                  <a:schemeClr val="bg1"/>
                </a:solidFill>
                <a:latin typeface="微软雅黑" panose="020B0503020204020204" pitchFamily="34" charset="-122"/>
                <a:ea typeface="微软雅黑" panose="020B0503020204020204" pitchFamily="34" charset="-122"/>
              </a:rPr>
              <a:t>·</a:t>
            </a:r>
            <a:r>
              <a:rPr lang="zh-CN" altLang="en-US" sz="4000" smtClean="0">
                <a:solidFill>
                  <a:schemeClr val="bg1"/>
                </a:solidFill>
                <a:latin typeface="微软雅黑" panose="020B0503020204020204" pitchFamily="34" charset="-122"/>
                <a:ea typeface="微软雅黑" panose="020B0503020204020204" pitchFamily="34" charset="-122"/>
              </a:rPr>
              <a:t>图灵</a:t>
            </a:r>
            <a:endParaRPr lang="zh-CN" altLang="en-US" sz="4000" smtClean="0">
              <a:solidFill>
                <a:schemeClr val="bg1"/>
              </a:solidFill>
              <a:latin typeface="微软雅黑" panose="020B0503020204020204" pitchFamily="34" charset="-122"/>
              <a:ea typeface="微软雅黑" panose="020B0503020204020204" pitchFamily="34" charset="-122"/>
            </a:endParaRPr>
          </a:p>
        </p:txBody>
      </p:sp>
      <p:sp>
        <p:nvSpPr>
          <p:cNvPr id="24579" name="Rectangle 3"/>
          <p:cNvSpPr>
            <a:spLocks noGrp="1" noChangeArrowheads="1"/>
          </p:cNvSpPr>
          <p:nvPr>
            <p:ph type="body" sz="half" idx="1"/>
          </p:nvPr>
        </p:nvSpPr>
        <p:spPr>
          <a:xfrm>
            <a:off x="788670" y="1169670"/>
            <a:ext cx="7649210" cy="4495800"/>
          </a:xfrm>
        </p:spPr>
        <p:txBody>
          <a:bodyPr/>
          <a:lstStyle/>
          <a:p>
            <a:pPr marL="0" indent="0" eaLnBrk="1" hangingPunct="1">
              <a:lnSpc>
                <a:spcPct val="150000"/>
              </a:lnSpc>
              <a:buNone/>
            </a:pPr>
            <a:r>
              <a:rPr lang="en-US" altLang="zh-CN" sz="2400" b="1" smtClean="0">
                <a:solidFill>
                  <a:schemeClr val="bg1"/>
                </a:solidFill>
                <a:latin typeface="微软雅黑" panose="020B0503020204020204" pitchFamily="34" charset="-122"/>
                <a:ea typeface="微软雅黑" panose="020B0503020204020204" pitchFamily="34" charset="-122"/>
              </a:rPr>
              <a:t>Alan Mathison Turing,1912</a:t>
            </a:r>
            <a:r>
              <a:rPr lang="zh-CN" altLang="en-US" sz="2400" b="1" smtClean="0">
                <a:solidFill>
                  <a:schemeClr val="bg1"/>
                </a:solidFill>
                <a:latin typeface="微软雅黑" panose="020B0503020204020204" pitchFamily="34" charset="-122"/>
                <a:ea typeface="微软雅黑" panose="020B0503020204020204" pitchFamily="34" charset="-122"/>
              </a:rPr>
              <a:t>～</a:t>
            </a:r>
            <a:r>
              <a:rPr lang="en-US" altLang="zh-CN" sz="2400" b="1" smtClean="0">
                <a:solidFill>
                  <a:schemeClr val="bg1"/>
                </a:solidFill>
                <a:latin typeface="微软雅黑" panose="020B0503020204020204" pitchFamily="34" charset="-122"/>
                <a:ea typeface="微软雅黑" panose="020B0503020204020204" pitchFamily="34" charset="-122"/>
              </a:rPr>
              <a:t>1954</a:t>
            </a:r>
            <a:r>
              <a:rPr lang="zh-CN" altLang="en-US" sz="2400" b="1" smtClean="0">
                <a:solidFill>
                  <a:schemeClr val="bg1"/>
                </a:solidFill>
                <a:latin typeface="微软雅黑" panose="020B0503020204020204" pitchFamily="34" charset="-122"/>
                <a:ea typeface="微软雅黑" panose="020B0503020204020204" pitchFamily="34" charset="-122"/>
              </a:rPr>
              <a:t>，</a:t>
            </a:r>
            <a:r>
              <a:rPr lang="zh-CN" altLang="en-US" sz="2400" smtClean="0">
                <a:solidFill>
                  <a:schemeClr val="bg1"/>
                </a:solidFill>
                <a:latin typeface="微软雅黑" panose="020B0503020204020204" pitchFamily="34" charset="-122"/>
                <a:ea typeface="微软雅黑" panose="020B0503020204020204" pitchFamily="34" charset="-122"/>
              </a:rPr>
              <a:t>英国数学家</a:t>
            </a:r>
            <a:endParaRPr lang="en-US" altLang="zh-CN" sz="240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charset="0"/>
              <a:buChar char="u"/>
            </a:pPr>
            <a:r>
              <a:rPr lang="zh-CN" altLang="en-US" sz="2400" smtClean="0">
                <a:solidFill>
                  <a:schemeClr val="bg1"/>
                </a:solidFill>
                <a:latin typeface="微软雅黑" panose="020B0503020204020204" pitchFamily="34" charset="-122"/>
                <a:ea typeface="微软雅黑" panose="020B0503020204020204" pitchFamily="34" charset="-122"/>
              </a:rPr>
              <a:t>创立</a:t>
            </a:r>
            <a:r>
              <a:rPr lang="zh-CN" altLang="en-US" sz="2400" smtClean="0">
                <a:solidFill>
                  <a:srgbClr val="FF0000"/>
                </a:solidFill>
                <a:latin typeface="微软雅黑" panose="020B0503020204020204" pitchFamily="34" charset="-122"/>
                <a:ea typeface="微软雅黑" panose="020B0503020204020204" pitchFamily="34" charset="-122"/>
              </a:rPr>
              <a:t>自动机理论</a:t>
            </a:r>
            <a:r>
              <a:rPr lang="zh-CN" altLang="en-US" sz="2400" smtClean="0">
                <a:solidFill>
                  <a:schemeClr val="bg1"/>
                </a:solidFill>
                <a:latin typeface="微软雅黑" panose="020B0503020204020204" pitchFamily="34" charset="-122"/>
                <a:ea typeface="微软雅黑" panose="020B0503020204020204" pitchFamily="34" charset="-122"/>
              </a:rPr>
              <a:t>，发展了可计算机性理论</a:t>
            </a:r>
            <a:endParaRPr lang="zh-CN" altLang="en-US" sz="240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charset="0"/>
              <a:buChar char="u"/>
            </a:pPr>
            <a:r>
              <a:rPr lang="zh-CN" altLang="en-US" sz="2400" smtClean="0">
                <a:solidFill>
                  <a:schemeClr val="bg1"/>
                </a:solidFill>
                <a:latin typeface="微软雅黑" panose="020B0503020204020204" pitchFamily="34" charset="-122"/>
                <a:ea typeface="微软雅黑" panose="020B0503020204020204" pitchFamily="34" charset="-122"/>
              </a:rPr>
              <a:t>奠定了</a:t>
            </a:r>
            <a:r>
              <a:rPr lang="zh-CN" altLang="en-US" sz="2400" smtClean="0">
                <a:solidFill>
                  <a:srgbClr val="FF0000"/>
                </a:solidFill>
                <a:latin typeface="微软雅黑" panose="020B0503020204020204" pitchFamily="34" charset="-122"/>
                <a:ea typeface="微软雅黑" panose="020B0503020204020204" pitchFamily="34" charset="-122"/>
              </a:rPr>
              <a:t>人工智能</a:t>
            </a:r>
            <a:r>
              <a:rPr lang="zh-CN" altLang="en-US" sz="2400" smtClean="0">
                <a:solidFill>
                  <a:schemeClr val="bg1"/>
                </a:solidFill>
                <a:latin typeface="微软雅黑" panose="020B0503020204020204" pitchFamily="34" charset="-122"/>
                <a:ea typeface="微软雅黑" panose="020B0503020204020204" pitchFamily="34" charset="-122"/>
              </a:rPr>
              <a:t>的基础。</a:t>
            </a:r>
            <a:endParaRPr lang="zh-CN" altLang="en-US" sz="2400" smtClean="0">
              <a:solidFill>
                <a:schemeClr val="bg1"/>
              </a:solidFill>
              <a:latin typeface="微软雅黑" panose="020B0503020204020204" pitchFamily="34" charset="-122"/>
              <a:ea typeface="微软雅黑" panose="020B0503020204020204" pitchFamily="34" charset="-122"/>
            </a:endParaRPr>
          </a:p>
        </p:txBody>
      </p:sp>
      <p:pic>
        <p:nvPicPr>
          <p:cNvPr id="24580" name="Picture 4" descr="Turing"/>
          <p:cNvPicPr>
            <a:picLocks noGrp="1" noChangeAspect="1" noChangeArrowheads="1"/>
          </p:cNvPicPr>
          <p:nvPr>
            <p:ph sz="quarter" idx="2"/>
          </p:nvPr>
        </p:nvPicPr>
        <p:blipFill>
          <a:blip r:embed="rId1"/>
          <a:srcRect/>
          <a:stretch>
            <a:fillRect/>
          </a:stretch>
        </p:blipFill>
        <p:spPr>
          <a:xfrm>
            <a:off x="1132502" y="3540765"/>
            <a:ext cx="1697037" cy="2171700"/>
          </a:xfrm>
          <a:ln>
            <a:solidFill>
              <a:schemeClr val="accent4">
                <a:lumMod val="20000"/>
                <a:lumOff val="80000"/>
              </a:schemeClr>
            </a:solidFill>
          </a:ln>
        </p:spPr>
      </p:pic>
      <p:pic>
        <p:nvPicPr>
          <p:cNvPr id="24581" name="Picture 5" descr="turing"/>
          <p:cNvPicPr>
            <a:picLocks noGrp="1" noChangeAspect="1" noChangeArrowheads="1"/>
          </p:cNvPicPr>
          <p:nvPr>
            <p:ph sz="quarter" idx="3"/>
          </p:nvPr>
        </p:nvPicPr>
        <p:blipFill>
          <a:blip r:embed="rId2"/>
          <a:srcRect/>
          <a:stretch>
            <a:fillRect/>
          </a:stretch>
        </p:blipFill>
        <p:spPr>
          <a:xfrm>
            <a:off x="3176567" y="3540780"/>
            <a:ext cx="1622425" cy="2147888"/>
          </a:xfrm>
          <a:noFill/>
          <a:ln>
            <a:noFill/>
          </a:ln>
        </p:spPr>
      </p:pic>
      <p:pic>
        <p:nvPicPr>
          <p:cNvPr id="24582" name="Picture 6" descr="turing11"/>
          <p:cNvPicPr>
            <a:picLocks noChangeAspect="1" noChangeArrowheads="1"/>
          </p:cNvPicPr>
          <p:nvPr/>
        </p:nvPicPr>
        <p:blipFill>
          <a:blip r:embed="rId3"/>
          <a:srcRect b="5917"/>
          <a:stretch>
            <a:fillRect/>
          </a:stretch>
        </p:blipFill>
        <p:spPr bwMode="auto">
          <a:xfrm>
            <a:off x="5502275" y="2886075"/>
            <a:ext cx="2396490" cy="3170555"/>
          </a:xfrm>
          <a:prstGeom prst="rect">
            <a:avLst/>
          </a:prstGeom>
          <a:noFill/>
          <a:ln w="9525">
            <a:noFill/>
            <a:miter lim="800000"/>
            <a:headEnd/>
            <a:tailEnd/>
          </a:ln>
        </p:spPr>
      </p:pic>
      <p:sp>
        <p:nvSpPr>
          <p:cNvPr id="24583" name="Text Box 7"/>
          <p:cNvSpPr txBox="1">
            <a:spLocks noChangeArrowheads="1"/>
          </p:cNvSpPr>
          <p:nvPr/>
        </p:nvSpPr>
        <p:spPr bwMode="auto">
          <a:xfrm>
            <a:off x="5780067" y="6100445"/>
            <a:ext cx="1960880" cy="548640"/>
          </a:xfrm>
          <a:prstGeom prst="rect">
            <a:avLst/>
          </a:prstGeom>
          <a:noFill/>
          <a:ln w="9525">
            <a:noFill/>
            <a:miter lim="800000"/>
          </a:ln>
        </p:spPr>
        <p:txBody>
          <a:bodyPr wrap="none">
            <a:spAutoFit/>
          </a:bodyPr>
          <a:lstStyle/>
          <a:p>
            <a:pPr eaLnBrk="1" hangingPunct="1"/>
            <a:r>
              <a:rPr kumimoji="0" lang="zh-CN" altLang="en-US" sz="2800">
                <a:solidFill>
                  <a:schemeClr val="accent5">
                    <a:lumMod val="25000"/>
                  </a:schemeClr>
                </a:solidFill>
                <a:latin typeface="Garamond" panose="02020404030301010803" pitchFamily="18" charset="0"/>
                <a:ea typeface="华文细黑" panose="02010600040101010101" pitchFamily="2" charset="-122"/>
              </a:rPr>
              <a:t>图灵纪念馆</a:t>
            </a:r>
            <a:endParaRPr kumimoji="0" lang="zh-CN" altLang="en-US" sz="2800">
              <a:solidFill>
                <a:schemeClr val="accent5">
                  <a:lumMod val="25000"/>
                </a:schemeClr>
              </a:solidFill>
              <a:latin typeface="Garamond" panose="02020404030301010803" pitchFamily="18" charset="0"/>
              <a:ea typeface="华文细黑" panose="02010600040101010101" pitchFamily="2" charset="-122"/>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2499995" y="1833880"/>
            <a:ext cx="4143375" cy="2929255"/>
          </a:xfrm>
          <a:prstGeom prst="roundRect">
            <a:avLst/>
          </a:prstGeom>
          <a:solidFill>
            <a:srgbClr val="00B0F0"/>
          </a:solidFill>
          <a:ln w="12700" cap="sq"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
        <p:nvSpPr>
          <p:cNvPr id="7170" name="内容占位符 2"/>
          <p:cNvSpPr>
            <a:spLocks noGrp="1"/>
          </p:cNvSpPr>
          <p:nvPr>
            <p:ph idx="1"/>
          </p:nvPr>
        </p:nvSpPr>
        <p:spPr>
          <a:xfrm>
            <a:off x="3000666" y="2097703"/>
            <a:ext cx="3286148" cy="2286016"/>
          </a:xfrm>
        </p:spPr>
        <p:txBody>
          <a:bodyPr/>
          <a:lstStyle/>
          <a:p>
            <a:pPr>
              <a:lnSpc>
                <a:spcPct val="150000"/>
              </a:lnSpc>
              <a:buNone/>
            </a:pPr>
            <a:r>
              <a:rPr lang="zh-CN" altLang="en-US" sz="2800" dirty="0" smtClean="0">
                <a:solidFill>
                  <a:schemeClr val="bg1"/>
                </a:solidFill>
                <a:latin typeface="微软雅黑" panose="020B0503020204020204" pitchFamily="34" charset="-122"/>
                <a:ea typeface="微软雅黑" panose="020B0503020204020204" pitchFamily="34" charset="-122"/>
              </a:rPr>
              <a:t>吴文涛   </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a:lnSpc>
                <a:spcPct val="150000"/>
              </a:lnSpc>
              <a:buNone/>
            </a:pPr>
            <a:r>
              <a:rPr lang="en-US" altLang="zh-CN" sz="2800" dirty="0" smtClean="0">
                <a:solidFill>
                  <a:schemeClr val="bg1"/>
                </a:solidFill>
                <a:latin typeface="微软雅黑" panose="020B0503020204020204" pitchFamily="34" charset="-122"/>
                <a:ea typeface="微软雅黑" panose="020B0503020204020204" pitchFamily="34" charset="-122"/>
              </a:rPr>
              <a:t>     </a:t>
            </a:r>
            <a:r>
              <a:rPr lang="en-US" altLang="zh-CN" sz="2400" dirty="0" smtClean="0">
                <a:solidFill>
                  <a:schemeClr val="bg1"/>
                </a:solidFill>
                <a:latin typeface="微软雅黑" panose="020B0503020204020204" pitchFamily="34" charset="-122"/>
                <a:ea typeface="微软雅黑" panose="020B0503020204020204" pitchFamily="34" charset="-122"/>
              </a:rPr>
              <a:t>13855170994    </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a:lnSpc>
                <a:spcPct val="150000"/>
              </a:lnSpc>
              <a:buNone/>
            </a:pPr>
            <a:r>
              <a:rPr lang="en-US" altLang="zh-CN" sz="2400" dirty="0" smtClean="0">
                <a:solidFill>
                  <a:schemeClr val="bg1"/>
                </a:solidFill>
                <a:latin typeface="微软雅黑" panose="020B0503020204020204" pitchFamily="34" charset="-122"/>
                <a:ea typeface="微软雅黑" panose="020B0503020204020204" pitchFamily="34" charset="-122"/>
              </a:rPr>
              <a:t>      wwt@ustc.edu.cn</a:t>
            </a:r>
            <a:endParaRPr lang="en-US" altLang="zh-CN" sz="2400" dirty="0" smtClean="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929545" y="3608787"/>
            <a:ext cx="571504" cy="556314"/>
            <a:chOff x="3563893" y="3075874"/>
            <a:chExt cx="342000" cy="342000"/>
          </a:xfrm>
          <a:solidFill>
            <a:schemeClr val="accent4">
              <a:lumMod val="20000"/>
              <a:lumOff val="80000"/>
            </a:schemeClr>
          </a:solidFill>
        </p:grpSpPr>
        <p:sp>
          <p:nvSpPr>
            <p:cNvPr id="7" name="椭圆 6"/>
            <p:cNvSpPr>
              <a:spLocks noChangeAspect="1"/>
            </p:cNvSpPr>
            <p:nvPr/>
          </p:nvSpPr>
          <p:spPr>
            <a:xfrm>
              <a:off x="3563893" y="3075874"/>
              <a:ext cx="342000" cy="342000"/>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Freeform 143"/>
            <p:cNvSpPr>
              <a:spLocks noChangeAspect="1" noEditPoints="1"/>
            </p:cNvSpPr>
            <p:nvPr/>
          </p:nvSpPr>
          <p:spPr bwMode="auto">
            <a:xfrm>
              <a:off x="3648775" y="3143373"/>
              <a:ext cx="171914" cy="198000"/>
            </a:xfrm>
            <a:custGeom>
              <a:avLst/>
              <a:gdLst>
                <a:gd name="T0" fmla="*/ 100 w 201"/>
                <a:gd name="T1" fmla="*/ 176 h 231"/>
                <a:gd name="T2" fmla="*/ 201 w 201"/>
                <a:gd name="T3" fmla="*/ 109 h 231"/>
                <a:gd name="T4" fmla="*/ 201 w 201"/>
                <a:gd name="T5" fmla="*/ 229 h 231"/>
                <a:gd name="T6" fmla="*/ 142 w 201"/>
                <a:gd name="T7" fmla="*/ 185 h 231"/>
                <a:gd name="T8" fmla="*/ 135 w 201"/>
                <a:gd name="T9" fmla="*/ 194 h 231"/>
                <a:gd name="T10" fmla="*/ 185 w 201"/>
                <a:gd name="T11" fmla="*/ 231 h 231"/>
                <a:gd name="T12" fmla="*/ 16 w 201"/>
                <a:gd name="T13" fmla="*/ 231 h 231"/>
                <a:gd name="T14" fmla="*/ 66 w 201"/>
                <a:gd name="T15" fmla="*/ 195 h 231"/>
                <a:gd name="T16" fmla="*/ 59 w 201"/>
                <a:gd name="T17" fmla="*/ 185 h 231"/>
                <a:gd name="T18" fmla="*/ 0 w 201"/>
                <a:gd name="T19" fmla="*/ 229 h 231"/>
                <a:gd name="T20" fmla="*/ 0 w 201"/>
                <a:gd name="T21" fmla="*/ 110 h 231"/>
                <a:gd name="T22" fmla="*/ 100 w 201"/>
                <a:gd name="T23" fmla="*/ 176 h 231"/>
                <a:gd name="T24" fmla="*/ 187 w 201"/>
                <a:gd name="T25" fmla="*/ 73 h 231"/>
                <a:gd name="T26" fmla="*/ 161 w 201"/>
                <a:gd name="T27" fmla="*/ 50 h 231"/>
                <a:gd name="T28" fmla="*/ 154 w 201"/>
                <a:gd name="T29" fmla="*/ 16 h 231"/>
                <a:gd name="T30" fmla="*/ 130 w 201"/>
                <a:gd name="T31" fmla="*/ 22 h 231"/>
                <a:gd name="T32" fmla="*/ 115 w 201"/>
                <a:gd name="T33" fmla="*/ 7 h 231"/>
                <a:gd name="T34" fmla="*/ 86 w 201"/>
                <a:gd name="T35" fmla="*/ 7 h 231"/>
                <a:gd name="T36" fmla="*/ 51 w 201"/>
                <a:gd name="T37" fmla="*/ 39 h 231"/>
                <a:gd name="T38" fmla="*/ 13 w 201"/>
                <a:gd name="T39" fmla="*/ 48 h 231"/>
                <a:gd name="T40" fmla="*/ 18 w 201"/>
                <a:gd name="T41" fmla="*/ 69 h 231"/>
                <a:gd name="T42" fmla="*/ 14 w 201"/>
                <a:gd name="T43" fmla="*/ 73 h 231"/>
                <a:gd name="T44" fmla="*/ 0 w 201"/>
                <a:gd name="T45" fmla="*/ 95 h 231"/>
                <a:gd name="T46" fmla="*/ 0 w 201"/>
                <a:gd name="T47" fmla="*/ 96 h 231"/>
                <a:gd name="T48" fmla="*/ 42 w 201"/>
                <a:gd name="T49" fmla="*/ 124 h 231"/>
                <a:gd name="T50" fmla="*/ 27 w 201"/>
                <a:gd name="T51" fmla="*/ 56 h 231"/>
                <a:gd name="T52" fmla="*/ 145 w 201"/>
                <a:gd name="T53" fmla="*/ 30 h 231"/>
                <a:gd name="T54" fmla="*/ 165 w 201"/>
                <a:gd name="T55" fmla="*/ 119 h 231"/>
                <a:gd name="T56" fmla="*/ 201 w 201"/>
                <a:gd name="T57" fmla="*/ 95 h 231"/>
                <a:gd name="T58" fmla="*/ 201 w 201"/>
                <a:gd name="T59" fmla="*/ 95 h 231"/>
                <a:gd name="T60" fmla="*/ 187 w 201"/>
                <a:gd name="T61" fmla="*/ 73 h 231"/>
                <a:gd name="T62" fmla="*/ 51 w 201"/>
                <a:gd name="T63" fmla="*/ 113 h 231"/>
                <a:gd name="T64" fmla="*/ 54 w 201"/>
                <a:gd name="T65" fmla="*/ 124 h 231"/>
                <a:gd name="T66" fmla="*/ 150 w 201"/>
                <a:gd name="T67" fmla="*/ 103 h 231"/>
                <a:gd name="T68" fmla="*/ 147 w 201"/>
                <a:gd name="T69" fmla="*/ 92 h 231"/>
                <a:gd name="T70" fmla="*/ 51 w 201"/>
                <a:gd name="T71" fmla="*/ 113 h 231"/>
                <a:gd name="T72" fmla="*/ 142 w 201"/>
                <a:gd name="T73" fmla="*/ 70 h 231"/>
                <a:gd name="T74" fmla="*/ 46 w 201"/>
                <a:gd name="T75" fmla="*/ 91 h 231"/>
                <a:gd name="T76" fmla="*/ 49 w 201"/>
                <a:gd name="T77" fmla="*/ 102 h 231"/>
                <a:gd name="T78" fmla="*/ 145 w 201"/>
                <a:gd name="T79" fmla="*/ 81 h 231"/>
                <a:gd name="T80" fmla="*/ 142 w 201"/>
                <a:gd name="T81" fmla="*/ 70 h 231"/>
                <a:gd name="T82" fmla="*/ 137 w 201"/>
                <a:gd name="T83" fmla="*/ 47 h 231"/>
                <a:gd name="T84" fmla="*/ 41 w 201"/>
                <a:gd name="T85" fmla="*/ 68 h 231"/>
                <a:gd name="T86" fmla="*/ 43 w 201"/>
                <a:gd name="T87" fmla="*/ 79 h 231"/>
                <a:gd name="T88" fmla="*/ 140 w 201"/>
                <a:gd name="T89" fmla="*/ 58 h 231"/>
                <a:gd name="T90" fmla="*/ 137 w 201"/>
                <a:gd name="T91" fmla="*/ 4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231">
                  <a:moveTo>
                    <a:pt x="100" y="176"/>
                  </a:moveTo>
                  <a:cubicBezTo>
                    <a:pt x="201" y="109"/>
                    <a:pt x="201" y="109"/>
                    <a:pt x="201" y="109"/>
                  </a:cubicBezTo>
                  <a:cubicBezTo>
                    <a:pt x="201" y="141"/>
                    <a:pt x="201" y="216"/>
                    <a:pt x="201" y="229"/>
                  </a:cubicBezTo>
                  <a:cubicBezTo>
                    <a:pt x="142" y="185"/>
                    <a:pt x="142" y="185"/>
                    <a:pt x="142" y="185"/>
                  </a:cubicBezTo>
                  <a:cubicBezTo>
                    <a:pt x="135" y="194"/>
                    <a:pt x="135" y="194"/>
                    <a:pt x="135" y="194"/>
                  </a:cubicBezTo>
                  <a:cubicBezTo>
                    <a:pt x="185" y="231"/>
                    <a:pt x="185" y="231"/>
                    <a:pt x="185" y="231"/>
                  </a:cubicBezTo>
                  <a:cubicBezTo>
                    <a:pt x="16" y="231"/>
                    <a:pt x="16" y="231"/>
                    <a:pt x="16" y="231"/>
                  </a:cubicBezTo>
                  <a:cubicBezTo>
                    <a:pt x="66" y="195"/>
                    <a:pt x="66" y="195"/>
                    <a:pt x="66" y="195"/>
                  </a:cubicBezTo>
                  <a:cubicBezTo>
                    <a:pt x="59" y="185"/>
                    <a:pt x="59" y="185"/>
                    <a:pt x="59" y="185"/>
                  </a:cubicBezTo>
                  <a:cubicBezTo>
                    <a:pt x="0" y="229"/>
                    <a:pt x="0" y="229"/>
                    <a:pt x="0" y="229"/>
                  </a:cubicBezTo>
                  <a:cubicBezTo>
                    <a:pt x="0" y="216"/>
                    <a:pt x="0" y="141"/>
                    <a:pt x="0" y="110"/>
                  </a:cubicBezTo>
                  <a:lnTo>
                    <a:pt x="100" y="176"/>
                  </a:lnTo>
                  <a:close/>
                  <a:moveTo>
                    <a:pt x="187" y="73"/>
                  </a:moveTo>
                  <a:cubicBezTo>
                    <a:pt x="161" y="50"/>
                    <a:pt x="161" y="50"/>
                    <a:pt x="161" y="50"/>
                  </a:cubicBezTo>
                  <a:cubicBezTo>
                    <a:pt x="154" y="16"/>
                    <a:pt x="154" y="16"/>
                    <a:pt x="154" y="16"/>
                  </a:cubicBezTo>
                  <a:cubicBezTo>
                    <a:pt x="130" y="22"/>
                    <a:pt x="130" y="22"/>
                    <a:pt x="130" y="22"/>
                  </a:cubicBezTo>
                  <a:cubicBezTo>
                    <a:pt x="115" y="7"/>
                    <a:pt x="115" y="7"/>
                    <a:pt x="115" y="7"/>
                  </a:cubicBezTo>
                  <a:cubicBezTo>
                    <a:pt x="107" y="0"/>
                    <a:pt x="94" y="0"/>
                    <a:pt x="86" y="7"/>
                  </a:cubicBezTo>
                  <a:cubicBezTo>
                    <a:pt x="51" y="39"/>
                    <a:pt x="51" y="39"/>
                    <a:pt x="51" y="39"/>
                  </a:cubicBezTo>
                  <a:cubicBezTo>
                    <a:pt x="13" y="48"/>
                    <a:pt x="13" y="48"/>
                    <a:pt x="13" y="48"/>
                  </a:cubicBezTo>
                  <a:cubicBezTo>
                    <a:pt x="18" y="69"/>
                    <a:pt x="18" y="69"/>
                    <a:pt x="18" y="69"/>
                  </a:cubicBezTo>
                  <a:cubicBezTo>
                    <a:pt x="14" y="73"/>
                    <a:pt x="14" y="73"/>
                    <a:pt x="14" y="73"/>
                  </a:cubicBezTo>
                  <a:cubicBezTo>
                    <a:pt x="6" y="80"/>
                    <a:pt x="0" y="86"/>
                    <a:pt x="0" y="95"/>
                  </a:cubicBezTo>
                  <a:cubicBezTo>
                    <a:pt x="0" y="95"/>
                    <a:pt x="0" y="95"/>
                    <a:pt x="0" y="96"/>
                  </a:cubicBezTo>
                  <a:cubicBezTo>
                    <a:pt x="42" y="124"/>
                    <a:pt x="42" y="124"/>
                    <a:pt x="42" y="124"/>
                  </a:cubicBezTo>
                  <a:cubicBezTo>
                    <a:pt x="27" y="56"/>
                    <a:pt x="27" y="56"/>
                    <a:pt x="27" y="56"/>
                  </a:cubicBezTo>
                  <a:cubicBezTo>
                    <a:pt x="145" y="30"/>
                    <a:pt x="145" y="30"/>
                    <a:pt x="145" y="30"/>
                  </a:cubicBezTo>
                  <a:cubicBezTo>
                    <a:pt x="165" y="119"/>
                    <a:pt x="165" y="119"/>
                    <a:pt x="165" y="119"/>
                  </a:cubicBezTo>
                  <a:cubicBezTo>
                    <a:pt x="201" y="95"/>
                    <a:pt x="201" y="95"/>
                    <a:pt x="201" y="95"/>
                  </a:cubicBezTo>
                  <a:cubicBezTo>
                    <a:pt x="201" y="95"/>
                    <a:pt x="201" y="95"/>
                    <a:pt x="201" y="95"/>
                  </a:cubicBezTo>
                  <a:cubicBezTo>
                    <a:pt x="201" y="85"/>
                    <a:pt x="195" y="80"/>
                    <a:pt x="187" y="73"/>
                  </a:cubicBezTo>
                  <a:close/>
                  <a:moveTo>
                    <a:pt x="51" y="113"/>
                  </a:moveTo>
                  <a:cubicBezTo>
                    <a:pt x="54" y="124"/>
                    <a:pt x="54" y="124"/>
                    <a:pt x="54" y="124"/>
                  </a:cubicBezTo>
                  <a:cubicBezTo>
                    <a:pt x="150" y="103"/>
                    <a:pt x="150" y="103"/>
                    <a:pt x="150" y="103"/>
                  </a:cubicBezTo>
                  <a:cubicBezTo>
                    <a:pt x="147" y="92"/>
                    <a:pt x="147" y="92"/>
                    <a:pt x="147" y="92"/>
                  </a:cubicBezTo>
                  <a:lnTo>
                    <a:pt x="51" y="113"/>
                  </a:lnTo>
                  <a:close/>
                  <a:moveTo>
                    <a:pt x="142" y="70"/>
                  </a:moveTo>
                  <a:cubicBezTo>
                    <a:pt x="46" y="91"/>
                    <a:pt x="46" y="91"/>
                    <a:pt x="46" y="91"/>
                  </a:cubicBezTo>
                  <a:cubicBezTo>
                    <a:pt x="49" y="102"/>
                    <a:pt x="49" y="102"/>
                    <a:pt x="49" y="102"/>
                  </a:cubicBezTo>
                  <a:cubicBezTo>
                    <a:pt x="145" y="81"/>
                    <a:pt x="145" y="81"/>
                    <a:pt x="145" y="81"/>
                  </a:cubicBezTo>
                  <a:lnTo>
                    <a:pt x="142" y="70"/>
                  </a:lnTo>
                  <a:close/>
                  <a:moveTo>
                    <a:pt x="137" y="47"/>
                  </a:moveTo>
                  <a:cubicBezTo>
                    <a:pt x="41" y="68"/>
                    <a:pt x="41" y="68"/>
                    <a:pt x="41" y="68"/>
                  </a:cubicBezTo>
                  <a:cubicBezTo>
                    <a:pt x="43" y="79"/>
                    <a:pt x="43" y="79"/>
                    <a:pt x="43" y="79"/>
                  </a:cubicBezTo>
                  <a:cubicBezTo>
                    <a:pt x="140" y="58"/>
                    <a:pt x="140" y="58"/>
                    <a:pt x="140" y="58"/>
                  </a:cubicBezTo>
                  <a:lnTo>
                    <a:pt x="137" y="4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2957439" y="2966085"/>
            <a:ext cx="500066" cy="560378"/>
            <a:chOff x="1144116" y="3075874"/>
            <a:chExt cx="342000" cy="342000"/>
          </a:xfrm>
        </p:grpSpPr>
        <p:sp>
          <p:nvSpPr>
            <p:cNvPr id="10" name="椭圆 9"/>
            <p:cNvSpPr>
              <a:spLocks noChangeAspect="1"/>
            </p:cNvSpPr>
            <p:nvPr/>
          </p:nvSpPr>
          <p:spPr>
            <a:xfrm>
              <a:off x="1144116" y="3075874"/>
              <a:ext cx="342000" cy="342000"/>
            </a:xfrm>
            <a:prstGeom prst="ellipse">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Freeform 26"/>
            <p:cNvSpPr>
              <a:spLocks noChangeAspect="1" noEditPoints="1"/>
            </p:cNvSpPr>
            <p:nvPr/>
          </p:nvSpPr>
          <p:spPr bwMode="auto">
            <a:xfrm>
              <a:off x="1266507" y="3142788"/>
              <a:ext cx="104646" cy="216000"/>
            </a:xfrm>
            <a:custGeom>
              <a:avLst/>
              <a:gdLst>
                <a:gd name="T0" fmla="*/ 0 w 117"/>
                <a:gd name="T1" fmla="*/ 38 h 241"/>
                <a:gd name="T2" fmla="*/ 67 w 117"/>
                <a:gd name="T3" fmla="*/ 241 h 241"/>
                <a:gd name="T4" fmla="*/ 67 w 117"/>
                <a:gd name="T5" fmla="*/ 0 h 241"/>
                <a:gd name="T6" fmla="*/ 70 w 117"/>
                <a:gd name="T7" fmla="*/ 8 h 241"/>
                <a:gd name="T8" fmla="*/ 70 w 117"/>
                <a:gd name="T9" fmla="*/ 13 h 241"/>
                <a:gd name="T10" fmla="*/ 45 w 117"/>
                <a:gd name="T11" fmla="*/ 10 h 241"/>
                <a:gd name="T12" fmla="*/ 19 w 117"/>
                <a:gd name="T13" fmla="*/ 213 h 241"/>
                <a:gd name="T14" fmla="*/ 19 w 117"/>
                <a:gd name="T15" fmla="*/ 198 h 241"/>
                <a:gd name="T16" fmla="*/ 38 w 117"/>
                <a:gd name="T17" fmla="*/ 211 h 241"/>
                <a:gd name="T18" fmla="*/ 19 w 117"/>
                <a:gd name="T19" fmla="*/ 191 h 241"/>
                <a:gd name="T20" fmla="*/ 19 w 117"/>
                <a:gd name="T21" fmla="*/ 177 h 241"/>
                <a:gd name="T22" fmla="*/ 38 w 117"/>
                <a:gd name="T23" fmla="*/ 190 h 241"/>
                <a:gd name="T24" fmla="*/ 19 w 117"/>
                <a:gd name="T25" fmla="*/ 169 h 241"/>
                <a:gd name="T26" fmla="*/ 19 w 117"/>
                <a:gd name="T27" fmla="*/ 155 h 241"/>
                <a:gd name="T28" fmla="*/ 38 w 117"/>
                <a:gd name="T29" fmla="*/ 168 h 241"/>
                <a:gd name="T30" fmla="*/ 19 w 117"/>
                <a:gd name="T31" fmla="*/ 148 h 241"/>
                <a:gd name="T32" fmla="*/ 19 w 117"/>
                <a:gd name="T33" fmla="*/ 133 h 241"/>
                <a:gd name="T34" fmla="*/ 38 w 117"/>
                <a:gd name="T35" fmla="*/ 146 h 241"/>
                <a:gd name="T36" fmla="*/ 50 w 117"/>
                <a:gd name="T37" fmla="*/ 213 h 241"/>
                <a:gd name="T38" fmla="*/ 50 w 117"/>
                <a:gd name="T39" fmla="*/ 198 h 241"/>
                <a:gd name="T40" fmla="*/ 69 w 117"/>
                <a:gd name="T41" fmla="*/ 211 h 241"/>
                <a:gd name="T42" fmla="*/ 50 w 117"/>
                <a:gd name="T43" fmla="*/ 191 h 241"/>
                <a:gd name="T44" fmla="*/ 50 w 117"/>
                <a:gd name="T45" fmla="*/ 177 h 241"/>
                <a:gd name="T46" fmla="*/ 69 w 117"/>
                <a:gd name="T47" fmla="*/ 190 h 241"/>
                <a:gd name="T48" fmla="*/ 50 w 117"/>
                <a:gd name="T49" fmla="*/ 169 h 241"/>
                <a:gd name="T50" fmla="*/ 50 w 117"/>
                <a:gd name="T51" fmla="*/ 155 h 241"/>
                <a:gd name="T52" fmla="*/ 69 w 117"/>
                <a:gd name="T53" fmla="*/ 168 h 241"/>
                <a:gd name="T54" fmla="*/ 50 w 117"/>
                <a:gd name="T55" fmla="*/ 148 h 241"/>
                <a:gd name="T56" fmla="*/ 50 w 117"/>
                <a:gd name="T57" fmla="*/ 133 h 241"/>
                <a:gd name="T58" fmla="*/ 69 w 117"/>
                <a:gd name="T59" fmla="*/ 146 h 241"/>
                <a:gd name="T60" fmla="*/ 81 w 117"/>
                <a:gd name="T61" fmla="*/ 213 h 241"/>
                <a:gd name="T62" fmla="*/ 81 w 117"/>
                <a:gd name="T63" fmla="*/ 198 h 241"/>
                <a:gd name="T64" fmla="*/ 100 w 117"/>
                <a:gd name="T65" fmla="*/ 211 h 241"/>
                <a:gd name="T66" fmla="*/ 81 w 117"/>
                <a:gd name="T67" fmla="*/ 191 h 241"/>
                <a:gd name="T68" fmla="*/ 81 w 117"/>
                <a:gd name="T69" fmla="*/ 177 h 241"/>
                <a:gd name="T70" fmla="*/ 100 w 117"/>
                <a:gd name="T71" fmla="*/ 190 h 241"/>
                <a:gd name="T72" fmla="*/ 81 w 117"/>
                <a:gd name="T73" fmla="*/ 169 h 241"/>
                <a:gd name="T74" fmla="*/ 81 w 117"/>
                <a:gd name="T75" fmla="*/ 155 h 241"/>
                <a:gd name="T76" fmla="*/ 100 w 117"/>
                <a:gd name="T77" fmla="*/ 168 h 241"/>
                <a:gd name="T78" fmla="*/ 81 w 117"/>
                <a:gd name="T79" fmla="*/ 148 h 241"/>
                <a:gd name="T80" fmla="*/ 81 w 117"/>
                <a:gd name="T81" fmla="*/ 133 h 241"/>
                <a:gd name="T82" fmla="*/ 100 w 117"/>
                <a:gd name="T83" fmla="*/ 146 h 241"/>
                <a:gd name="T84" fmla="*/ 24 w 117"/>
                <a:gd name="T85" fmla="*/ 122 h 241"/>
                <a:gd name="T86" fmla="*/ 24 w 117"/>
                <a:gd name="T87" fmla="*/ 26 h 241"/>
                <a:gd name="T88" fmla="*/ 100 w 117"/>
                <a:gd name="T89" fmla="*/ 11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241">
                  <a:moveTo>
                    <a:pt x="67" y="0"/>
                  </a:moveTo>
                  <a:cubicBezTo>
                    <a:pt x="50" y="0"/>
                    <a:pt x="50" y="0"/>
                    <a:pt x="50" y="0"/>
                  </a:cubicBezTo>
                  <a:cubicBezTo>
                    <a:pt x="23" y="0"/>
                    <a:pt x="0" y="10"/>
                    <a:pt x="0" y="38"/>
                  </a:cubicBezTo>
                  <a:cubicBezTo>
                    <a:pt x="0" y="204"/>
                    <a:pt x="0" y="204"/>
                    <a:pt x="0" y="204"/>
                  </a:cubicBezTo>
                  <a:cubicBezTo>
                    <a:pt x="0" y="232"/>
                    <a:pt x="23" y="241"/>
                    <a:pt x="50" y="241"/>
                  </a:cubicBezTo>
                  <a:cubicBezTo>
                    <a:pt x="67" y="241"/>
                    <a:pt x="67" y="241"/>
                    <a:pt x="67" y="241"/>
                  </a:cubicBezTo>
                  <a:cubicBezTo>
                    <a:pt x="94" y="241"/>
                    <a:pt x="117" y="232"/>
                    <a:pt x="117" y="204"/>
                  </a:cubicBezTo>
                  <a:cubicBezTo>
                    <a:pt x="117" y="38"/>
                    <a:pt x="117" y="38"/>
                    <a:pt x="117" y="38"/>
                  </a:cubicBezTo>
                  <a:cubicBezTo>
                    <a:pt x="117" y="10"/>
                    <a:pt x="94" y="0"/>
                    <a:pt x="67" y="0"/>
                  </a:cubicBezTo>
                  <a:close/>
                  <a:moveTo>
                    <a:pt x="45" y="10"/>
                  </a:moveTo>
                  <a:cubicBezTo>
                    <a:pt x="45" y="9"/>
                    <a:pt x="46" y="8"/>
                    <a:pt x="47" y="8"/>
                  </a:cubicBezTo>
                  <a:cubicBezTo>
                    <a:pt x="70" y="8"/>
                    <a:pt x="70" y="8"/>
                    <a:pt x="70" y="8"/>
                  </a:cubicBezTo>
                  <a:cubicBezTo>
                    <a:pt x="71" y="8"/>
                    <a:pt x="72" y="9"/>
                    <a:pt x="72" y="10"/>
                  </a:cubicBezTo>
                  <a:cubicBezTo>
                    <a:pt x="72" y="11"/>
                    <a:pt x="72" y="11"/>
                    <a:pt x="72" y="11"/>
                  </a:cubicBezTo>
                  <a:cubicBezTo>
                    <a:pt x="72" y="12"/>
                    <a:pt x="71" y="13"/>
                    <a:pt x="70" y="13"/>
                  </a:cubicBezTo>
                  <a:cubicBezTo>
                    <a:pt x="47" y="13"/>
                    <a:pt x="47" y="13"/>
                    <a:pt x="47" y="13"/>
                  </a:cubicBezTo>
                  <a:cubicBezTo>
                    <a:pt x="46" y="13"/>
                    <a:pt x="45" y="12"/>
                    <a:pt x="45" y="11"/>
                  </a:cubicBezTo>
                  <a:lnTo>
                    <a:pt x="45" y="10"/>
                  </a:lnTo>
                  <a:close/>
                  <a:moveTo>
                    <a:pt x="38" y="211"/>
                  </a:moveTo>
                  <a:cubicBezTo>
                    <a:pt x="38" y="212"/>
                    <a:pt x="37" y="213"/>
                    <a:pt x="36" y="213"/>
                  </a:cubicBezTo>
                  <a:cubicBezTo>
                    <a:pt x="19" y="213"/>
                    <a:pt x="19" y="213"/>
                    <a:pt x="19" y="213"/>
                  </a:cubicBezTo>
                  <a:cubicBezTo>
                    <a:pt x="18" y="213"/>
                    <a:pt x="17" y="212"/>
                    <a:pt x="17" y="211"/>
                  </a:cubicBezTo>
                  <a:cubicBezTo>
                    <a:pt x="17" y="200"/>
                    <a:pt x="17" y="200"/>
                    <a:pt x="17" y="200"/>
                  </a:cubicBezTo>
                  <a:cubicBezTo>
                    <a:pt x="17" y="199"/>
                    <a:pt x="18" y="198"/>
                    <a:pt x="19" y="198"/>
                  </a:cubicBezTo>
                  <a:cubicBezTo>
                    <a:pt x="36" y="198"/>
                    <a:pt x="36" y="198"/>
                    <a:pt x="36" y="198"/>
                  </a:cubicBezTo>
                  <a:cubicBezTo>
                    <a:pt x="37" y="198"/>
                    <a:pt x="38" y="199"/>
                    <a:pt x="38" y="200"/>
                  </a:cubicBezTo>
                  <a:lnTo>
                    <a:pt x="38" y="211"/>
                  </a:lnTo>
                  <a:close/>
                  <a:moveTo>
                    <a:pt x="38" y="190"/>
                  </a:moveTo>
                  <a:cubicBezTo>
                    <a:pt x="38" y="190"/>
                    <a:pt x="37" y="191"/>
                    <a:pt x="36" y="191"/>
                  </a:cubicBezTo>
                  <a:cubicBezTo>
                    <a:pt x="19" y="191"/>
                    <a:pt x="19" y="191"/>
                    <a:pt x="19" y="191"/>
                  </a:cubicBezTo>
                  <a:cubicBezTo>
                    <a:pt x="18" y="191"/>
                    <a:pt x="17" y="190"/>
                    <a:pt x="17" y="190"/>
                  </a:cubicBezTo>
                  <a:cubicBezTo>
                    <a:pt x="17" y="178"/>
                    <a:pt x="17" y="178"/>
                    <a:pt x="17" y="178"/>
                  </a:cubicBezTo>
                  <a:cubicBezTo>
                    <a:pt x="17" y="177"/>
                    <a:pt x="18" y="177"/>
                    <a:pt x="19" y="177"/>
                  </a:cubicBezTo>
                  <a:cubicBezTo>
                    <a:pt x="36" y="177"/>
                    <a:pt x="36" y="177"/>
                    <a:pt x="36" y="177"/>
                  </a:cubicBezTo>
                  <a:cubicBezTo>
                    <a:pt x="37" y="177"/>
                    <a:pt x="38" y="177"/>
                    <a:pt x="38" y="178"/>
                  </a:cubicBezTo>
                  <a:lnTo>
                    <a:pt x="38" y="190"/>
                  </a:lnTo>
                  <a:close/>
                  <a:moveTo>
                    <a:pt x="38" y="168"/>
                  </a:moveTo>
                  <a:cubicBezTo>
                    <a:pt x="38" y="169"/>
                    <a:pt x="37" y="169"/>
                    <a:pt x="36" y="169"/>
                  </a:cubicBezTo>
                  <a:cubicBezTo>
                    <a:pt x="19" y="169"/>
                    <a:pt x="19" y="169"/>
                    <a:pt x="19" y="169"/>
                  </a:cubicBezTo>
                  <a:cubicBezTo>
                    <a:pt x="18" y="169"/>
                    <a:pt x="17" y="169"/>
                    <a:pt x="17" y="168"/>
                  </a:cubicBezTo>
                  <a:cubicBezTo>
                    <a:pt x="17" y="156"/>
                    <a:pt x="17" y="156"/>
                    <a:pt x="17" y="156"/>
                  </a:cubicBezTo>
                  <a:cubicBezTo>
                    <a:pt x="17" y="156"/>
                    <a:pt x="18" y="155"/>
                    <a:pt x="19" y="155"/>
                  </a:cubicBezTo>
                  <a:cubicBezTo>
                    <a:pt x="36" y="155"/>
                    <a:pt x="36" y="155"/>
                    <a:pt x="36" y="155"/>
                  </a:cubicBezTo>
                  <a:cubicBezTo>
                    <a:pt x="37" y="155"/>
                    <a:pt x="38" y="156"/>
                    <a:pt x="38" y="156"/>
                  </a:cubicBezTo>
                  <a:lnTo>
                    <a:pt x="38" y="168"/>
                  </a:lnTo>
                  <a:close/>
                  <a:moveTo>
                    <a:pt x="38" y="146"/>
                  </a:moveTo>
                  <a:cubicBezTo>
                    <a:pt x="38" y="147"/>
                    <a:pt x="37" y="148"/>
                    <a:pt x="36" y="148"/>
                  </a:cubicBezTo>
                  <a:cubicBezTo>
                    <a:pt x="19" y="148"/>
                    <a:pt x="19" y="148"/>
                    <a:pt x="19" y="148"/>
                  </a:cubicBezTo>
                  <a:cubicBezTo>
                    <a:pt x="18" y="148"/>
                    <a:pt x="17" y="147"/>
                    <a:pt x="17" y="146"/>
                  </a:cubicBezTo>
                  <a:cubicBezTo>
                    <a:pt x="17" y="135"/>
                    <a:pt x="17" y="135"/>
                    <a:pt x="17" y="135"/>
                  </a:cubicBezTo>
                  <a:cubicBezTo>
                    <a:pt x="17" y="134"/>
                    <a:pt x="18" y="133"/>
                    <a:pt x="19" y="133"/>
                  </a:cubicBezTo>
                  <a:cubicBezTo>
                    <a:pt x="36" y="133"/>
                    <a:pt x="36" y="133"/>
                    <a:pt x="36" y="133"/>
                  </a:cubicBezTo>
                  <a:cubicBezTo>
                    <a:pt x="37" y="133"/>
                    <a:pt x="38" y="134"/>
                    <a:pt x="38" y="135"/>
                  </a:cubicBezTo>
                  <a:lnTo>
                    <a:pt x="38" y="146"/>
                  </a:lnTo>
                  <a:close/>
                  <a:moveTo>
                    <a:pt x="69" y="211"/>
                  </a:moveTo>
                  <a:cubicBezTo>
                    <a:pt x="69" y="212"/>
                    <a:pt x="68" y="213"/>
                    <a:pt x="67" y="213"/>
                  </a:cubicBezTo>
                  <a:cubicBezTo>
                    <a:pt x="50" y="213"/>
                    <a:pt x="50" y="213"/>
                    <a:pt x="50" y="213"/>
                  </a:cubicBezTo>
                  <a:cubicBezTo>
                    <a:pt x="49" y="213"/>
                    <a:pt x="48" y="212"/>
                    <a:pt x="48" y="211"/>
                  </a:cubicBezTo>
                  <a:cubicBezTo>
                    <a:pt x="48" y="200"/>
                    <a:pt x="48" y="200"/>
                    <a:pt x="48" y="200"/>
                  </a:cubicBezTo>
                  <a:cubicBezTo>
                    <a:pt x="48" y="199"/>
                    <a:pt x="49" y="198"/>
                    <a:pt x="50" y="198"/>
                  </a:cubicBezTo>
                  <a:cubicBezTo>
                    <a:pt x="67" y="198"/>
                    <a:pt x="67" y="198"/>
                    <a:pt x="67" y="198"/>
                  </a:cubicBezTo>
                  <a:cubicBezTo>
                    <a:pt x="68" y="198"/>
                    <a:pt x="69" y="199"/>
                    <a:pt x="69" y="200"/>
                  </a:cubicBezTo>
                  <a:lnTo>
                    <a:pt x="69" y="211"/>
                  </a:lnTo>
                  <a:close/>
                  <a:moveTo>
                    <a:pt x="69" y="190"/>
                  </a:moveTo>
                  <a:cubicBezTo>
                    <a:pt x="69" y="190"/>
                    <a:pt x="68" y="191"/>
                    <a:pt x="67" y="191"/>
                  </a:cubicBezTo>
                  <a:cubicBezTo>
                    <a:pt x="50" y="191"/>
                    <a:pt x="50" y="191"/>
                    <a:pt x="50" y="191"/>
                  </a:cubicBezTo>
                  <a:cubicBezTo>
                    <a:pt x="49" y="191"/>
                    <a:pt x="48" y="190"/>
                    <a:pt x="48" y="190"/>
                  </a:cubicBezTo>
                  <a:cubicBezTo>
                    <a:pt x="48" y="178"/>
                    <a:pt x="48" y="178"/>
                    <a:pt x="48" y="178"/>
                  </a:cubicBezTo>
                  <a:cubicBezTo>
                    <a:pt x="48" y="177"/>
                    <a:pt x="49" y="177"/>
                    <a:pt x="50" y="177"/>
                  </a:cubicBezTo>
                  <a:cubicBezTo>
                    <a:pt x="67" y="177"/>
                    <a:pt x="67" y="177"/>
                    <a:pt x="67" y="177"/>
                  </a:cubicBezTo>
                  <a:cubicBezTo>
                    <a:pt x="68" y="177"/>
                    <a:pt x="69" y="177"/>
                    <a:pt x="69" y="178"/>
                  </a:cubicBezTo>
                  <a:lnTo>
                    <a:pt x="69" y="190"/>
                  </a:lnTo>
                  <a:close/>
                  <a:moveTo>
                    <a:pt x="69" y="168"/>
                  </a:moveTo>
                  <a:cubicBezTo>
                    <a:pt x="69" y="169"/>
                    <a:pt x="68" y="169"/>
                    <a:pt x="67" y="169"/>
                  </a:cubicBezTo>
                  <a:cubicBezTo>
                    <a:pt x="50" y="169"/>
                    <a:pt x="50" y="169"/>
                    <a:pt x="50" y="169"/>
                  </a:cubicBezTo>
                  <a:cubicBezTo>
                    <a:pt x="49" y="169"/>
                    <a:pt x="48" y="169"/>
                    <a:pt x="48" y="168"/>
                  </a:cubicBezTo>
                  <a:cubicBezTo>
                    <a:pt x="48" y="156"/>
                    <a:pt x="48" y="156"/>
                    <a:pt x="48" y="156"/>
                  </a:cubicBezTo>
                  <a:cubicBezTo>
                    <a:pt x="48" y="156"/>
                    <a:pt x="49" y="155"/>
                    <a:pt x="50" y="155"/>
                  </a:cubicBezTo>
                  <a:cubicBezTo>
                    <a:pt x="67" y="155"/>
                    <a:pt x="67" y="155"/>
                    <a:pt x="67" y="155"/>
                  </a:cubicBezTo>
                  <a:cubicBezTo>
                    <a:pt x="68" y="155"/>
                    <a:pt x="69" y="156"/>
                    <a:pt x="69" y="156"/>
                  </a:cubicBezTo>
                  <a:lnTo>
                    <a:pt x="69" y="168"/>
                  </a:lnTo>
                  <a:close/>
                  <a:moveTo>
                    <a:pt x="69" y="146"/>
                  </a:moveTo>
                  <a:cubicBezTo>
                    <a:pt x="69" y="147"/>
                    <a:pt x="68" y="148"/>
                    <a:pt x="67" y="148"/>
                  </a:cubicBezTo>
                  <a:cubicBezTo>
                    <a:pt x="50" y="148"/>
                    <a:pt x="50" y="148"/>
                    <a:pt x="50" y="148"/>
                  </a:cubicBezTo>
                  <a:cubicBezTo>
                    <a:pt x="49" y="148"/>
                    <a:pt x="48" y="147"/>
                    <a:pt x="48" y="146"/>
                  </a:cubicBezTo>
                  <a:cubicBezTo>
                    <a:pt x="48" y="135"/>
                    <a:pt x="48" y="135"/>
                    <a:pt x="48" y="135"/>
                  </a:cubicBezTo>
                  <a:cubicBezTo>
                    <a:pt x="48" y="134"/>
                    <a:pt x="49" y="133"/>
                    <a:pt x="50" y="133"/>
                  </a:cubicBezTo>
                  <a:cubicBezTo>
                    <a:pt x="67" y="133"/>
                    <a:pt x="67" y="133"/>
                    <a:pt x="67" y="133"/>
                  </a:cubicBezTo>
                  <a:cubicBezTo>
                    <a:pt x="68" y="133"/>
                    <a:pt x="69" y="134"/>
                    <a:pt x="69" y="135"/>
                  </a:cubicBezTo>
                  <a:lnTo>
                    <a:pt x="69" y="146"/>
                  </a:lnTo>
                  <a:close/>
                  <a:moveTo>
                    <a:pt x="100" y="211"/>
                  </a:moveTo>
                  <a:cubicBezTo>
                    <a:pt x="100" y="212"/>
                    <a:pt x="99" y="213"/>
                    <a:pt x="98" y="213"/>
                  </a:cubicBezTo>
                  <a:cubicBezTo>
                    <a:pt x="81" y="213"/>
                    <a:pt x="81" y="213"/>
                    <a:pt x="81" y="213"/>
                  </a:cubicBezTo>
                  <a:cubicBezTo>
                    <a:pt x="80" y="213"/>
                    <a:pt x="79" y="212"/>
                    <a:pt x="79" y="211"/>
                  </a:cubicBezTo>
                  <a:cubicBezTo>
                    <a:pt x="79" y="200"/>
                    <a:pt x="79" y="200"/>
                    <a:pt x="79" y="200"/>
                  </a:cubicBezTo>
                  <a:cubicBezTo>
                    <a:pt x="79" y="199"/>
                    <a:pt x="80" y="198"/>
                    <a:pt x="81" y="198"/>
                  </a:cubicBezTo>
                  <a:cubicBezTo>
                    <a:pt x="98" y="198"/>
                    <a:pt x="98" y="198"/>
                    <a:pt x="98" y="198"/>
                  </a:cubicBezTo>
                  <a:cubicBezTo>
                    <a:pt x="99" y="198"/>
                    <a:pt x="100" y="199"/>
                    <a:pt x="100" y="200"/>
                  </a:cubicBezTo>
                  <a:lnTo>
                    <a:pt x="100" y="211"/>
                  </a:lnTo>
                  <a:close/>
                  <a:moveTo>
                    <a:pt x="100" y="190"/>
                  </a:moveTo>
                  <a:cubicBezTo>
                    <a:pt x="100" y="190"/>
                    <a:pt x="99" y="191"/>
                    <a:pt x="98" y="191"/>
                  </a:cubicBezTo>
                  <a:cubicBezTo>
                    <a:pt x="81" y="191"/>
                    <a:pt x="81" y="191"/>
                    <a:pt x="81" y="191"/>
                  </a:cubicBezTo>
                  <a:cubicBezTo>
                    <a:pt x="80" y="191"/>
                    <a:pt x="79" y="190"/>
                    <a:pt x="79" y="190"/>
                  </a:cubicBezTo>
                  <a:cubicBezTo>
                    <a:pt x="79" y="178"/>
                    <a:pt x="79" y="178"/>
                    <a:pt x="79" y="178"/>
                  </a:cubicBezTo>
                  <a:cubicBezTo>
                    <a:pt x="79" y="177"/>
                    <a:pt x="80" y="177"/>
                    <a:pt x="81" y="177"/>
                  </a:cubicBezTo>
                  <a:cubicBezTo>
                    <a:pt x="98" y="177"/>
                    <a:pt x="98" y="177"/>
                    <a:pt x="98" y="177"/>
                  </a:cubicBezTo>
                  <a:cubicBezTo>
                    <a:pt x="99" y="177"/>
                    <a:pt x="100" y="177"/>
                    <a:pt x="100" y="178"/>
                  </a:cubicBezTo>
                  <a:lnTo>
                    <a:pt x="100" y="190"/>
                  </a:lnTo>
                  <a:close/>
                  <a:moveTo>
                    <a:pt x="100" y="168"/>
                  </a:moveTo>
                  <a:cubicBezTo>
                    <a:pt x="100" y="169"/>
                    <a:pt x="99" y="169"/>
                    <a:pt x="98" y="169"/>
                  </a:cubicBezTo>
                  <a:cubicBezTo>
                    <a:pt x="81" y="169"/>
                    <a:pt x="81" y="169"/>
                    <a:pt x="81" y="169"/>
                  </a:cubicBezTo>
                  <a:cubicBezTo>
                    <a:pt x="80" y="169"/>
                    <a:pt x="79" y="169"/>
                    <a:pt x="79" y="168"/>
                  </a:cubicBezTo>
                  <a:cubicBezTo>
                    <a:pt x="79" y="156"/>
                    <a:pt x="79" y="156"/>
                    <a:pt x="79" y="156"/>
                  </a:cubicBezTo>
                  <a:cubicBezTo>
                    <a:pt x="79" y="156"/>
                    <a:pt x="80" y="155"/>
                    <a:pt x="81" y="155"/>
                  </a:cubicBezTo>
                  <a:cubicBezTo>
                    <a:pt x="98" y="155"/>
                    <a:pt x="98" y="155"/>
                    <a:pt x="98" y="155"/>
                  </a:cubicBezTo>
                  <a:cubicBezTo>
                    <a:pt x="99" y="155"/>
                    <a:pt x="100" y="156"/>
                    <a:pt x="100" y="156"/>
                  </a:cubicBezTo>
                  <a:lnTo>
                    <a:pt x="100" y="168"/>
                  </a:lnTo>
                  <a:close/>
                  <a:moveTo>
                    <a:pt x="100" y="146"/>
                  </a:moveTo>
                  <a:cubicBezTo>
                    <a:pt x="100" y="147"/>
                    <a:pt x="99" y="148"/>
                    <a:pt x="98" y="148"/>
                  </a:cubicBezTo>
                  <a:cubicBezTo>
                    <a:pt x="81" y="148"/>
                    <a:pt x="81" y="148"/>
                    <a:pt x="81" y="148"/>
                  </a:cubicBezTo>
                  <a:cubicBezTo>
                    <a:pt x="80" y="148"/>
                    <a:pt x="79" y="147"/>
                    <a:pt x="79" y="146"/>
                  </a:cubicBezTo>
                  <a:cubicBezTo>
                    <a:pt x="79" y="135"/>
                    <a:pt x="79" y="135"/>
                    <a:pt x="79" y="135"/>
                  </a:cubicBezTo>
                  <a:cubicBezTo>
                    <a:pt x="79" y="134"/>
                    <a:pt x="80" y="133"/>
                    <a:pt x="81" y="133"/>
                  </a:cubicBezTo>
                  <a:cubicBezTo>
                    <a:pt x="98" y="133"/>
                    <a:pt x="98" y="133"/>
                    <a:pt x="98" y="133"/>
                  </a:cubicBezTo>
                  <a:cubicBezTo>
                    <a:pt x="99" y="133"/>
                    <a:pt x="100" y="134"/>
                    <a:pt x="100" y="135"/>
                  </a:cubicBezTo>
                  <a:lnTo>
                    <a:pt x="100" y="146"/>
                  </a:lnTo>
                  <a:close/>
                  <a:moveTo>
                    <a:pt x="100" y="114"/>
                  </a:moveTo>
                  <a:cubicBezTo>
                    <a:pt x="100" y="118"/>
                    <a:pt x="97" y="122"/>
                    <a:pt x="93" y="122"/>
                  </a:cubicBezTo>
                  <a:cubicBezTo>
                    <a:pt x="24" y="122"/>
                    <a:pt x="24" y="122"/>
                    <a:pt x="24" y="122"/>
                  </a:cubicBezTo>
                  <a:cubicBezTo>
                    <a:pt x="20" y="122"/>
                    <a:pt x="17" y="118"/>
                    <a:pt x="17" y="114"/>
                  </a:cubicBezTo>
                  <a:cubicBezTo>
                    <a:pt x="17" y="34"/>
                    <a:pt x="17" y="34"/>
                    <a:pt x="17" y="34"/>
                  </a:cubicBezTo>
                  <a:cubicBezTo>
                    <a:pt x="17" y="30"/>
                    <a:pt x="20" y="26"/>
                    <a:pt x="24" y="26"/>
                  </a:cubicBezTo>
                  <a:cubicBezTo>
                    <a:pt x="93" y="26"/>
                    <a:pt x="93" y="26"/>
                    <a:pt x="93" y="26"/>
                  </a:cubicBezTo>
                  <a:cubicBezTo>
                    <a:pt x="97" y="26"/>
                    <a:pt x="100" y="30"/>
                    <a:pt x="100" y="34"/>
                  </a:cubicBezTo>
                  <a:lnTo>
                    <a:pt x="100"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873125" y="1090295"/>
            <a:ext cx="4688205" cy="3616960"/>
          </a:xfrm>
        </p:spPr>
        <p:txBody>
          <a:bodyPr/>
          <a:lstStyle/>
          <a:p>
            <a:pPr marL="0" indent="0" eaLnBrk="1" hangingPunct="1">
              <a:buFont typeface="Symbol" panose="05050102010706020507" pitchFamily="18" charset="2"/>
              <a:buNone/>
              <a:defRPr/>
            </a:pPr>
            <a:r>
              <a:rPr lang="zh-CN" altLang="en-US" sz="2400" dirty="0" smtClean="0">
                <a:solidFill>
                  <a:schemeClr val="bg1"/>
                </a:solidFill>
                <a:latin typeface="微软雅黑" panose="020B0503020204020204" pitchFamily="34" charset="-122"/>
                <a:ea typeface="微软雅黑" panose="020B0503020204020204" pitchFamily="34" charset="-122"/>
              </a:rPr>
              <a:t>图灵测试</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defRPr/>
            </a:pPr>
            <a:r>
              <a:rPr lang="zh-CN" altLang="en-US" sz="1800" dirty="0" smtClean="0">
                <a:solidFill>
                  <a:schemeClr val="bg1"/>
                </a:solidFill>
                <a:latin typeface="微软雅黑" panose="020B0503020204020204" pitchFamily="34" charset="-122"/>
                <a:ea typeface="微软雅黑" panose="020B0503020204020204" pitchFamily="34" charset="-122"/>
              </a:rPr>
              <a:t>指测试者与被测试者（一个人和一台机器）隔开的情况下，通过一些装置（如键盘）向被测试者随意提问。</a:t>
            </a:r>
            <a:endParaRPr lang="zh-CN" altLang="en-US"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defRPr/>
            </a:pPr>
            <a:r>
              <a:rPr lang="zh-CN" altLang="en-US" sz="1800" dirty="0" smtClean="0">
                <a:solidFill>
                  <a:schemeClr val="bg1"/>
                </a:solidFill>
                <a:latin typeface="微软雅黑" panose="020B0503020204020204" pitchFamily="34" charset="-122"/>
                <a:ea typeface="微软雅黑" panose="020B0503020204020204" pitchFamily="34" charset="-122"/>
              </a:rPr>
              <a:t>进行多次测试后，如果有超过30%的测试者不能确定出被测试者是人还是机器，那么这台机器就通过了测试，并被认为具有人类智能。</a:t>
            </a:r>
            <a:endParaRPr lang="zh-CN" altLang="en-US" sz="1800" dirty="0" smtClean="0">
              <a:solidFill>
                <a:schemeClr val="bg1"/>
              </a:solidFill>
              <a:latin typeface="微软雅黑" panose="020B0503020204020204" pitchFamily="34" charset="-122"/>
              <a:ea typeface="微软雅黑" panose="020B0503020204020204" pitchFamily="34" charset="-122"/>
            </a:endParaRPr>
          </a:p>
        </p:txBody>
      </p:sp>
      <p:pic>
        <p:nvPicPr>
          <p:cNvPr id="25603" name="图片 1"/>
          <p:cNvPicPr>
            <a:picLocks noChangeAspect="1"/>
          </p:cNvPicPr>
          <p:nvPr/>
        </p:nvPicPr>
        <p:blipFill>
          <a:blip r:embed="rId1"/>
          <a:srcRect/>
          <a:stretch>
            <a:fillRect/>
          </a:stretch>
        </p:blipFill>
        <p:spPr bwMode="auto">
          <a:xfrm>
            <a:off x="6002020" y="1278573"/>
            <a:ext cx="2390775" cy="324008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57555" y="480695"/>
            <a:ext cx="7772400" cy="1206500"/>
          </a:xfrm>
        </p:spPr>
        <p:txBody>
          <a:bodyPr/>
          <a:lstStyle/>
          <a:p>
            <a:pPr eaLnBrk="1" hangingPunct="1"/>
            <a:r>
              <a:rPr lang="zh-CN" altLang="en-US" sz="3200" smtClean="0">
                <a:solidFill>
                  <a:schemeClr val="bg1"/>
                </a:solidFill>
                <a:latin typeface="微软雅黑" panose="020B0503020204020204" pitchFamily="34" charset="-122"/>
                <a:ea typeface="微软雅黑" panose="020B0503020204020204" pitchFamily="34" charset="-122"/>
              </a:rPr>
              <a:t>计算机之父</a:t>
            </a:r>
            <a:r>
              <a:rPr lang="en-US" altLang="zh-CN" sz="3200" smtClean="0">
                <a:solidFill>
                  <a:schemeClr val="bg1"/>
                </a:solidFill>
                <a:latin typeface="微软雅黑" panose="020B0503020204020204" pitchFamily="34" charset="-122"/>
                <a:ea typeface="微软雅黑" panose="020B0503020204020204" pitchFamily="34" charset="-122"/>
              </a:rPr>
              <a:t>—</a:t>
            </a:r>
            <a:r>
              <a:rPr lang="zh-CN" altLang="en-US" sz="3200" smtClean="0">
                <a:solidFill>
                  <a:schemeClr val="bg1"/>
                </a:solidFill>
                <a:latin typeface="微软雅黑" panose="020B0503020204020204" pitchFamily="34" charset="-122"/>
                <a:ea typeface="微软雅黑" panose="020B0503020204020204" pitchFamily="34" charset="-122"/>
              </a:rPr>
              <a:t>冯</a:t>
            </a:r>
            <a:r>
              <a:rPr lang="en-US" altLang="zh-CN" sz="3200" smtClean="0">
                <a:solidFill>
                  <a:schemeClr val="bg1"/>
                </a:solidFill>
                <a:latin typeface="微软雅黑" panose="020B0503020204020204" pitchFamily="34" charset="-122"/>
                <a:ea typeface="微软雅黑" panose="020B0503020204020204" pitchFamily="34" charset="-122"/>
              </a:rPr>
              <a:t>·</a:t>
            </a:r>
            <a:r>
              <a:rPr lang="zh-CN" altLang="en-US" sz="3200" smtClean="0">
                <a:solidFill>
                  <a:schemeClr val="bg1"/>
                </a:solidFill>
                <a:latin typeface="微软雅黑" panose="020B0503020204020204" pitchFamily="34" charset="-122"/>
                <a:ea typeface="微软雅黑" panose="020B0503020204020204" pitchFamily="34" charset="-122"/>
              </a:rPr>
              <a:t>诺依曼</a:t>
            </a:r>
            <a:endParaRPr lang="zh-CN" altLang="en-US" sz="3200" smtClean="0">
              <a:solidFill>
                <a:schemeClr val="bg1"/>
              </a:solidFill>
              <a:latin typeface="微软雅黑" panose="020B0503020204020204" pitchFamily="34" charset="-122"/>
              <a:ea typeface="微软雅黑" panose="020B0503020204020204" pitchFamily="34" charset="-122"/>
            </a:endParaRPr>
          </a:p>
        </p:txBody>
      </p:sp>
      <p:sp>
        <p:nvSpPr>
          <p:cNvPr id="26627" name="Rectangle 3"/>
          <p:cNvSpPr>
            <a:spLocks noGrp="1" noChangeArrowheads="1"/>
          </p:cNvSpPr>
          <p:nvPr>
            <p:ph type="body" idx="1"/>
          </p:nvPr>
        </p:nvSpPr>
        <p:spPr>
          <a:xfrm>
            <a:off x="642620" y="1597660"/>
            <a:ext cx="4994910" cy="4495800"/>
          </a:xfrm>
        </p:spPr>
        <p:txBody>
          <a:bodyPr/>
          <a:lstStyle/>
          <a:p>
            <a:pPr marL="254000" indent="-254000" eaLnBrk="1" hangingPunct="1">
              <a:lnSpc>
                <a:spcPct val="130000"/>
              </a:lnSpc>
              <a:buFont typeface="Wingdings" panose="05000000000000000000" charset="0"/>
              <a:buChar char=""/>
            </a:pPr>
            <a:r>
              <a:rPr lang="en-US" altLang="zh-CN" sz="2000" smtClean="0">
                <a:solidFill>
                  <a:schemeClr val="bg1"/>
                </a:solidFill>
                <a:latin typeface="微软雅黑" panose="020B0503020204020204" pitchFamily="34" charset="-122"/>
                <a:ea typeface="微软雅黑" panose="020B0503020204020204" pitchFamily="34" charset="-122"/>
              </a:rPr>
              <a:t>20</a:t>
            </a:r>
            <a:r>
              <a:rPr lang="zh-CN" altLang="en-US" sz="2000" smtClean="0">
                <a:solidFill>
                  <a:schemeClr val="bg1"/>
                </a:solidFill>
                <a:latin typeface="微软雅黑" panose="020B0503020204020204" pitchFamily="34" charset="-122"/>
                <a:ea typeface="微软雅黑" panose="020B0503020204020204" pitchFamily="34" charset="-122"/>
              </a:rPr>
              <a:t>世纪最重要的数学家之一：冯</a:t>
            </a:r>
            <a:r>
              <a:rPr lang="en-US" altLang="zh-CN" sz="2000" smtClean="0">
                <a:solidFill>
                  <a:schemeClr val="bg1"/>
                </a:solidFill>
                <a:latin typeface="微软雅黑" panose="020B0503020204020204" pitchFamily="34" charset="-122"/>
                <a:ea typeface="微软雅黑" panose="020B0503020204020204" pitchFamily="34" charset="-122"/>
              </a:rPr>
              <a:t>·</a:t>
            </a:r>
            <a:r>
              <a:rPr lang="zh-CN" altLang="en-US" sz="2000" smtClean="0">
                <a:solidFill>
                  <a:schemeClr val="bg1"/>
                </a:solidFill>
                <a:latin typeface="微软雅黑" panose="020B0503020204020204" pitchFamily="34" charset="-122"/>
                <a:ea typeface="微软雅黑" panose="020B0503020204020204" pitchFamily="34" charset="-122"/>
              </a:rPr>
              <a:t>诺依曼（</a:t>
            </a:r>
            <a:r>
              <a:rPr lang="en-US" altLang="zh-CN" sz="2000" smtClean="0">
                <a:solidFill>
                  <a:schemeClr val="bg1"/>
                </a:solidFill>
                <a:latin typeface="微软雅黑" panose="020B0503020204020204" pitchFamily="34" charset="-122"/>
                <a:ea typeface="微软雅黑" panose="020B0503020204020204" pitchFamily="34" charset="-122"/>
              </a:rPr>
              <a:t>John von Neumann</a:t>
            </a: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1903~1957</a:t>
            </a:r>
            <a:r>
              <a:rPr lang="zh-CN" altLang="en-US" sz="2000" smtClean="0">
                <a:solidFill>
                  <a:schemeClr val="bg1"/>
                </a:solidFill>
                <a:latin typeface="微软雅黑" panose="020B0503020204020204" pitchFamily="34" charset="-122"/>
                <a:ea typeface="微软雅黑" panose="020B0503020204020204" pitchFamily="34" charset="-122"/>
              </a:rPr>
              <a:t>）</a:t>
            </a:r>
            <a:endParaRPr lang="zh-CN" altLang="en-US" sz="2000" smtClean="0">
              <a:solidFill>
                <a:schemeClr val="bg1"/>
              </a:solidFill>
              <a:latin typeface="微软雅黑" panose="020B0503020204020204" pitchFamily="34" charset="-122"/>
              <a:ea typeface="微软雅黑" panose="020B0503020204020204" pitchFamily="34" charset="-122"/>
            </a:endParaRPr>
          </a:p>
          <a:p>
            <a:pPr marL="254000" indent="-254000" eaLnBrk="1" hangingPunct="1">
              <a:lnSpc>
                <a:spcPct val="130000"/>
              </a:lnSpc>
              <a:buFont typeface="Wingdings" panose="05000000000000000000" charset="0"/>
              <a:buChar char=""/>
            </a:pPr>
            <a:r>
              <a:rPr lang="zh-CN" altLang="en-US" sz="2000" smtClean="0">
                <a:solidFill>
                  <a:schemeClr val="bg1"/>
                </a:solidFill>
                <a:latin typeface="微软雅黑" panose="020B0503020204020204" pitchFamily="34" charset="-122"/>
                <a:ea typeface="微软雅黑" panose="020B0503020204020204" pitchFamily="34" charset="-122"/>
              </a:rPr>
              <a:t>创立了</a:t>
            </a:r>
            <a:r>
              <a:rPr lang="en-US" altLang="zh-CN" sz="2000" smtClean="0">
                <a:solidFill>
                  <a:schemeClr val="bg1"/>
                </a:solidFill>
                <a:latin typeface="微软雅黑" panose="020B0503020204020204" pitchFamily="34" charset="-122"/>
                <a:ea typeface="微软雅黑" panose="020B0503020204020204" pitchFamily="34" charset="-122"/>
              </a:rPr>
              <a:t>EDVAC</a:t>
            </a:r>
            <a:r>
              <a:rPr lang="zh-CN" altLang="en-US" sz="2000" smtClean="0">
                <a:solidFill>
                  <a:schemeClr val="bg1"/>
                </a:solidFill>
                <a:latin typeface="微软雅黑" panose="020B0503020204020204" pitchFamily="34" charset="-122"/>
                <a:ea typeface="微软雅黑" panose="020B0503020204020204" pitchFamily="34" charset="-122"/>
              </a:rPr>
              <a:t>方案明确奠定了新机器由</a:t>
            </a:r>
            <a:r>
              <a:rPr lang="zh-CN" altLang="en-US" sz="2000" smtClean="0">
                <a:solidFill>
                  <a:srgbClr val="FF0000"/>
                </a:solidFill>
                <a:latin typeface="微软雅黑" panose="020B0503020204020204" pitchFamily="34" charset="-122"/>
                <a:ea typeface="微软雅黑" panose="020B0503020204020204" pitchFamily="34" charset="-122"/>
              </a:rPr>
              <a:t>五个部分</a:t>
            </a:r>
            <a:r>
              <a:rPr lang="zh-CN" altLang="en-US" sz="2000" smtClean="0">
                <a:solidFill>
                  <a:schemeClr val="bg1"/>
                </a:solidFill>
                <a:latin typeface="微软雅黑" panose="020B0503020204020204" pitchFamily="34" charset="-122"/>
                <a:ea typeface="微软雅黑" panose="020B0503020204020204" pitchFamily="34" charset="-122"/>
              </a:rPr>
              <a:t>组成，包括：</a:t>
            </a:r>
            <a:r>
              <a:rPr lang="zh-CN" altLang="en-US" sz="2000" smtClean="0">
                <a:solidFill>
                  <a:srgbClr val="0070C0"/>
                </a:solidFill>
                <a:latin typeface="微软雅黑" panose="020B0503020204020204" pitchFamily="34" charset="-122"/>
                <a:ea typeface="微软雅黑" panose="020B0503020204020204" pitchFamily="34" charset="-122"/>
              </a:rPr>
              <a:t>运算器、逻辑控制装置、存储器、输入和输出设备</a:t>
            </a:r>
            <a:r>
              <a:rPr lang="zh-CN" altLang="en-US" sz="2000" smtClean="0">
                <a:solidFill>
                  <a:schemeClr val="bg1"/>
                </a:solidFill>
                <a:latin typeface="微软雅黑" panose="020B0503020204020204" pitchFamily="34" charset="-122"/>
                <a:ea typeface="微软雅黑" panose="020B0503020204020204" pitchFamily="34" charset="-122"/>
              </a:rPr>
              <a:t>。</a:t>
            </a:r>
            <a:endParaRPr lang="zh-CN" altLang="en-US" sz="2000" smtClean="0">
              <a:solidFill>
                <a:schemeClr val="bg1"/>
              </a:solidFill>
              <a:latin typeface="微软雅黑" panose="020B0503020204020204" pitchFamily="34" charset="-122"/>
              <a:ea typeface="微软雅黑" panose="020B0503020204020204" pitchFamily="34" charset="-122"/>
            </a:endParaRPr>
          </a:p>
          <a:p>
            <a:pPr marL="254000" indent="-254000" eaLnBrk="1" hangingPunct="1">
              <a:lnSpc>
                <a:spcPct val="130000"/>
              </a:lnSpc>
              <a:buFont typeface="Wingdings" panose="05000000000000000000" charset="0"/>
              <a:buChar char=""/>
            </a:pPr>
            <a:r>
              <a:rPr lang="en-US" altLang="zh-CN" sz="2000" smtClean="0">
                <a:solidFill>
                  <a:schemeClr val="bg1"/>
                </a:solidFill>
                <a:latin typeface="微软雅黑" panose="020B0503020204020204" pitchFamily="34" charset="-122"/>
                <a:ea typeface="微软雅黑" panose="020B0503020204020204" pitchFamily="34" charset="-122"/>
              </a:rPr>
              <a:t>EDVAC</a:t>
            </a:r>
            <a:r>
              <a:rPr lang="zh-CN" altLang="en-US" sz="2000" smtClean="0">
                <a:solidFill>
                  <a:schemeClr val="bg1"/>
                </a:solidFill>
                <a:latin typeface="微软雅黑" panose="020B0503020204020204" pitchFamily="34" charset="-122"/>
                <a:ea typeface="微软雅黑" panose="020B0503020204020204" pitchFamily="34" charset="-122"/>
              </a:rPr>
              <a:t>机还有两个非常重大的改进：</a:t>
            </a:r>
            <a:endParaRPr lang="zh-CN" altLang="en-US" sz="2000" smtClean="0">
              <a:solidFill>
                <a:schemeClr val="bg1"/>
              </a:solidFill>
              <a:latin typeface="微软雅黑" panose="020B0503020204020204" pitchFamily="34" charset="-122"/>
              <a:ea typeface="微软雅黑" panose="020B0503020204020204" pitchFamily="34" charset="-122"/>
            </a:endParaRPr>
          </a:p>
          <a:p>
            <a:pPr marL="473075" lvl="1" indent="-250825" eaLnBrk="1" hangingPunct="1">
              <a:lnSpc>
                <a:spcPct val="130000"/>
              </a:lnSpc>
              <a:buFont typeface="Wingdings" panose="05000000000000000000" charset="0"/>
              <a:buChar char=""/>
            </a:pPr>
            <a:r>
              <a:rPr lang="zh-CN" altLang="en-US" sz="1750" smtClean="0">
                <a:solidFill>
                  <a:schemeClr val="bg1"/>
                </a:solidFill>
                <a:latin typeface="微软雅黑" panose="020B0503020204020204" pitchFamily="34" charset="-122"/>
                <a:sym typeface="+mn-ea"/>
              </a:rPr>
              <a:t>采用了</a:t>
            </a:r>
            <a:r>
              <a:rPr lang="zh-CN" altLang="en-US" sz="1750" smtClean="0">
                <a:solidFill>
                  <a:schemeClr val="bg2">
                    <a:lumMod val="50000"/>
                    <a:lumOff val="50000"/>
                  </a:schemeClr>
                </a:solidFill>
                <a:latin typeface="微软雅黑" panose="020B0503020204020204" pitchFamily="34" charset="-122"/>
                <a:sym typeface="+mn-ea"/>
              </a:rPr>
              <a:t>二进制</a:t>
            </a:r>
            <a:r>
              <a:rPr lang="zh-CN" altLang="en-US" sz="1750" smtClean="0">
                <a:solidFill>
                  <a:schemeClr val="bg1"/>
                </a:solidFill>
                <a:latin typeface="微软雅黑" panose="020B0503020204020204" pitchFamily="34" charset="-122"/>
                <a:sym typeface="+mn-ea"/>
              </a:rPr>
              <a:t>，不但数据采用二进制，指令也采用二进制；</a:t>
            </a:r>
            <a:endParaRPr lang="zh-CN" altLang="en-US" sz="1750" smtClean="0">
              <a:solidFill>
                <a:schemeClr val="bg1"/>
              </a:solidFill>
              <a:latin typeface="微软雅黑" panose="020B0503020204020204" pitchFamily="34" charset="-122"/>
              <a:sym typeface="+mn-ea"/>
            </a:endParaRPr>
          </a:p>
          <a:p>
            <a:pPr marL="473075" lvl="1" indent="-250825" eaLnBrk="1" hangingPunct="1">
              <a:lnSpc>
                <a:spcPct val="130000"/>
              </a:lnSpc>
              <a:buFont typeface="Wingdings" panose="05000000000000000000" charset="0"/>
              <a:buChar char=""/>
            </a:pPr>
            <a:r>
              <a:rPr lang="zh-CN" altLang="en-US" sz="1750" smtClean="0">
                <a:solidFill>
                  <a:schemeClr val="bg1"/>
                </a:solidFill>
                <a:latin typeface="微软雅黑" panose="020B0503020204020204" pitchFamily="34" charset="-122"/>
                <a:sym typeface="+mn-ea"/>
              </a:rPr>
              <a:t>建立了</a:t>
            </a:r>
            <a:r>
              <a:rPr lang="zh-CN" altLang="en-US" sz="1750" smtClean="0">
                <a:solidFill>
                  <a:schemeClr val="bg2">
                    <a:lumMod val="50000"/>
                    <a:lumOff val="50000"/>
                  </a:schemeClr>
                </a:solidFill>
                <a:latin typeface="微软雅黑" panose="020B0503020204020204" pitchFamily="34" charset="-122"/>
                <a:sym typeface="+mn-ea"/>
              </a:rPr>
              <a:t>存储程序</a:t>
            </a:r>
            <a:r>
              <a:rPr lang="zh-CN" altLang="en-US" sz="1750" smtClean="0">
                <a:solidFill>
                  <a:schemeClr val="bg1"/>
                </a:solidFill>
                <a:latin typeface="微软雅黑" panose="020B0503020204020204" pitchFamily="34" charset="-122"/>
                <a:sym typeface="+mn-ea"/>
              </a:rPr>
              <a:t>，指令和数据便可一起放在存储器里，并作同样处理。</a:t>
            </a:r>
            <a:endParaRPr lang="en-US" altLang="zh-CN" sz="2100" smtClean="0">
              <a:solidFill>
                <a:schemeClr val="bg1"/>
              </a:solidFill>
              <a:latin typeface="微软雅黑" panose="020B0503020204020204" pitchFamily="34" charset="-122"/>
              <a:ea typeface="微软雅黑" panose="020B0503020204020204" pitchFamily="34" charset="-122"/>
            </a:endParaRPr>
          </a:p>
        </p:txBody>
      </p:sp>
      <p:pic>
        <p:nvPicPr>
          <p:cNvPr id="26628" name="Picture 4" descr="计算机之父—冯·诺伊曼"/>
          <p:cNvPicPr>
            <a:picLocks noGrp="1" noChangeAspect="1" noChangeArrowheads="1"/>
          </p:cNvPicPr>
          <p:nvPr>
            <p:ph idx="4294967295"/>
          </p:nvPr>
        </p:nvPicPr>
        <p:blipFill>
          <a:blip r:embed="rId1"/>
          <a:srcRect/>
          <a:stretch>
            <a:fillRect/>
          </a:stretch>
        </p:blipFill>
        <p:spPr>
          <a:xfrm>
            <a:off x="6080443" y="1707198"/>
            <a:ext cx="2093912" cy="2730500"/>
          </a:xfrm>
          <a:noFill/>
          <a:ln>
            <a:noFill/>
          </a:ln>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70535" y="153035"/>
            <a:ext cx="7772400" cy="967740"/>
          </a:xfrm>
        </p:spPr>
        <p:txBody>
          <a:bodyPr/>
          <a:lstStyle/>
          <a:p>
            <a:pPr eaLnBrk="1" hangingPunct="1"/>
            <a:r>
              <a:rPr lang="en-US" altLang="zh-CN" sz="2800" b="1" smtClean="0">
                <a:solidFill>
                  <a:schemeClr val="bg1"/>
                </a:solidFill>
                <a:latin typeface="微软雅黑" panose="020B0503020204020204" pitchFamily="34" charset="-122"/>
                <a:ea typeface="微软雅黑" panose="020B0503020204020204" pitchFamily="34" charset="-122"/>
              </a:rPr>
              <a:t>§1. 2</a:t>
            </a:r>
            <a:r>
              <a:rPr lang="zh-CN" altLang="en-US" sz="2800" b="1" smtClean="0">
                <a:solidFill>
                  <a:schemeClr val="bg1"/>
                </a:solidFill>
                <a:latin typeface="微软雅黑" panose="020B0503020204020204" pitchFamily="34" charset="-122"/>
                <a:ea typeface="微软雅黑" panose="020B0503020204020204" pitchFamily="34" charset="-122"/>
              </a:rPr>
              <a:t>计算机系统的组成和工作原理</a:t>
            </a:r>
            <a:endParaRPr lang="zh-CN" altLang="en-US" sz="2800" b="1" smtClean="0">
              <a:solidFill>
                <a:schemeClr val="bg1"/>
              </a:solidFill>
              <a:latin typeface="微软雅黑" panose="020B0503020204020204" pitchFamily="34" charset="-122"/>
              <a:ea typeface="微软雅黑" panose="020B0503020204020204" pitchFamily="34" charset="-122"/>
            </a:endParaRPr>
          </a:p>
        </p:txBody>
      </p:sp>
      <p:sp>
        <p:nvSpPr>
          <p:cNvPr id="27651" name="Rectangle 3"/>
          <p:cNvSpPr>
            <a:spLocks noGrp="1" noChangeArrowheads="1"/>
          </p:cNvSpPr>
          <p:nvPr>
            <p:ph type="body" idx="1"/>
          </p:nvPr>
        </p:nvSpPr>
        <p:spPr>
          <a:xfrm>
            <a:off x="588645" y="937260"/>
            <a:ext cx="7890510" cy="5334635"/>
          </a:xfrm>
        </p:spPr>
        <p:txBody>
          <a:bodyPr/>
          <a:lstStyle/>
          <a:p>
            <a:pPr marL="812800" indent="-812800" eaLnBrk="1" hangingPunct="1">
              <a:lnSpc>
                <a:spcPct val="140000"/>
              </a:lnSpc>
              <a:spcBef>
                <a:spcPct val="0"/>
              </a:spcBef>
              <a:buClrTx/>
              <a:buSzTx/>
              <a:buFontTx/>
              <a:buNone/>
            </a:pPr>
            <a:r>
              <a:rPr lang="zh-CN" altLang="en-US" sz="1800" smtClean="0">
                <a:solidFill>
                  <a:schemeClr val="bg1"/>
                </a:solidFill>
                <a:latin typeface="微软雅黑" panose="020B0503020204020204" pitchFamily="34" charset="-122"/>
                <a:ea typeface="微软雅黑" panose="020B0503020204020204" pitchFamily="34" charset="-122"/>
              </a:rPr>
              <a:t>计算机系统由</a:t>
            </a:r>
            <a:r>
              <a:rPr lang="zh-CN" altLang="en-US" sz="1800" smtClean="0">
                <a:solidFill>
                  <a:schemeClr val="bg2">
                    <a:lumMod val="50000"/>
                    <a:lumOff val="50000"/>
                  </a:schemeClr>
                </a:solidFill>
                <a:latin typeface="微软雅黑" panose="020B0503020204020204" pitchFamily="34" charset="-122"/>
                <a:ea typeface="微软雅黑" panose="020B0503020204020204" pitchFamily="34" charset="-122"/>
              </a:rPr>
              <a:t>硬件系统</a:t>
            </a:r>
            <a:r>
              <a:rPr lang="zh-CN" altLang="en-US" sz="1800" smtClean="0">
                <a:solidFill>
                  <a:schemeClr val="bg1"/>
                </a:solidFill>
                <a:latin typeface="微软雅黑" panose="020B0503020204020204" pitchFamily="34" charset="-122"/>
                <a:ea typeface="微软雅黑" panose="020B0503020204020204" pitchFamily="34" charset="-122"/>
              </a:rPr>
              <a:t>和</a:t>
            </a:r>
            <a:r>
              <a:rPr lang="zh-CN" altLang="en-US" sz="1800" smtClean="0">
                <a:solidFill>
                  <a:schemeClr val="bg2">
                    <a:lumMod val="50000"/>
                    <a:lumOff val="50000"/>
                  </a:schemeClr>
                </a:solidFill>
                <a:latin typeface="微软雅黑" panose="020B0503020204020204" pitchFamily="34" charset="-122"/>
                <a:ea typeface="微软雅黑" panose="020B0503020204020204" pitchFamily="34" charset="-122"/>
              </a:rPr>
              <a:t>软件系统</a:t>
            </a:r>
            <a:r>
              <a:rPr lang="zh-CN" altLang="en-US" sz="1800" smtClean="0">
                <a:solidFill>
                  <a:schemeClr val="bg1"/>
                </a:solidFill>
                <a:latin typeface="微软雅黑" panose="020B0503020204020204" pitchFamily="34" charset="-122"/>
                <a:ea typeface="微软雅黑" panose="020B0503020204020204" pitchFamily="34" charset="-122"/>
              </a:rPr>
              <a:t>组成</a:t>
            </a:r>
            <a:endParaRPr lang="zh-CN" altLang="en-US" sz="1800" smtClean="0">
              <a:solidFill>
                <a:schemeClr val="bg1"/>
              </a:solidFill>
              <a:latin typeface="微软雅黑" panose="020B0503020204020204" pitchFamily="34" charset="-122"/>
              <a:ea typeface="微软雅黑" panose="020B0503020204020204" pitchFamily="34" charset="-122"/>
            </a:endParaRPr>
          </a:p>
          <a:p>
            <a:pPr marL="0" indent="0" eaLnBrk="1" hangingPunct="1">
              <a:lnSpc>
                <a:spcPct val="140000"/>
              </a:lnSpc>
              <a:spcBef>
                <a:spcPct val="0"/>
              </a:spcBef>
              <a:buClrTx/>
              <a:buSzTx/>
              <a:buFontTx/>
              <a:buNone/>
            </a:pPr>
            <a:r>
              <a:rPr lang="zh-CN" altLang="en-US" sz="1800" smtClean="0">
                <a:solidFill>
                  <a:schemeClr val="bg1"/>
                </a:solidFill>
                <a:latin typeface="微软雅黑" panose="020B0503020204020204" pitchFamily="34" charset="-122"/>
                <a:ea typeface="微软雅黑" panose="020B0503020204020204" pitchFamily="34" charset="-122"/>
              </a:rPr>
              <a:t>计算机的硬件系统及工作原理</a:t>
            </a:r>
            <a:endParaRPr lang="zh-CN" altLang="en-US" sz="1800" smtClean="0">
              <a:solidFill>
                <a:schemeClr val="bg1"/>
              </a:solidFill>
              <a:latin typeface="微软雅黑" panose="020B0503020204020204" pitchFamily="34" charset="-122"/>
              <a:ea typeface="微软雅黑" panose="020B0503020204020204" pitchFamily="34" charset="-122"/>
            </a:endParaRPr>
          </a:p>
          <a:p>
            <a:pPr marL="812800" indent="-812800" eaLnBrk="1" hangingPunct="1">
              <a:lnSpc>
                <a:spcPct val="160000"/>
              </a:lnSpc>
              <a:spcBef>
                <a:spcPct val="0"/>
              </a:spcBef>
              <a:buClrTx/>
              <a:buSzTx/>
              <a:buFontTx/>
              <a:buNone/>
            </a:pPr>
            <a:r>
              <a:rPr lang="zh-CN" altLang="en-US" sz="1800" smtClean="0">
                <a:solidFill>
                  <a:schemeClr val="bg1"/>
                </a:solidFill>
                <a:latin typeface="微软雅黑" panose="020B0503020204020204" pitchFamily="34" charset="-122"/>
                <a:ea typeface="微软雅黑" panose="020B0503020204020204" pitchFamily="34" charset="-122"/>
              </a:rPr>
              <a:t>基本组成</a:t>
            </a:r>
            <a:r>
              <a:rPr lang="en-US" altLang="zh-CN" sz="1800" smtClean="0">
                <a:solidFill>
                  <a:schemeClr val="bg1"/>
                </a:solidFill>
                <a:latin typeface="微软雅黑" panose="020B0503020204020204" pitchFamily="34" charset="-122"/>
                <a:ea typeface="微软雅黑" panose="020B0503020204020204" pitchFamily="34" charset="-122"/>
              </a:rPr>
              <a:t>:</a:t>
            </a:r>
            <a:endParaRPr lang="en-US" altLang="zh-CN" sz="1800" smtClean="0">
              <a:solidFill>
                <a:schemeClr val="bg1"/>
              </a:solidFill>
              <a:latin typeface="微软雅黑" panose="020B0503020204020204" pitchFamily="34" charset="-122"/>
              <a:ea typeface="微软雅黑" panose="020B0503020204020204" pitchFamily="34" charset="-122"/>
            </a:endParaRPr>
          </a:p>
          <a:p>
            <a:pPr marL="440690" lvl="1" indent="-223520" algn="just" eaLnBrk="1" hangingPunct="1">
              <a:lnSpc>
                <a:spcPct val="160000"/>
              </a:lnSpc>
              <a:spcBef>
                <a:spcPct val="0"/>
              </a:spcBef>
              <a:buClrTx/>
              <a:buSzTx/>
              <a:buFont typeface="Wingdings" panose="05000000000000000000" charset="0"/>
              <a:buChar char=""/>
            </a:pPr>
            <a:r>
              <a:rPr lang="zh-CN" altLang="en-US" sz="1575" smtClean="0">
                <a:solidFill>
                  <a:schemeClr val="bg1"/>
                </a:solidFill>
                <a:latin typeface="微软雅黑" panose="020B0503020204020204" pitchFamily="34" charset="-122"/>
                <a:ea typeface="微软雅黑" panose="020B0503020204020204" pitchFamily="34" charset="-122"/>
              </a:rPr>
              <a:t>硬件：计算机系统中由电子、机械和光电元件等组成的各种计算机部件和计算机设备。</a:t>
            </a:r>
            <a:endParaRPr lang="zh-CN" altLang="en-US" sz="1575" smtClean="0">
              <a:solidFill>
                <a:schemeClr val="bg1"/>
              </a:solidFill>
              <a:latin typeface="微软雅黑" panose="020B0503020204020204" pitchFamily="34" charset="-122"/>
              <a:ea typeface="微软雅黑" panose="020B0503020204020204" pitchFamily="34" charset="-122"/>
            </a:endParaRPr>
          </a:p>
          <a:p>
            <a:pPr marL="730885" lvl="2" indent="-273050" algn="just" eaLnBrk="1" hangingPunct="1">
              <a:lnSpc>
                <a:spcPct val="160000"/>
              </a:lnSpc>
              <a:spcBef>
                <a:spcPct val="0"/>
              </a:spcBef>
              <a:buClr>
                <a:srgbClr val="000000"/>
              </a:buClr>
              <a:buSzTx/>
              <a:buFont typeface="Wingdings" panose="05000000000000000000" charset="0"/>
              <a:buChar char=""/>
            </a:pPr>
            <a:r>
              <a:rPr lang="zh-CN" altLang="en-US" sz="1600" smtClean="0">
                <a:solidFill>
                  <a:srgbClr val="FF0000"/>
                </a:solidFill>
                <a:latin typeface="微软雅黑" panose="020B0503020204020204" pitchFamily="34" charset="-122"/>
                <a:sym typeface="+mn-ea"/>
              </a:rPr>
              <a:t>运算器</a:t>
            </a:r>
            <a:r>
              <a:rPr lang="zh-CN" altLang="en-US" sz="1600" smtClean="0">
                <a:solidFill>
                  <a:schemeClr val="bg1"/>
                </a:solidFill>
                <a:latin typeface="微软雅黑" panose="020B0503020204020204" pitchFamily="34" charset="-122"/>
                <a:sym typeface="+mn-ea"/>
              </a:rPr>
              <a:t>（</a:t>
            </a:r>
            <a:r>
              <a:rPr lang="en-US" altLang="zh-CN" sz="1600" smtClean="0">
                <a:solidFill>
                  <a:schemeClr val="bg1"/>
                </a:solidFill>
                <a:latin typeface="微软雅黑" panose="020B0503020204020204" pitchFamily="34" charset="-122"/>
                <a:sym typeface="+mn-ea"/>
              </a:rPr>
              <a:t>ALU</a:t>
            </a:r>
            <a:r>
              <a:rPr lang="zh-CN" altLang="en-US" sz="1600" smtClean="0">
                <a:solidFill>
                  <a:schemeClr val="bg1"/>
                </a:solidFill>
                <a:latin typeface="微软雅黑" panose="020B0503020204020204" pitchFamily="34" charset="-122"/>
                <a:sym typeface="+mn-ea"/>
              </a:rPr>
              <a:t>）</a:t>
            </a:r>
            <a:endParaRPr lang="zh-CN" altLang="en-US" sz="1600" smtClean="0">
              <a:solidFill>
                <a:schemeClr val="bg1"/>
              </a:solidFill>
              <a:latin typeface="微软雅黑" panose="020B0503020204020204" pitchFamily="34" charset="-122"/>
              <a:sym typeface="+mn-ea"/>
            </a:endParaRPr>
          </a:p>
          <a:p>
            <a:pPr marL="730885" lvl="2" indent="-273050" algn="just" eaLnBrk="1" hangingPunct="1">
              <a:lnSpc>
                <a:spcPct val="160000"/>
              </a:lnSpc>
              <a:spcBef>
                <a:spcPct val="0"/>
              </a:spcBef>
              <a:buClr>
                <a:srgbClr val="000000"/>
              </a:buClr>
              <a:buSzTx/>
              <a:buFont typeface="Wingdings" panose="05000000000000000000" charset="0"/>
              <a:buChar char=""/>
            </a:pPr>
            <a:r>
              <a:rPr lang="zh-CN" altLang="en-US" sz="1600" smtClean="0">
                <a:solidFill>
                  <a:srgbClr val="FF0000"/>
                </a:solidFill>
                <a:latin typeface="微软雅黑" panose="020B0503020204020204" pitchFamily="34" charset="-122"/>
                <a:sym typeface="+mn-ea"/>
              </a:rPr>
              <a:t>控制器</a:t>
            </a:r>
            <a:r>
              <a:rPr lang="zh-CN" altLang="en-US" sz="1600" smtClean="0">
                <a:solidFill>
                  <a:schemeClr val="bg1"/>
                </a:solidFill>
                <a:latin typeface="微软雅黑" panose="020B0503020204020204" pitchFamily="34" charset="-122"/>
                <a:sym typeface="+mn-ea"/>
              </a:rPr>
              <a:t>（</a:t>
            </a:r>
            <a:r>
              <a:rPr lang="en-US" altLang="zh-CN" sz="1600" smtClean="0">
                <a:solidFill>
                  <a:schemeClr val="bg1"/>
                </a:solidFill>
                <a:latin typeface="微软雅黑" panose="020B0503020204020204" pitchFamily="34" charset="-122"/>
                <a:sym typeface="+mn-ea"/>
              </a:rPr>
              <a:t>指挥中心</a:t>
            </a:r>
            <a:r>
              <a:rPr lang="zh-CN" altLang="en-US" sz="1600" smtClean="0">
                <a:solidFill>
                  <a:schemeClr val="bg1"/>
                </a:solidFill>
                <a:latin typeface="微软雅黑" panose="020B0503020204020204" pitchFamily="34" charset="-122"/>
                <a:sym typeface="+mn-ea"/>
              </a:rPr>
              <a:t>）</a:t>
            </a:r>
            <a:endParaRPr lang="zh-CN" altLang="en-US" sz="1600" smtClean="0">
              <a:solidFill>
                <a:schemeClr val="bg1"/>
              </a:solidFill>
              <a:latin typeface="微软雅黑" panose="020B0503020204020204" pitchFamily="34" charset="-122"/>
              <a:sym typeface="+mn-ea"/>
            </a:endParaRPr>
          </a:p>
          <a:p>
            <a:pPr marL="730885" lvl="2" indent="-273050" algn="just" eaLnBrk="1" hangingPunct="1">
              <a:lnSpc>
                <a:spcPct val="160000"/>
              </a:lnSpc>
              <a:spcBef>
                <a:spcPct val="0"/>
              </a:spcBef>
              <a:buClr>
                <a:srgbClr val="000000"/>
              </a:buClr>
              <a:buSzTx/>
              <a:buFont typeface="Wingdings" panose="05000000000000000000" charset="0"/>
              <a:buChar char=""/>
            </a:pPr>
            <a:r>
              <a:rPr lang="zh-CN" altLang="en-US" sz="1600" smtClean="0">
                <a:solidFill>
                  <a:srgbClr val="FF0000"/>
                </a:solidFill>
                <a:latin typeface="微软雅黑" panose="020B0503020204020204" pitchFamily="34" charset="-122"/>
                <a:sym typeface="+mn-ea"/>
              </a:rPr>
              <a:t>存储器</a:t>
            </a:r>
            <a:r>
              <a:rPr lang="en-US" altLang="zh-CN" sz="1600" smtClean="0">
                <a:solidFill>
                  <a:schemeClr val="bg1"/>
                </a:solidFill>
                <a:latin typeface="微软雅黑" panose="020B0503020204020204" pitchFamily="34" charset="-122"/>
                <a:sym typeface="+mn-ea"/>
              </a:rPr>
              <a:t>（主存和辅存）</a:t>
            </a:r>
            <a:endParaRPr lang="en-US" altLang="zh-CN" sz="1600" smtClean="0">
              <a:solidFill>
                <a:schemeClr val="bg1"/>
              </a:solidFill>
              <a:latin typeface="微软雅黑" panose="020B0503020204020204" pitchFamily="34" charset="-122"/>
              <a:sym typeface="+mn-ea"/>
            </a:endParaRPr>
          </a:p>
          <a:p>
            <a:pPr marL="730885" lvl="2" indent="-273050" algn="just" eaLnBrk="1" hangingPunct="1">
              <a:lnSpc>
                <a:spcPct val="160000"/>
              </a:lnSpc>
              <a:spcBef>
                <a:spcPct val="0"/>
              </a:spcBef>
              <a:buClr>
                <a:srgbClr val="000000"/>
              </a:buClr>
              <a:buSzTx/>
              <a:buFont typeface="Wingdings" panose="05000000000000000000" charset="0"/>
              <a:buChar char=""/>
            </a:pPr>
            <a:r>
              <a:rPr lang="zh-CN" altLang="en-US" sz="1600" smtClean="0">
                <a:solidFill>
                  <a:srgbClr val="FF0000"/>
                </a:solidFill>
                <a:latin typeface="微软雅黑" panose="020B0503020204020204" pitchFamily="34" charset="-122"/>
                <a:sym typeface="+mn-ea"/>
              </a:rPr>
              <a:t>输入设备 </a:t>
            </a:r>
            <a:r>
              <a:rPr lang="en-US" altLang="zh-CN" sz="1600" smtClean="0">
                <a:solidFill>
                  <a:schemeClr val="bg1"/>
                </a:solidFill>
                <a:latin typeface="微软雅黑" panose="020B0503020204020204" pitchFamily="34" charset="-122"/>
                <a:sym typeface="+mn-ea"/>
              </a:rPr>
              <a:t>: 键盘,鼠标,数字化仪,扫描仪等</a:t>
            </a:r>
            <a:endParaRPr lang="en-US" altLang="zh-CN" sz="1600" smtClean="0">
              <a:solidFill>
                <a:schemeClr val="bg1"/>
              </a:solidFill>
              <a:latin typeface="微软雅黑" panose="020B0503020204020204" pitchFamily="34" charset="-122"/>
              <a:sym typeface="+mn-ea"/>
            </a:endParaRPr>
          </a:p>
          <a:p>
            <a:pPr marL="730885" lvl="2" indent="-273050" algn="just" eaLnBrk="1" hangingPunct="1">
              <a:lnSpc>
                <a:spcPct val="160000"/>
              </a:lnSpc>
              <a:spcBef>
                <a:spcPct val="0"/>
              </a:spcBef>
              <a:buClr>
                <a:srgbClr val="000000"/>
              </a:buClr>
              <a:buSzTx/>
              <a:buFont typeface="Wingdings" panose="05000000000000000000" charset="0"/>
              <a:buChar char=""/>
            </a:pPr>
            <a:r>
              <a:rPr lang="zh-CN" altLang="en-US" sz="1600" smtClean="0">
                <a:solidFill>
                  <a:srgbClr val="FF0000"/>
                </a:solidFill>
                <a:latin typeface="微软雅黑" panose="020B0503020204020204" pitchFamily="34" charset="-122"/>
                <a:sym typeface="+mn-ea"/>
              </a:rPr>
              <a:t>输出设备 </a:t>
            </a:r>
            <a:r>
              <a:rPr lang="en-US" altLang="zh-CN" sz="1600" smtClean="0">
                <a:solidFill>
                  <a:schemeClr val="bg1"/>
                </a:solidFill>
                <a:latin typeface="微软雅黑" panose="020B0503020204020204" pitchFamily="34" charset="-122"/>
                <a:sym typeface="+mn-ea"/>
              </a:rPr>
              <a:t>: </a:t>
            </a:r>
            <a:r>
              <a:rPr lang="zh-CN" altLang="en-US" sz="1600" smtClean="0">
                <a:solidFill>
                  <a:schemeClr val="bg1"/>
                </a:solidFill>
                <a:latin typeface="微软雅黑" panose="020B0503020204020204" pitchFamily="34" charset="-122"/>
                <a:sym typeface="+mn-ea"/>
              </a:rPr>
              <a:t>打印机</a:t>
            </a:r>
            <a:r>
              <a:rPr lang="en-US" altLang="zh-CN" sz="1600" smtClean="0">
                <a:solidFill>
                  <a:schemeClr val="bg1"/>
                </a:solidFill>
                <a:latin typeface="微软雅黑" panose="020B0503020204020204" pitchFamily="34" charset="-122"/>
                <a:sym typeface="+mn-ea"/>
              </a:rPr>
              <a:t>,</a:t>
            </a:r>
            <a:r>
              <a:rPr lang="zh-CN" altLang="en-US" sz="1600" smtClean="0">
                <a:solidFill>
                  <a:schemeClr val="bg1"/>
                </a:solidFill>
                <a:latin typeface="微软雅黑" panose="020B0503020204020204" pitchFamily="34" charset="-122"/>
                <a:sym typeface="+mn-ea"/>
              </a:rPr>
              <a:t>绘图仪</a:t>
            </a:r>
            <a:r>
              <a:rPr lang="en-US" altLang="zh-CN" sz="1600" smtClean="0">
                <a:solidFill>
                  <a:schemeClr val="bg1"/>
                </a:solidFill>
                <a:latin typeface="微软雅黑" panose="020B0503020204020204" pitchFamily="34" charset="-122"/>
                <a:sym typeface="+mn-ea"/>
              </a:rPr>
              <a:t>,显示器</a:t>
            </a:r>
            <a:r>
              <a:rPr lang="zh-CN" altLang="en-US" sz="1600" smtClean="0">
                <a:solidFill>
                  <a:schemeClr val="bg1"/>
                </a:solidFill>
                <a:latin typeface="微软雅黑" panose="020B0503020204020204" pitchFamily="34" charset="-122"/>
                <a:sym typeface="+mn-ea"/>
              </a:rPr>
              <a:t>等</a:t>
            </a:r>
            <a:endParaRPr lang="zh-CN" altLang="en-US" sz="1600" smtClean="0">
              <a:solidFill>
                <a:schemeClr val="bg1"/>
              </a:solidFill>
              <a:latin typeface="微软雅黑" panose="020B0503020204020204" pitchFamily="34" charset="-122"/>
              <a:ea typeface="微软雅黑" panose="020B0503020204020204" pitchFamily="34" charset="-122"/>
            </a:endParaRPr>
          </a:p>
          <a:p>
            <a:pPr marL="440690" lvl="1" indent="-223520" algn="just" eaLnBrk="1" hangingPunct="1">
              <a:lnSpc>
                <a:spcPct val="160000"/>
              </a:lnSpc>
              <a:spcBef>
                <a:spcPct val="0"/>
              </a:spcBef>
              <a:buClrTx/>
              <a:buSzTx/>
              <a:buFont typeface="Wingdings" panose="05000000000000000000" charset="0"/>
              <a:buChar char=""/>
            </a:pPr>
            <a:r>
              <a:rPr lang="zh-CN" altLang="en-US" sz="1575" smtClean="0">
                <a:solidFill>
                  <a:schemeClr val="bg1"/>
                </a:solidFill>
                <a:latin typeface="微软雅黑" panose="020B0503020204020204" pitchFamily="34" charset="-122"/>
                <a:ea typeface="微软雅黑" panose="020B0503020204020204" pitchFamily="34" charset="-122"/>
              </a:rPr>
              <a:t>裸机：未配置任何软件的计算机。</a:t>
            </a:r>
            <a:endParaRPr lang="zh-CN" altLang="en-US" sz="1575" smtClean="0">
              <a:solidFill>
                <a:schemeClr val="bg1"/>
              </a:solidFill>
              <a:latin typeface="微软雅黑" panose="020B0503020204020204" pitchFamily="34" charset="-122"/>
              <a:ea typeface="微软雅黑" panose="020B0503020204020204" pitchFamily="34" charset="-122"/>
            </a:endParaRPr>
          </a:p>
          <a:p>
            <a:pPr marL="812800" indent="-812800" algn="just" eaLnBrk="1" hangingPunct="1">
              <a:lnSpc>
                <a:spcPct val="140000"/>
              </a:lnSpc>
              <a:spcBef>
                <a:spcPct val="0"/>
              </a:spcBef>
              <a:buClrTx/>
              <a:buSzTx/>
              <a:buFontTx/>
              <a:buNone/>
            </a:pPr>
            <a:r>
              <a:rPr lang="zh-CN" altLang="en-US" sz="1800" smtClean="0">
                <a:solidFill>
                  <a:schemeClr val="bg1"/>
                </a:solidFill>
                <a:latin typeface="微软雅黑" panose="020B0503020204020204" pitchFamily="34" charset="-122"/>
                <a:ea typeface="微软雅黑" panose="020B0503020204020204" pitchFamily="34" charset="-122"/>
              </a:rPr>
              <a:t>    </a:t>
            </a:r>
            <a:r>
              <a:rPr lang="en-US" altLang="zh-CN" sz="1800" smtClean="0">
                <a:solidFill>
                  <a:schemeClr val="bg1"/>
                </a:solidFill>
                <a:latin typeface="微软雅黑" panose="020B0503020204020204" pitchFamily="34" charset="-122"/>
                <a:ea typeface="微软雅黑" panose="020B0503020204020204" pitchFamily="34" charset="-122"/>
              </a:rPr>
              <a:t>           </a:t>
            </a:r>
            <a:endParaRPr lang="en-US" altLang="zh-CN" sz="1800" smtClean="0">
              <a:solidFill>
                <a:schemeClr val="bg1"/>
              </a:solidFill>
              <a:latin typeface="微软雅黑" panose="020B0503020204020204" pitchFamily="34" charset="-122"/>
              <a:ea typeface="微软雅黑" panose="020B0503020204020204" pitchFamily="34" charset="-122"/>
            </a:endParaRPr>
          </a:p>
          <a:p>
            <a:pPr marL="706120" indent="-685165" eaLnBrk="1" hangingPunct="1">
              <a:lnSpc>
                <a:spcPct val="140000"/>
              </a:lnSpc>
              <a:spcBef>
                <a:spcPct val="0"/>
              </a:spcBef>
              <a:buClrTx/>
              <a:buSzTx/>
              <a:buFontTx/>
              <a:buNone/>
            </a:pPr>
            <a:r>
              <a:rPr lang="zh-CN" altLang="en-US" sz="1800" smtClean="0">
                <a:solidFill>
                  <a:schemeClr val="bg1"/>
                </a:solidFill>
                <a:latin typeface="微软雅黑" panose="020B0503020204020204" pitchFamily="34" charset="-122"/>
                <a:ea typeface="微软雅黑" panose="020B0503020204020204" pitchFamily="34" charset="-122"/>
              </a:rPr>
              <a:t>说明</a:t>
            </a:r>
            <a:r>
              <a:rPr lang="zh-CN" altLang="en-US" sz="1800" smtClean="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800" smtClean="0">
                <a:solidFill>
                  <a:schemeClr val="bg1"/>
                </a:solidFill>
                <a:latin typeface="微软雅黑" panose="020B0503020204020204" pitchFamily="34" charset="-122"/>
                <a:ea typeface="微软雅黑" panose="020B0503020204020204" pitchFamily="34" charset="-122"/>
              </a:rPr>
              <a:t>衡量存储器容量的单位是</a:t>
            </a:r>
            <a:r>
              <a:rPr lang="zh-CN" altLang="en-US" sz="1800" smtClean="0">
                <a:solidFill>
                  <a:srgbClr val="0070C0"/>
                </a:solidFill>
                <a:latin typeface="微软雅黑" panose="020B0503020204020204" pitchFamily="34" charset="-122"/>
                <a:ea typeface="微软雅黑" panose="020B0503020204020204" pitchFamily="34" charset="-122"/>
              </a:rPr>
              <a:t>字节（B），千字节（KB）、兆字节（MB）、吉字节（GB）、太字节（TB）</a:t>
            </a:r>
            <a:r>
              <a:rPr lang="zh-CN" altLang="en-US" sz="1800" smtClean="0">
                <a:solidFill>
                  <a:schemeClr val="bg1"/>
                </a:solidFill>
                <a:latin typeface="微软雅黑" panose="020B0503020204020204" pitchFamily="34" charset="-122"/>
                <a:ea typeface="微软雅黑" panose="020B0503020204020204" pitchFamily="34" charset="-122"/>
              </a:rPr>
              <a:t>等</a:t>
            </a:r>
            <a:endParaRPr lang="zh-CN" altLang="en-US" sz="1800" smtClean="0">
              <a:solidFill>
                <a:schemeClr val="bg1"/>
              </a:solidFill>
              <a:latin typeface="微软雅黑" panose="020B0503020204020204" pitchFamily="34" charset="-122"/>
              <a:ea typeface="微软雅黑" panose="020B0503020204020204" pitchFamily="34" charset="-122"/>
            </a:endParaRPr>
          </a:p>
        </p:txBody>
      </p:sp>
      <p:grpSp>
        <p:nvGrpSpPr>
          <p:cNvPr id="27652" name="Group 4"/>
          <p:cNvGrpSpPr/>
          <p:nvPr/>
        </p:nvGrpSpPr>
        <p:grpSpPr bwMode="auto">
          <a:xfrm>
            <a:off x="1000760" y="3037840"/>
            <a:ext cx="5257800" cy="1743075"/>
            <a:chOff x="1200" y="2430"/>
            <a:chExt cx="3312" cy="1098"/>
          </a:xfrm>
        </p:grpSpPr>
        <p:grpSp>
          <p:nvGrpSpPr>
            <p:cNvPr id="27653" name="Group 5"/>
            <p:cNvGrpSpPr/>
            <p:nvPr/>
          </p:nvGrpSpPr>
          <p:grpSpPr bwMode="auto">
            <a:xfrm>
              <a:off x="1200" y="2496"/>
              <a:ext cx="3292" cy="1008"/>
              <a:chOff x="1200" y="2496"/>
              <a:chExt cx="3292" cy="1008"/>
            </a:xfrm>
          </p:grpSpPr>
          <p:grpSp>
            <p:nvGrpSpPr>
              <p:cNvPr id="27656" name="Group 6"/>
              <p:cNvGrpSpPr/>
              <p:nvPr/>
            </p:nvGrpSpPr>
            <p:grpSpPr bwMode="auto">
              <a:xfrm>
                <a:off x="1200" y="2496"/>
                <a:ext cx="2180" cy="1008"/>
                <a:chOff x="1200" y="2496"/>
                <a:chExt cx="2180" cy="1008"/>
              </a:xfrm>
            </p:grpSpPr>
            <p:sp>
              <p:nvSpPr>
                <p:cNvPr id="27659" name="AutoShape 7"/>
                <p:cNvSpPr/>
                <p:nvPr/>
              </p:nvSpPr>
              <p:spPr bwMode="auto">
                <a:xfrm>
                  <a:off x="1200" y="2496"/>
                  <a:ext cx="48" cy="1008"/>
                </a:xfrm>
                <a:prstGeom prst="leftBrace">
                  <a:avLst>
                    <a:gd name="adj1" fmla="val 175000"/>
                    <a:gd name="adj2" fmla="val 50000"/>
                  </a:avLst>
                </a:prstGeom>
                <a:noFill/>
                <a:ln w="12700" cap="sq">
                  <a:solidFill>
                    <a:schemeClr val="bg1"/>
                  </a:solidFill>
                  <a:round/>
                  <a:headEnd type="none" w="sm" len="sm"/>
                  <a:tailEnd type="none" w="sm" len="sm"/>
                </a:ln>
              </p:spPr>
              <p:txBody>
                <a:bodyPr wrap="none" anchor="ctr"/>
                <a:lstStyle/>
                <a:p>
                  <a:pPr algn="ctr" eaLnBrk="1" hangingPunct="1"/>
                  <a:endParaRPr lang="zh-CN" altLang="en-US">
                    <a:solidFill>
                      <a:schemeClr val="bg1"/>
                    </a:solidFill>
                    <a:ea typeface="微软雅黑" panose="020B0503020204020204" pitchFamily="34" charset="-122"/>
                  </a:endParaRPr>
                </a:p>
              </p:txBody>
            </p:sp>
            <p:sp>
              <p:nvSpPr>
                <p:cNvPr id="27660" name="AutoShape 8"/>
                <p:cNvSpPr/>
                <p:nvPr/>
              </p:nvSpPr>
              <p:spPr bwMode="auto">
                <a:xfrm>
                  <a:off x="3312" y="2496"/>
                  <a:ext cx="48" cy="336"/>
                </a:xfrm>
                <a:prstGeom prst="rightBrace">
                  <a:avLst>
                    <a:gd name="adj1" fmla="val 58333"/>
                    <a:gd name="adj2" fmla="val 50000"/>
                  </a:avLst>
                </a:prstGeom>
                <a:noFill/>
                <a:ln w="12700" cap="sq">
                  <a:solidFill>
                    <a:schemeClr val="tx1"/>
                  </a:solidFill>
                  <a:round/>
                  <a:headEnd type="none" w="sm" len="sm"/>
                  <a:tailEnd type="none" w="sm" len="sm"/>
                </a:ln>
              </p:spPr>
              <p:txBody>
                <a:bodyPr wrap="none" anchor="ctr"/>
                <a:lstStyle/>
                <a:p>
                  <a:pPr algn="ctr" eaLnBrk="1" hangingPunct="1"/>
                  <a:endParaRPr lang="zh-CN" altLang="en-US">
                    <a:solidFill>
                      <a:schemeClr val="bg1"/>
                    </a:solidFill>
                    <a:ea typeface="微软雅黑" panose="020B0503020204020204" pitchFamily="34" charset="-122"/>
                  </a:endParaRPr>
                </a:p>
              </p:txBody>
            </p:sp>
            <p:sp>
              <p:nvSpPr>
                <p:cNvPr id="27661" name="Rectangle 9"/>
                <p:cNvSpPr>
                  <a:spLocks noChangeArrowheads="1"/>
                </p:cNvSpPr>
                <p:nvPr/>
              </p:nvSpPr>
              <p:spPr bwMode="auto">
                <a:xfrm>
                  <a:off x="2660" y="2539"/>
                  <a:ext cx="720" cy="336"/>
                </a:xfrm>
                <a:prstGeom prst="rect">
                  <a:avLst/>
                </a:prstGeom>
                <a:noFill/>
                <a:ln w="12700" cap="sq">
                  <a:noFill/>
                  <a:miter lim="800000"/>
                  <a:headEnd type="none" w="sm" len="sm"/>
                  <a:tailEnd type="none" w="sm" len="sm"/>
                </a:ln>
              </p:spPr>
              <p:txBody>
                <a:bodyPr wrap="none" anchor="ctr"/>
                <a:lstStyle/>
                <a:p>
                  <a:pPr algn="ctr" eaLnBrk="1" hangingPunct="1"/>
                  <a:r>
                    <a:rPr lang="en-US" altLang="zh-CN" sz="2000" b="0">
                      <a:solidFill>
                        <a:schemeClr val="bg1"/>
                      </a:solidFill>
                      <a:ea typeface="微软雅黑" panose="020B0503020204020204" pitchFamily="34" charset="-122"/>
                    </a:rPr>
                    <a:t>CPU</a:t>
                  </a:r>
                  <a:endParaRPr lang="en-US" altLang="zh-CN" sz="2000" b="0">
                    <a:solidFill>
                      <a:schemeClr val="bg1"/>
                    </a:solidFill>
                    <a:ea typeface="微软雅黑" panose="020B0503020204020204" pitchFamily="34" charset="-122"/>
                  </a:endParaRPr>
                </a:p>
              </p:txBody>
            </p:sp>
          </p:grpSp>
          <p:sp>
            <p:nvSpPr>
              <p:cNvPr id="27657" name="AutoShape 10"/>
              <p:cNvSpPr/>
              <p:nvPr/>
            </p:nvSpPr>
            <p:spPr bwMode="auto">
              <a:xfrm>
                <a:off x="2716" y="2500"/>
                <a:ext cx="96" cy="384"/>
              </a:xfrm>
              <a:prstGeom prst="rightBrace">
                <a:avLst>
                  <a:gd name="adj1" fmla="val 66667"/>
                  <a:gd name="adj2" fmla="val 55312"/>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wrap="none" anchor="ctr"/>
              <a:lstStyle/>
              <a:p>
                <a:pPr algn="ctr" eaLnBrk="1" hangingPunct="1"/>
                <a:endParaRPr lang="zh-CN" altLang="en-US">
                  <a:solidFill>
                    <a:schemeClr val="bg1"/>
                  </a:solidFill>
                  <a:ea typeface="微软雅黑" panose="020B0503020204020204" pitchFamily="34" charset="-122"/>
                </a:endParaRPr>
              </a:p>
            </p:txBody>
          </p:sp>
          <p:sp>
            <p:nvSpPr>
              <p:cNvPr id="27658" name="Rectangle 11"/>
              <p:cNvSpPr>
                <a:spLocks noChangeArrowheads="1"/>
              </p:cNvSpPr>
              <p:nvPr/>
            </p:nvSpPr>
            <p:spPr bwMode="auto">
              <a:xfrm>
                <a:off x="3916" y="2632"/>
                <a:ext cx="576" cy="240"/>
              </a:xfrm>
              <a:prstGeom prst="rect">
                <a:avLst/>
              </a:prstGeom>
              <a:noFill/>
              <a:ln w="12700" cap="sq">
                <a:noFill/>
                <a:miter lim="800000"/>
                <a:headEnd type="none" w="sm" len="sm"/>
                <a:tailEnd type="none" w="sm" len="sm"/>
              </a:ln>
            </p:spPr>
            <p:txBody>
              <a:bodyPr wrap="none" anchor="ctr"/>
              <a:lstStyle/>
              <a:p>
                <a:pPr algn="ctr" eaLnBrk="1" hangingPunct="1"/>
                <a:r>
                  <a:rPr lang="zh-CN" altLang="en-US" sz="2000" b="0">
                    <a:solidFill>
                      <a:schemeClr val="bg1"/>
                    </a:solidFill>
                    <a:ea typeface="微软雅黑" panose="020B0503020204020204" pitchFamily="34" charset="-122"/>
                  </a:rPr>
                  <a:t>主机</a:t>
                </a:r>
                <a:endParaRPr lang="zh-CN" altLang="en-US" sz="2000" b="0">
                  <a:solidFill>
                    <a:schemeClr val="bg1"/>
                  </a:solidFill>
                  <a:ea typeface="微软雅黑" panose="020B0503020204020204" pitchFamily="34" charset="-122"/>
                </a:endParaRPr>
              </a:p>
            </p:txBody>
          </p:sp>
        </p:grpSp>
        <p:sp>
          <p:nvSpPr>
            <p:cNvPr id="27654" name="AutoShape 12"/>
            <p:cNvSpPr/>
            <p:nvPr/>
          </p:nvSpPr>
          <p:spPr bwMode="auto">
            <a:xfrm>
              <a:off x="3840" y="2430"/>
              <a:ext cx="96" cy="653"/>
            </a:xfrm>
            <a:prstGeom prst="rightBrace">
              <a:avLst>
                <a:gd name="adj1" fmla="val 75000"/>
                <a:gd name="adj2" fmla="val 50000"/>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wrap="none" anchor="ctr"/>
            <a:lstStyle/>
            <a:p>
              <a:pPr algn="ctr" eaLnBrk="1" hangingPunct="1"/>
              <a:endParaRPr lang="zh-CN" altLang="en-US">
                <a:ln>
                  <a:solidFill>
                    <a:sysClr val="windowText" lastClr="000000"/>
                  </a:solidFill>
                </a:ln>
                <a:solidFill>
                  <a:schemeClr val="bg1"/>
                </a:solidFill>
                <a:ea typeface="微软雅黑" panose="020B0503020204020204" pitchFamily="34" charset="-122"/>
              </a:endParaRPr>
            </a:p>
          </p:txBody>
        </p:sp>
        <p:sp>
          <p:nvSpPr>
            <p:cNvPr id="27655" name="Rectangle 13"/>
            <p:cNvSpPr>
              <a:spLocks noChangeArrowheads="1"/>
            </p:cNvSpPr>
            <p:nvPr/>
          </p:nvSpPr>
          <p:spPr bwMode="auto">
            <a:xfrm>
              <a:off x="3936" y="3240"/>
              <a:ext cx="576" cy="288"/>
            </a:xfrm>
            <a:prstGeom prst="rect">
              <a:avLst/>
            </a:prstGeom>
            <a:noFill/>
            <a:ln w="12700" cap="sq">
              <a:noFill/>
              <a:miter lim="800000"/>
              <a:headEnd type="none" w="sm" len="sm"/>
              <a:tailEnd type="none" w="sm" len="sm"/>
            </a:ln>
          </p:spPr>
          <p:txBody>
            <a:bodyPr wrap="none" anchor="ctr"/>
            <a:lstStyle/>
            <a:p>
              <a:pPr algn="ctr" eaLnBrk="1" hangingPunct="1"/>
              <a:r>
                <a:rPr lang="zh-CN" altLang="en-US" sz="2000" b="0">
                  <a:solidFill>
                    <a:schemeClr val="bg1"/>
                  </a:solidFill>
                  <a:ea typeface="微软雅黑" panose="020B0503020204020204" pitchFamily="34" charset="-122"/>
                </a:rPr>
                <a:t>外设</a:t>
              </a:r>
              <a:endParaRPr lang="zh-CN" altLang="en-US" sz="2000" b="0">
                <a:solidFill>
                  <a:schemeClr val="bg1"/>
                </a:solidFill>
                <a:ea typeface="微软雅黑" panose="020B0503020204020204" pitchFamily="34" charset="-122"/>
              </a:endParaRPr>
            </a:p>
          </p:txBody>
        </p:sp>
      </p:grpSp>
      <p:sp>
        <p:nvSpPr>
          <p:cNvPr id="2" name="AutoShape 12"/>
          <p:cNvSpPr/>
          <p:nvPr/>
        </p:nvSpPr>
        <p:spPr bwMode="auto">
          <a:xfrm>
            <a:off x="5208270" y="4217670"/>
            <a:ext cx="135890" cy="668655"/>
          </a:xfrm>
          <a:prstGeom prst="rightBrace">
            <a:avLst>
              <a:gd name="adj1" fmla="val 75000"/>
              <a:gd name="adj2" fmla="val 50000"/>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wrap="none" anchor="ctr"/>
          <a:lstStyle/>
          <a:p>
            <a:pPr algn="ctr" eaLnBrk="1" hangingPunct="1"/>
            <a:endParaRPr lang="zh-CN" altLang="en-US">
              <a:ln>
                <a:solidFill>
                  <a:sysClr val="windowText" lastClr="000000"/>
                </a:solidFill>
              </a:ln>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614680" y="763270"/>
            <a:ext cx="8217535" cy="5200650"/>
          </a:xfrm>
        </p:spPr>
        <p:txBody>
          <a:bodyPr/>
          <a:lstStyle/>
          <a:p>
            <a:pPr eaLnBrk="1" hangingPunct="1">
              <a:lnSpc>
                <a:spcPct val="120000"/>
              </a:lnSpc>
              <a:buClr>
                <a:schemeClr val="bg1"/>
              </a:buClr>
            </a:pPr>
            <a:r>
              <a:rPr lang="zh-CN" altLang="en-US" sz="2000" b="1" dirty="0" smtClean="0">
                <a:solidFill>
                  <a:srgbClr val="FF0000"/>
                </a:solidFill>
                <a:latin typeface="微软雅黑" panose="020B0503020204020204" pitchFamily="34" charset="-122"/>
                <a:ea typeface="微软雅黑" panose="020B0503020204020204" pitchFamily="34" charset="-122"/>
              </a:rPr>
              <a:t>运算器</a:t>
            </a:r>
            <a:endParaRPr lang="zh-CN" altLang="en-US" sz="2000" b="1" dirty="0" smtClean="0">
              <a:solidFill>
                <a:srgbClr val="FF0000"/>
              </a:solidFill>
              <a:latin typeface="微软雅黑" panose="020B0503020204020204" pitchFamily="34" charset="-122"/>
              <a:ea typeface="微软雅黑" panose="020B0503020204020204" pitchFamily="34" charset="-122"/>
            </a:endParaRPr>
          </a:p>
          <a:p>
            <a:pPr eaLnBrk="1" hangingPunct="1">
              <a:lnSpc>
                <a:spcPct val="120000"/>
              </a:lnSpc>
              <a:spcAft>
                <a:spcPct val="30000"/>
              </a:spcAft>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功能：算术运算和逻辑运算</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20000"/>
              </a:lnSpc>
              <a:buClr>
                <a:schemeClr val="bg1"/>
              </a:buClr>
            </a:pPr>
            <a:r>
              <a:rPr lang="zh-CN" altLang="en-US" sz="2000" b="1" dirty="0" smtClean="0">
                <a:solidFill>
                  <a:srgbClr val="FF0000"/>
                </a:solidFill>
                <a:latin typeface="微软雅黑" panose="020B0503020204020204" pitchFamily="34" charset="-122"/>
              </a:rPr>
              <a:t>控制器</a:t>
            </a:r>
            <a:endParaRPr lang="zh-CN" altLang="en-US" sz="2000" b="1" dirty="0" smtClean="0">
              <a:solidFill>
                <a:srgbClr val="FF0000"/>
              </a:solidFill>
              <a:latin typeface="微软雅黑" panose="020B0503020204020204" pitchFamily="34" charset="-122"/>
            </a:endParaRPr>
          </a:p>
          <a:p>
            <a:pPr eaLnBrk="1" hangingPunct="1">
              <a:lnSpc>
                <a:spcPct val="120000"/>
              </a:lnSpc>
              <a:spcAft>
                <a:spcPct val="30000"/>
              </a:spcAft>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功能：使计算机能自动地执行程序，并使各部分协调工作</a:t>
            </a:r>
            <a:endParaRPr lang="en-US" altLang="zh-CN"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20000"/>
              </a:lnSpc>
              <a:buClr>
                <a:schemeClr val="bg1"/>
              </a:buClr>
            </a:pPr>
            <a:r>
              <a:rPr lang="zh-CN" altLang="en-US" sz="2000" b="1" dirty="0" smtClean="0">
                <a:solidFill>
                  <a:srgbClr val="FF0000"/>
                </a:solidFill>
                <a:latin typeface="微软雅黑" panose="020B0503020204020204" pitchFamily="34" charset="-122"/>
              </a:rPr>
              <a:t>存储器</a:t>
            </a:r>
            <a:endParaRPr lang="zh-CN" altLang="en-US" sz="2000" b="1" dirty="0" smtClean="0">
              <a:solidFill>
                <a:srgbClr val="FF0000"/>
              </a:solidFill>
              <a:latin typeface="微软雅黑" panose="020B0503020204020204" pitchFamily="34" charset="-122"/>
            </a:endParaRPr>
          </a:p>
          <a:p>
            <a:pPr eaLnBrk="1" hangingPunct="1">
              <a:lnSpc>
                <a:spcPct val="120000"/>
              </a:lnSpc>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功能：用于保存程序和数据</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20000"/>
              </a:lnSpc>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主存储器</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内部存储器</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存放当前所执行程序的指令和数据</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20000"/>
              </a:lnSpc>
              <a:spcAft>
                <a:spcPct val="30000"/>
              </a:spcAft>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辅助存储器</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外部存储器</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存放暂不参加运算的程序的指令和数据</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20000"/>
              </a:lnSpc>
              <a:spcAft>
                <a:spcPct val="30000"/>
              </a:spcAft>
              <a:buClr>
                <a:schemeClr val="bg1"/>
              </a:buClr>
            </a:pPr>
            <a:r>
              <a:rPr lang="zh-CN" altLang="en-US" sz="2000" b="1" dirty="0" smtClean="0">
                <a:solidFill>
                  <a:srgbClr val="FF0000"/>
                </a:solidFill>
                <a:latin typeface="微软雅黑" panose="020B0503020204020204" pitchFamily="34" charset="-122"/>
              </a:rPr>
              <a:t>输入设备  </a:t>
            </a:r>
            <a:r>
              <a:rPr lang="zh-CN" altLang="en-US" sz="2000" dirty="0" smtClean="0">
                <a:solidFill>
                  <a:schemeClr val="bg1"/>
                </a:solidFill>
                <a:latin typeface="微软雅黑" panose="020B0503020204020204" pitchFamily="34" charset="-122"/>
                <a:ea typeface="微软雅黑" panose="020B0503020204020204" pitchFamily="34" charset="-122"/>
              </a:rPr>
              <a:t>用于程序和数据输入（标准设备：键盘）</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20000"/>
              </a:lnSpc>
              <a:spcAft>
                <a:spcPct val="30000"/>
              </a:spcAft>
              <a:buClr>
                <a:schemeClr val="bg1"/>
              </a:buClr>
            </a:pPr>
            <a:r>
              <a:rPr lang="zh-CN" altLang="en-US" sz="2000" b="1" dirty="0" smtClean="0">
                <a:solidFill>
                  <a:srgbClr val="FF0000"/>
                </a:solidFill>
                <a:latin typeface="微软雅黑" panose="020B0503020204020204" pitchFamily="34" charset="-122"/>
              </a:rPr>
              <a:t>输出设备  </a:t>
            </a:r>
            <a:r>
              <a:rPr lang="zh-CN" altLang="en-US" sz="2000" dirty="0" smtClean="0">
                <a:solidFill>
                  <a:schemeClr val="bg1"/>
                </a:solidFill>
                <a:latin typeface="微软雅黑" panose="020B0503020204020204" pitchFamily="34" charset="-122"/>
              </a:rPr>
              <a:t>用于程序和数据输出（标准设备：显示器）</a:t>
            </a:r>
            <a:endParaRPr lang="zh-CN" altLang="en-US" sz="2000" dirty="0" smtClean="0">
              <a:solidFill>
                <a:schemeClr val="bg1"/>
              </a:solidFill>
              <a:latin typeface="微软雅黑" panose="020B0503020204020204" pitchFamily="34" charset="-122"/>
            </a:endParaRPr>
          </a:p>
          <a:p>
            <a:pPr eaLnBrk="1" hangingPunct="1">
              <a:lnSpc>
                <a:spcPct val="90000"/>
              </a:lnSpc>
            </a:pPr>
            <a:endParaRPr lang="en-US" altLang="zh-CN" sz="24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ctrTitle"/>
          </p:nvPr>
        </p:nvSpPr>
        <p:spPr>
          <a:xfrm>
            <a:off x="2897505" y="495300"/>
            <a:ext cx="6691313" cy="754063"/>
          </a:xfrm>
        </p:spPr>
        <p:txBody>
          <a:bodyPr/>
          <a:lstStyle/>
          <a:p>
            <a:pPr eaLnBrk="1" hangingPunct="1"/>
            <a:r>
              <a:rPr lang="zh-CN" altLang="en-US" sz="2400" b="1" smtClean="0">
                <a:solidFill>
                  <a:schemeClr val="bg1"/>
                </a:solidFill>
                <a:latin typeface="微软雅黑" panose="020B0503020204020204" pitchFamily="34" charset="-122"/>
                <a:ea typeface="微软雅黑" panose="020B0503020204020204" pitchFamily="34" charset="-122"/>
              </a:rPr>
              <a:t>计算机工作原理示意图</a:t>
            </a:r>
            <a:endParaRPr lang="zh-CN" altLang="en-US" sz="2000" b="1" smtClean="0">
              <a:solidFill>
                <a:schemeClr val="bg1"/>
              </a:solidFill>
              <a:latin typeface="微软雅黑" panose="020B0503020204020204" pitchFamily="34" charset="-122"/>
              <a:ea typeface="微软雅黑" panose="020B0503020204020204" pitchFamily="34" charset="-122"/>
            </a:endParaRPr>
          </a:p>
        </p:txBody>
      </p:sp>
      <p:sp>
        <p:nvSpPr>
          <p:cNvPr id="249894" name="Text Box 38"/>
          <p:cNvSpPr txBox="1">
            <a:spLocks noChangeArrowheads="1"/>
          </p:cNvSpPr>
          <p:nvPr/>
        </p:nvSpPr>
        <p:spPr bwMode="auto">
          <a:xfrm>
            <a:off x="7608253" y="2490788"/>
            <a:ext cx="1630362" cy="396875"/>
          </a:xfrm>
          <a:prstGeom prst="rect">
            <a:avLst/>
          </a:prstGeom>
          <a:noFill/>
          <a:ln w="25400">
            <a:noFill/>
            <a:prstDash val="dash"/>
            <a:miter lim="800000"/>
            <a:tailEnd type="none" w="lg" len="lg"/>
          </a:ln>
        </p:spPr>
        <p:txBody>
          <a:bodyPr>
            <a:spAutoFit/>
          </a:bodyPr>
          <a:lstStyle/>
          <a:p>
            <a:pPr eaLnBrk="1" hangingPunct="1">
              <a:spcBef>
                <a:spcPct val="20000"/>
              </a:spcBef>
            </a:pPr>
            <a:r>
              <a:rPr lang="zh-CN" altLang="en-US" sz="2000">
                <a:solidFill>
                  <a:srgbClr val="FF00FF"/>
                </a:solidFill>
                <a:ea typeface="微软雅黑" panose="020B0503020204020204" pitchFamily="34" charset="-122"/>
              </a:rPr>
              <a:t>运算结果</a:t>
            </a:r>
            <a:endParaRPr lang="zh-CN" altLang="en-US" sz="2000">
              <a:solidFill>
                <a:srgbClr val="FF00FF"/>
              </a:solidFill>
              <a:ea typeface="微软雅黑" panose="020B0503020204020204" pitchFamily="34" charset="-122"/>
            </a:endParaRPr>
          </a:p>
        </p:txBody>
      </p:sp>
      <p:grpSp>
        <p:nvGrpSpPr>
          <p:cNvPr id="30724" name="Group 44"/>
          <p:cNvGrpSpPr/>
          <p:nvPr/>
        </p:nvGrpSpPr>
        <p:grpSpPr bwMode="auto">
          <a:xfrm>
            <a:off x="220345" y="1412875"/>
            <a:ext cx="7380248" cy="4547501"/>
            <a:chOff x="-694" y="1019"/>
            <a:chExt cx="6031" cy="2737"/>
          </a:xfrm>
        </p:grpSpPr>
        <p:sp>
          <p:nvSpPr>
            <p:cNvPr id="30725" name="Rectangle 3"/>
            <p:cNvSpPr>
              <a:spLocks noChangeArrowheads="1"/>
            </p:cNvSpPr>
            <p:nvPr/>
          </p:nvSpPr>
          <p:spPr bwMode="auto">
            <a:xfrm>
              <a:off x="989" y="1595"/>
              <a:ext cx="912" cy="336"/>
            </a:xfrm>
            <a:prstGeom prst="rect">
              <a:avLst/>
            </a:prstGeom>
            <a:solidFill>
              <a:srgbClr val="00FFFF"/>
            </a:solidFill>
            <a:ln w="9525">
              <a:solidFill>
                <a:srgbClr val="0000FF"/>
              </a:solidFill>
              <a:miter lim="800000"/>
            </a:ln>
          </p:spPr>
          <p:txBody>
            <a:bodyPr wrap="none" anchor="ctr"/>
            <a:lstStyle/>
            <a:p>
              <a:pPr algn="ctr" eaLnBrk="1" hangingPunct="1">
                <a:spcBef>
                  <a:spcPct val="20000"/>
                </a:spcBef>
                <a:buFont typeface="Symbol" panose="05050102010706020507" pitchFamily="18" charset="2"/>
                <a:buNone/>
              </a:pPr>
              <a:r>
                <a:rPr lang="zh-CN" altLang="en-US" sz="1800">
                  <a:solidFill>
                    <a:srgbClr val="800000"/>
                  </a:solidFill>
                  <a:ea typeface="微软雅黑" panose="020B0503020204020204" pitchFamily="34" charset="-122"/>
                </a:rPr>
                <a:t>输入设备</a:t>
              </a:r>
              <a:endParaRPr lang="zh-CN" altLang="en-US" sz="1800">
                <a:solidFill>
                  <a:srgbClr val="800000"/>
                </a:solidFill>
                <a:ea typeface="微软雅黑" panose="020B0503020204020204" pitchFamily="34" charset="-122"/>
              </a:endParaRPr>
            </a:p>
          </p:txBody>
        </p:sp>
        <p:sp>
          <p:nvSpPr>
            <p:cNvPr id="30726" name="Rectangle 4"/>
            <p:cNvSpPr>
              <a:spLocks noChangeArrowheads="1"/>
            </p:cNvSpPr>
            <p:nvPr/>
          </p:nvSpPr>
          <p:spPr bwMode="auto">
            <a:xfrm>
              <a:off x="2381" y="1595"/>
              <a:ext cx="912" cy="336"/>
            </a:xfrm>
            <a:prstGeom prst="rect">
              <a:avLst/>
            </a:prstGeom>
            <a:solidFill>
              <a:srgbClr val="00FFFF"/>
            </a:solidFill>
            <a:ln w="9525">
              <a:solidFill>
                <a:srgbClr val="0000FF"/>
              </a:solidFill>
              <a:miter lim="800000"/>
            </a:ln>
          </p:spPr>
          <p:txBody>
            <a:bodyPr wrap="none" anchor="ctr"/>
            <a:lstStyle/>
            <a:p>
              <a:pPr algn="ctr" eaLnBrk="1" hangingPunct="1">
                <a:spcBef>
                  <a:spcPct val="20000"/>
                </a:spcBef>
                <a:buFont typeface="Symbol" panose="05050102010706020507" pitchFamily="18" charset="2"/>
                <a:buNone/>
              </a:pPr>
              <a:r>
                <a:rPr lang="zh-CN" altLang="en-US" sz="1800">
                  <a:solidFill>
                    <a:srgbClr val="800000"/>
                  </a:solidFill>
                  <a:ea typeface="微软雅黑" panose="020B0503020204020204" pitchFamily="34" charset="-122"/>
                </a:rPr>
                <a:t>主存储器</a:t>
              </a:r>
              <a:endParaRPr lang="zh-CN" altLang="en-US" sz="1800">
                <a:solidFill>
                  <a:srgbClr val="800000"/>
                </a:solidFill>
                <a:ea typeface="微软雅黑" panose="020B0503020204020204" pitchFamily="34" charset="-122"/>
              </a:endParaRPr>
            </a:p>
          </p:txBody>
        </p:sp>
        <p:sp>
          <p:nvSpPr>
            <p:cNvPr id="30727" name="Rectangle 5"/>
            <p:cNvSpPr>
              <a:spLocks noChangeArrowheads="1"/>
            </p:cNvSpPr>
            <p:nvPr/>
          </p:nvSpPr>
          <p:spPr bwMode="auto">
            <a:xfrm>
              <a:off x="2333" y="1019"/>
              <a:ext cx="1056" cy="336"/>
            </a:xfrm>
            <a:prstGeom prst="rect">
              <a:avLst/>
            </a:prstGeom>
            <a:solidFill>
              <a:srgbClr val="00FFFF"/>
            </a:solidFill>
            <a:ln w="9525">
              <a:solidFill>
                <a:srgbClr val="0000FF"/>
              </a:solidFill>
              <a:miter lim="800000"/>
            </a:ln>
          </p:spPr>
          <p:txBody>
            <a:bodyPr wrap="none" anchor="ctr"/>
            <a:lstStyle/>
            <a:p>
              <a:pPr algn="ctr" eaLnBrk="1" hangingPunct="1">
                <a:spcBef>
                  <a:spcPct val="20000"/>
                </a:spcBef>
              </a:pPr>
              <a:r>
                <a:rPr lang="zh-CN" altLang="en-US" sz="1800">
                  <a:solidFill>
                    <a:srgbClr val="800000"/>
                  </a:solidFill>
                  <a:ea typeface="微软雅黑" panose="020B0503020204020204" pitchFamily="34" charset="-122"/>
                </a:rPr>
                <a:t>辅助存储器</a:t>
              </a:r>
              <a:endParaRPr lang="zh-CN" altLang="en-US" sz="1800">
                <a:solidFill>
                  <a:srgbClr val="800000"/>
                </a:solidFill>
                <a:ea typeface="微软雅黑" panose="020B0503020204020204" pitchFamily="34" charset="-122"/>
              </a:endParaRPr>
            </a:p>
          </p:txBody>
        </p:sp>
        <p:sp>
          <p:nvSpPr>
            <p:cNvPr id="30728" name="Rectangle 6"/>
            <p:cNvSpPr>
              <a:spLocks noChangeArrowheads="1"/>
            </p:cNvSpPr>
            <p:nvPr/>
          </p:nvSpPr>
          <p:spPr bwMode="auto">
            <a:xfrm>
              <a:off x="3773" y="1595"/>
              <a:ext cx="912" cy="336"/>
            </a:xfrm>
            <a:prstGeom prst="rect">
              <a:avLst/>
            </a:prstGeom>
            <a:solidFill>
              <a:srgbClr val="00FFFF"/>
            </a:solidFill>
            <a:ln w="9525">
              <a:solidFill>
                <a:srgbClr val="0000FF"/>
              </a:solidFill>
              <a:miter lim="800000"/>
            </a:ln>
          </p:spPr>
          <p:txBody>
            <a:bodyPr wrap="none" anchor="ctr"/>
            <a:lstStyle/>
            <a:p>
              <a:pPr algn="ctr" eaLnBrk="1" hangingPunct="1">
                <a:spcBef>
                  <a:spcPct val="20000"/>
                </a:spcBef>
                <a:buFont typeface="Symbol" panose="05050102010706020507" pitchFamily="18" charset="2"/>
                <a:buNone/>
              </a:pPr>
              <a:r>
                <a:rPr lang="zh-CN" altLang="en-US" sz="1800">
                  <a:solidFill>
                    <a:srgbClr val="800000"/>
                  </a:solidFill>
                  <a:ea typeface="微软雅黑" panose="020B0503020204020204" pitchFamily="34" charset="-122"/>
                </a:rPr>
                <a:t>输出设备</a:t>
              </a:r>
              <a:endParaRPr lang="zh-CN" altLang="en-US" sz="1800">
                <a:solidFill>
                  <a:srgbClr val="800000"/>
                </a:solidFill>
                <a:ea typeface="微软雅黑" panose="020B0503020204020204" pitchFamily="34" charset="-122"/>
              </a:endParaRPr>
            </a:p>
          </p:txBody>
        </p:sp>
        <p:sp>
          <p:nvSpPr>
            <p:cNvPr id="30729" name="Rectangle 7"/>
            <p:cNvSpPr>
              <a:spLocks noChangeArrowheads="1"/>
            </p:cNvSpPr>
            <p:nvPr/>
          </p:nvSpPr>
          <p:spPr bwMode="auto">
            <a:xfrm>
              <a:off x="2381" y="2171"/>
              <a:ext cx="912" cy="336"/>
            </a:xfrm>
            <a:prstGeom prst="rect">
              <a:avLst/>
            </a:prstGeom>
            <a:solidFill>
              <a:srgbClr val="00FFFF"/>
            </a:solidFill>
            <a:ln w="9525">
              <a:solidFill>
                <a:srgbClr val="0000FF"/>
              </a:solidFill>
              <a:miter lim="800000"/>
            </a:ln>
          </p:spPr>
          <p:txBody>
            <a:bodyPr wrap="none" anchor="ctr"/>
            <a:lstStyle/>
            <a:p>
              <a:pPr algn="ctr" eaLnBrk="1" hangingPunct="1">
                <a:spcBef>
                  <a:spcPct val="20000"/>
                </a:spcBef>
                <a:buFont typeface="Symbol" panose="05050102010706020507" pitchFamily="18" charset="2"/>
                <a:buNone/>
              </a:pPr>
              <a:r>
                <a:rPr lang="zh-CN" altLang="en-US" sz="1800">
                  <a:solidFill>
                    <a:srgbClr val="800000"/>
                  </a:solidFill>
                  <a:ea typeface="微软雅黑" panose="020B0503020204020204" pitchFamily="34" charset="-122"/>
                </a:rPr>
                <a:t>运算器</a:t>
              </a:r>
              <a:endParaRPr lang="zh-CN" altLang="en-US" sz="1800">
                <a:solidFill>
                  <a:srgbClr val="800000"/>
                </a:solidFill>
                <a:ea typeface="微软雅黑" panose="020B0503020204020204" pitchFamily="34" charset="-122"/>
              </a:endParaRPr>
            </a:p>
          </p:txBody>
        </p:sp>
        <p:sp>
          <p:nvSpPr>
            <p:cNvPr id="30730" name="Rectangle 8"/>
            <p:cNvSpPr>
              <a:spLocks noChangeArrowheads="1"/>
            </p:cNvSpPr>
            <p:nvPr/>
          </p:nvSpPr>
          <p:spPr bwMode="auto">
            <a:xfrm>
              <a:off x="2381" y="2795"/>
              <a:ext cx="912" cy="336"/>
            </a:xfrm>
            <a:prstGeom prst="rect">
              <a:avLst/>
            </a:prstGeom>
            <a:solidFill>
              <a:srgbClr val="00FFFF"/>
            </a:solidFill>
            <a:ln w="9525">
              <a:solidFill>
                <a:srgbClr val="0000FF"/>
              </a:solidFill>
              <a:miter lim="800000"/>
            </a:ln>
          </p:spPr>
          <p:txBody>
            <a:bodyPr wrap="none" anchor="ctr"/>
            <a:lstStyle/>
            <a:p>
              <a:pPr algn="ctr" eaLnBrk="1" hangingPunct="1">
                <a:spcBef>
                  <a:spcPct val="20000"/>
                </a:spcBef>
                <a:buFont typeface="Symbol" panose="05050102010706020507" pitchFamily="18" charset="2"/>
                <a:buNone/>
              </a:pPr>
              <a:r>
                <a:rPr lang="zh-CN" altLang="en-US" sz="1800">
                  <a:solidFill>
                    <a:srgbClr val="800000"/>
                  </a:solidFill>
                  <a:ea typeface="微软雅黑" panose="020B0503020204020204" pitchFamily="34" charset="-122"/>
                </a:rPr>
                <a:t>控制器</a:t>
              </a:r>
              <a:endParaRPr lang="zh-CN" altLang="en-US" sz="1800">
                <a:solidFill>
                  <a:srgbClr val="800000"/>
                </a:solidFill>
                <a:ea typeface="微软雅黑" panose="020B0503020204020204" pitchFamily="34" charset="-122"/>
              </a:endParaRPr>
            </a:p>
          </p:txBody>
        </p:sp>
        <p:sp>
          <p:nvSpPr>
            <p:cNvPr id="30731" name="Line 9"/>
            <p:cNvSpPr>
              <a:spLocks noChangeShapeType="1"/>
            </p:cNvSpPr>
            <p:nvPr/>
          </p:nvSpPr>
          <p:spPr bwMode="auto">
            <a:xfrm>
              <a:off x="365" y="1786"/>
              <a:ext cx="623" cy="0"/>
            </a:xfrm>
            <a:prstGeom prst="line">
              <a:avLst/>
            </a:prstGeom>
            <a:noFill/>
            <a:ln w="25400">
              <a:solidFill>
                <a:srgbClr val="FF0000"/>
              </a:solidFill>
              <a:round/>
              <a:tailEnd type="arrow" w="lg" len="lg"/>
            </a:ln>
          </p:spPr>
          <p:txBody>
            <a:bodyPr/>
            <a:lstStyle/>
            <a:p>
              <a:endParaRPr lang="zh-CN" altLang="en-US"/>
            </a:p>
          </p:txBody>
        </p:sp>
        <p:sp>
          <p:nvSpPr>
            <p:cNvPr id="30732" name="Line 10"/>
            <p:cNvSpPr>
              <a:spLocks noChangeShapeType="1"/>
            </p:cNvSpPr>
            <p:nvPr/>
          </p:nvSpPr>
          <p:spPr bwMode="auto">
            <a:xfrm>
              <a:off x="1901" y="1739"/>
              <a:ext cx="480" cy="0"/>
            </a:xfrm>
            <a:prstGeom prst="line">
              <a:avLst/>
            </a:prstGeom>
            <a:noFill/>
            <a:ln w="25400">
              <a:solidFill>
                <a:srgbClr val="FF0000"/>
              </a:solidFill>
              <a:round/>
              <a:tailEnd type="arrow" w="lg" len="lg"/>
            </a:ln>
          </p:spPr>
          <p:txBody>
            <a:bodyPr/>
            <a:lstStyle/>
            <a:p>
              <a:endParaRPr lang="zh-CN" altLang="en-US"/>
            </a:p>
          </p:txBody>
        </p:sp>
        <p:sp>
          <p:nvSpPr>
            <p:cNvPr id="30733" name="Line 11"/>
            <p:cNvSpPr>
              <a:spLocks noChangeShapeType="1"/>
            </p:cNvSpPr>
            <p:nvPr/>
          </p:nvSpPr>
          <p:spPr bwMode="auto">
            <a:xfrm>
              <a:off x="3293" y="1739"/>
              <a:ext cx="480" cy="0"/>
            </a:xfrm>
            <a:prstGeom prst="line">
              <a:avLst/>
            </a:prstGeom>
            <a:noFill/>
            <a:ln w="25400">
              <a:solidFill>
                <a:srgbClr val="FF0000"/>
              </a:solidFill>
              <a:round/>
              <a:tailEnd type="arrow" w="lg" len="lg"/>
            </a:ln>
          </p:spPr>
          <p:txBody>
            <a:bodyPr/>
            <a:lstStyle/>
            <a:p>
              <a:endParaRPr lang="zh-CN" altLang="en-US"/>
            </a:p>
          </p:txBody>
        </p:sp>
        <p:sp>
          <p:nvSpPr>
            <p:cNvPr id="30734" name="Line 12"/>
            <p:cNvSpPr>
              <a:spLocks noChangeShapeType="1"/>
            </p:cNvSpPr>
            <p:nvPr/>
          </p:nvSpPr>
          <p:spPr bwMode="auto">
            <a:xfrm>
              <a:off x="4685" y="1787"/>
              <a:ext cx="624" cy="0"/>
            </a:xfrm>
            <a:prstGeom prst="line">
              <a:avLst/>
            </a:prstGeom>
            <a:noFill/>
            <a:ln w="25400">
              <a:solidFill>
                <a:srgbClr val="FF0000"/>
              </a:solidFill>
              <a:round/>
              <a:tailEnd type="arrow" w="lg" len="lg"/>
            </a:ln>
          </p:spPr>
          <p:txBody>
            <a:bodyPr/>
            <a:lstStyle/>
            <a:p>
              <a:endParaRPr lang="zh-CN" altLang="en-US"/>
            </a:p>
          </p:txBody>
        </p:sp>
        <p:grpSp>
          <p:nvGrpSpPr>
            <p:cNvPr id="30735" name="Group 13"/>
            <p:cNvGrpSpPr/>
            <p:nvPr/>
          </p:nvGrpSpPr>
          <p:grpSpPr bwMode="auto">
            <a:xfrm>
              <a:off x="3389" y="1163"/>
              <a:ext cx="816" cy="432"/>
              <a:chOff x="3216" y="768"/>
              <a:chExt cx="816" cy="432"/>
            </a:xfrm>
          </p:grpSpPr>
          <p:sp>
            <p:nvSpPr>
              <p:cNvPr id="30763" name="Line 14"/>
              <p:cNvSpPr>
                <a:spLocks noChangeShapeType="1"/>
              </p:cNvSpPr>
              <p:nvPr/>
            </p:nvSpPr>
            <p:spPr bwMode="auto">
              <a:xfrm flipH="1">
                <a:off x="3216" y="768"/>
                <a:ext cx="816" cy="0"/>
              </a:xfrm>
              <a:prstGeom prst="line">
                <a:avLst/>
              </a:prstGeom>
              <a:noFill/>
              <a:ln w="28575">
                <a:solidFill>
                  <a:srgbClr val="FF0000"/>
                </a:solidFill>
                <a:round/>
                <a:tailEnd type="arrow" w="lg" len="lg"/>
              </a:ln>
            </p:spPr>
            <p:txBody>
              <a:bodyPr/>
              <a:lstStyle/>
              <a:p>
                <a:endParaRPr lang="zh-CN" altLang="en-US"/>
              </a:p>
            </p:txBody>
          </p:sp>
          <p:sp>
            <p:nvSpPr>
              <p:cNvPr id="30764" name="Line 15"/>
              <p:cNvSpPr>
                <a:spLocks noChangeShapeType="1"/>
              </p:cNvSpPr>
              <p:nvPr/>
            </p:nvSpPr>
            <p:spPr bwMode="auto">
              <a:xfrm>
                <a:off x="4032" y="768"/>
                <a:ext cx="0" cy="432"/>
              </a:xfrm>
              <a:prstGeom prst="line">
                <a:avLst/>
              </a:prstGeom>
              <a:noFill/>
              <a:ln w="28575">
                <a:solidFill>
                  <a:srgbClr val="FF0000"/>
                </a:solidFill>
                <a:round/>
              </a:ln>
            </p:spPr>
            <p:txBody>
              <a:bodyPr/>
              <a:lstStyle/>
              <a:p>
                <a:endParaRPr lang="zh-CN" altLang="en-US"/>
              </a:p>
            </p:txBody>
          </p:sp>
        </p:grpSp>
        <p:grpSp>
          <p:nvGrpSpPr>
            <p:cNvPr id="30736" name="Group 16"/>
            <p:cNvGrpSpPr/>
            <p:nvPr/>
          </p:nvGrpSpPr>
          <p:grpSpPr bwMode="auto">
            <a:xfrm>
              <a:off x="1421" y="1163"/>
              <a:ext cx="912" cy="432"/>
              <a:chOff x="1248" y="768"/>
              <a:chExt cx="912" cy="432"/>
            </a:xfrm>
          </p:grpSpPr>
          <p:sp>
            <p:nvSpPr>
              <p:cNvPr id="30761" name="Line 17"/>
              <p:cNvSpPr>
                <a:spLocks noChangeShapeType="1"/>
              </p:cNvSpPr>
              <p:nvPr/>
            </p:nvSpPr>
            <p:spPr bwMode="auto">
              <a:xfrm flipH="1">
                <a:off x="1248" y="768"/>
                <a:ext cx="912" cy="0"/>
              </a:xfrm>
              <a:prstGeom prst="line">
                <a:avLst/>
              </a:prstGeom>
              <a:noFill/>
              <a:ln w="28575">
                <a:solidFill>
                  <a:srgbClr val="FF0000"/>
                </a:solidFill>
                <a:round/>
              </a:ln>
            </p:spPr>
            <p:txBody>
              <a:bodyPr/>
              <a:lstStyle/>
              <a:p>
                <a:endParaRPr lang="zh-CN" altLang="en-US"/>
              </a:p>
            </p:txBody>
          </p:sp>
          <p:sp>
            <p:nvSpPr>
              <p:cNvPr id="30762" name="Line 18"/>
              <p:cNvSpPr>
                <a:spLocks noChangeShapeType="1"/>
              </p:cNvSpPr>
              <p:nvPr/>
            </p:nvSpPr>
            <p:spPr bwMode="auto">
              <a:xfrm>
                <a:off x="1248" y="768"/>
                <a:ext cx="0" cy="432"/>
              </a:xfrm>
              <a:prstGeom prst="line">
                <a:avLst/>
              </a:prstGeom>
              <a:noFill/>
              <a:ln w="25400">
                <a:solidFill>
                  <a:srgbClr val="FF0000"/>
                </a:solidFill>
                <a:round/>
                <a:tailEnd type="arrow" w="lg" len="lg"/>
              </a:ln>
            </p:spPr>
            <p:txBody>
              <a:bodyPr/>
              <a:lstStyle/>
              <a:p>
                <a:endParaRPr lang="zh-CN" altLang="en-US"/>
              </a:p>
            </p:txBody>
          </p:sp>
        </p:grpSp>
        <p:sp>
          <p:nvSpPr>
            <p:cNvPr id="30737" name="Line 19"/>
            <p:cNvSpPr>
              <a:spLocks noChangeShapeType="1"/>
            </p:cNvSpPr>
            <p:nvPr/>
          </p:nvSpPr>
          <p:spPr bwMode="auto">
            <a:xfrm>
              <a:off x="2669" y="1931"/>
              <a:ext cx="0" cy="240"/>
            </a:xfrm>
            <a:prstGeom prst="line">
              <a:avLst/>
            </a:prstGeom>
            <a:noFill/>
            <a:ln w="25400">
              <a:solidFill>
                <a:srgbClr val="FF0000"/>
              </a:solidFill>
              <a:round/>
              <a:tailEnd type="arrow" w="lg" len="lg"/>
            </a:ln>
          </p:spPr>
          <p:txBody>
            <a:bodyPr/>
            <a:lstStyle/>
            <a:p>
              <a:endParaRPr lang="zh-CN" altLang="en-US"/>
            </a:p>
          </p:txBody>
        </p:sp>
        <p:sp>
          <p:nvSpPr>
            <p:cNvPr id="30738" name="Line 20"/>
            <p:cNvSpPr>
              <a:spLocks noChangeShapeType="1"/>
            </p:cNvSpPr>
            <p:nvPr/>
          </p:nvSpPr>
          <p:spPr bwMode="auto">
            <a:xfrm flipV="1">
              <a:off x="3005" y="1931"/>
              <a:ext cx="0" cy="240"/>
            </a:xfrm>
            <a:prstGeom prst="line">
              <a:avLst/>
            </a:prstGeom>
            <a:noFill/>
            <a:ln w="25400">
              <a:solidFill>
                <a:srgbClr val="FF0000"/>
              </a:solidFill>
              <a:round/>
              <a:tailEnd type="arrow" w="lg" len="lg"/>
            </a:ln>
          </p:spPr>
          <p:txBody>
            <a:bodyPr/>
            <a:lstStyle/>
            <a:p>
              <a:endParaRPr lang="zh-CN" altLang="en-US"/>
            </a:p>
          </p:txBody>
        </p:sp>
        <p:grpSp>
          <p:nvGrpSpPr>
            <p:cNvPr id="30739" name="Group 21"/>
            <p:cNvGrpSpPr/>
            <p:nvPr/>
          </p:nvGrpSpPr>
          <p:grpSpPr bwMode="auto">
            <a:xfrm>
              <a:off x="2045" y="1883"/>
              <a:ext cx="336" cy="1008"/>
              <a:chOff x="1872" y="1488"/>
              <a:chExt cx="336" cy="1008"/>
            </a:xfrm>
          </p:grpSpPr>
          <p:sp>
            <p:nvSpPr>
              <p:cNvPr id="30758" name="Line 22"/>
              <p:cNvSpPr>
                <a:spLocks noChangeShapeType="1"/>
              </p:cNvSpPr>
              <p:nvPr/>
            </p:nvSpPr>
            <p:spPr bwMode="auto">
              <a:xfrm flipH="1">
                <a:off x="1872" y="1488"/>
                <a:ext cx="336" cy="0"/>
              </a:xfrm>
              <a:prstGeom prst="line">
                <a:avLst/>
              </a:prstGeom>
              <a:noFill/>
              <a:ln w="25400">
                <a:solidFill>
                  <a:srgbClr val="FF0000"/>
                </a:solidFill>
                <a:round/>
                <a:tailEnd type="none" w="lg" len="lg"/>
              </a:ln>
            </p:spPr>
            <p:txBody>
              <a:bodyPr/>
              <a:lstStyle/>
              <a:p>
                <a:endParaRPr lang="zh-CN" altLang="en-US"/>
              </a:p>
            </p:txBody>
          </p:sp>
          <p:sp>
            <p:nvSpPr>
              <p:cNvPr id="30759" name="Line 23"/>
              <p:cNvSpPr>
                <a:spLocks noChangeShapeType="1"/>
              </p:cNvSpPr>
              <p:nvPr/>
            </p:nvSpPr>
            <p:spPr bwMode="auto">
              <a:xfrm>
                <a:off x="1872" y="1488"/>
                <a:ext cx="0" cy="1008"/>
              </a:xfrm>
              <a:prstGeom prst="line">
                <a:avLst/>
              </a:prstGeom>
              <a:noFill/>
              <a:ln w="25400">
                <a:solidFill>
                  <a:srgbClr val="FF0000"/>
                </a:solidFill>
                <a:round/>
                <a:tailEnd type="none" w="lg" len="lg"/>
              </a:ln>
            </p:spPr>
            <p:txBody>
              <a:bodyPr/>
              <a:lstStyle/>
              <a:p>
                <a:endParaRPr lang="zh-CN" altLang="en-US"/>
              </a:p>
            </p:txBody>
          </p:sp>
          <p:sp>
            <p:nvSpPr>
              <p:cNvPr id="30760" name="Line 24"/>
              <p:cNvSpPr>
                <a:spLocks noChangeShapeType="1"/>
              </p:cNvSpPr>
              <p:nvPr/>
            </p:nvSpPr>
            <p:spPr bwMode="auto">
              <a:xfrm>
                <a:off x="1872" y="2496"/>
                <a:ext cx="336" cy="0"/>
              </a:xfrm>
              <a:prstGeom prst="line">
                <a:avLst/>
              </a:prstGeom>
              <a:noFill/>
              <a:ln w="25400">
                <a:solidFill>
                  <a:srgbClr val="FF0000"/>
                </a:solidFill>
                <a:round/>
                <a:tailEnd type="arrow" w="lg" len="lg"/>
              </a:ln>
            </p:spPr>
            <p:txBody>
              <a:bodyPr/>
              <a:lstStyle/>
              <a:p>
                <a:endParaRPr lang="zh-CN" altLang="en-US"/>
              </a:p>
            </p:txBody>
          </p:sp>
        </p:grpSp>
        <p:grpSp>
          <p:nvGrpSpPr>
            <p:cNvPr id="30740" name="Group 25"/>
            <p:cNvGrpSpPr/>
            <p:nvPr/>
          </p:nvGrpSpPr>
          <p:grpSpPr bwMode="auto">
            <a:xfrm>
              <a:off x="3293" y="1883"/>
              <a:ext cx="336" cy="1008"/>
              <a:chOff x="3120" y="1488"/>
              <a:chExt cx="336" cy="912"/>
            </a:xfrm>
          </p:grpSpPr>
          <p:sp>
            <p:nvSpPr>
              <p:cNvPr id="30755" name="Line 26"/>
              <p:cNvSpPr>
                <a:spLocks noChangeShapeType="1"/>
              </p:cNvSpPr>
              <p:nvPr/>
            </p:nvSpPr>
            <p:spPr bwMode="auto">
              <a:xfrm>
                <a:off x="3456" y="1488"/>
                <a:ext cx="0" cy="912"/>
              </a:xfrm>
              <a:prstGeom prst="line">
                <a:avLst/>
              </a:prstGeom>
              <a:noFill/>
              <a:ln w="25400">
                <a:solidFill>
                  <a:schemeClr val="bg1"/>
                </a:solidFill>
                <a:prstDash val="dash"/>
                <a:round/>
                <a:tailEnd type="none" w="lg" len="lg"/>
              </a:ln>
            </p:spPr>
            <p:txBody>
              <a:bodyPr/>
              <a:lstStyle/>
              <a:p>
                <a:endParaRPr lang="zh-CN" altLang="en-US"/>
              </a:p>
            </p:txBody>
          </p:sp>
          <p:sp>
            <p:nvSpPr>
              <p:cNvPr id="30756" name="Line 27"/>
              <p:cNvSpPr>
                <a:spLocks noChangeShapeType="1"/>
              </p:cNvSpPr>
              <p:nvPr/>
            </p:nvSpPr>
            <p:spPr bwMode="auto">
              <a:xfrm>
                <a:off x="3120" y="2400"/>
                <a:ext cx="336" cy="0"/>
              </a:xfrm>
              <a:prstGeom prst="line">
                <a:avLst/>
              </a:prstGeom>
              <a:noFill/>
              <a:ln w="25400">
                <a:solidFill>
                  <a:schemeClr val="bg1"/>
                </a:solidFill>
                <a:prstDash val="dash"/>
                <a:round/>
                <a:tailEnd type="none" w="lg" len="lg"/>
              </a:ln>
            </p:spPr>
            <p:txBody>
              <a:bodyPr/>
              <a:lstStyle/>
              <a:p>
                <a:endParaRPr lang="zh-CN" altLang="en-US"/>
              </a:p>
            </p:txBody>
          </p:sp>
          <p:sp>
            <p:nvSpPr>
              <p:cNvPr id="30757" name="Line 28"/>
              <p:cNvSpPr>
                <a:spLocks noChangeShapeType="1"/>
              </p:cNvSpPr>
              <p:nvPr/>
            </p:nvSpPr>
            <p:spPr bwMode="auto">
              <a:xfrm flipH="1">
                <a:off x="3120" y="1488"/>
                <a:ext cx="336" cy="0"/>
              </a:xfrm>
              <a:prstGeom prst="line">
                <a:avLst/>
              </a:prstGeom>
              <a:noFill/>
              <a:ln w="25400">
                <a:solidFill>
                  <a:schemeClr val="bg1"/>
                </a:solidFill>
                <a:prstDash val="dash"/>
                <a:round/>
                <a:tailEnd type="arrow" w="lg" len="lg"/>
              </a:ln>
            </p:spPr>
            <p:txBody>
              <a:bodyPr/>
              <a:lstStyle/>
              <a:p>
                <a:endParaRPr lang="zh-CN" altLang="en-US"/>
              </a:p>
            </p:txBody>
          </p:sp>
        </p:grpSp>
        <p:grpSp>
          <p:nvGrpSpPr>
            <p:cNvPr id="30741" name="Group 29"/>
            <p:cNvGrpSpPr/>
            <p:nvPr/>
          </p:nvGrpSpPr>
          <p:grpSpPr bwMode="auto">
            <a:xfrm>
              <a:off x="3293" y="1931"/>
              <a:ext cx="960" cy="1104"/>
              <a:chOff x="3120" y="1536"/>
              <a:chExt cx="960" cy="1104"/>
            </a:xfrm>
          </p:grpSpPr>
          <p:sp>
            <p:nvSpPr>
              <p:cNvPr id="30753" name="Line 30"/>
              <p:cNvSpPr>
                <a:spLocks noChangeShapeType="1"/>
              </p:cNvSpPr>
              <p:nvPr/>
            </p:nvSpPr>
            <p:spPr bwMode="auto">
              <a:xfrm>
                <a:off x="3120" y="2640"/>
                <a:ext cx="960" cy="0"/>
              </a:xfrm>
              <a:prstGeom prst="line">
                <a:avLst/>
              </a:prstGeom>
              <a:noFill/>
              <a:ln w="25400">
                <a:solidFill>
                  <a:schemeClr val="bg1"/>
                </a:solidFill>
                <a:prstDash val="dash"/>
                <a:round/>
                <a:tailEnd type="none" w="lg" len="lg"/>
              </a:ln>
            </p:spPr>
            <p:txBody>
              <a:bodyPr/>
              <a:lstStyle/>
              <a:p>
                <a:endParaRPr lang="zh-CN" altLang="en-US"/>
              </a:p>
            </p:txBody>
          </p:sp>
          <p:sp>
            <p:nvSpPr>
              <p:cNvPr id="30754" name="Line 31"/>
              <p:cNvSpPr>
                <a:spLocks noChangeShapeType="1"/>
              </p:cNvSpPr>
              <p:nvPr/>
            </p:nvSpPr>
            <p:spPr bwMode="auto">
              <a:xfrm flipV="1">
                <a:off x="4080" y="1536"/>
                <a:ext cx="0" cy="1104"/>
              </a:xfrm>
              <a:prstGeom prst="line">
                <a:avLst/>
              </a:prstGeom>
              <a:noFill/>
              <a:ln w="25400">
                <a:solidFill>
                  <a:schemeClr val="bg1"/>
                </a:solidFill>
                <a:prstDash val="dash"/>
                <a:round/>
                <a:tailEnd type="arrow" w="lg" len="lg"/>
              </a:ln>
            </p:spPr>
            <p:txBody>
              <a:bodyPr/>
              <a:lstStyle/>
              <a:p>
                <a:endParaRPr lang="zh-CN" altLang="en-US"/>
              </a:p>
            </p:txBody>
          </p:sp>
        </p:grpSp>
        <p:grpSp>
          <p:nvGrpSpPr>
            <p:cNvPr id="30742" name="Group 32"/>
            <p:cNvGrpSpPr/>
            <p:nvPr/>
          </p:nvGrpSpPr>
          <p:grpSpPr bwMode="auto">
            <a:xfrm>
              <a:off x="1421" y="1932"/>
              <a:ext cx="960" cy="1103"/>
              <a:chOff x="1248" y="1537"/>
              <a:chExt cx="960" cy="1009"/>
            </a:xfrm>
          </p:grpSpPr>
          <p:sp>
            <p:nvSpPr>
              <p:cNvPr id="30751" name="Line 33"/>
              <p:cNvSpPr>
                <a:spLocks noChangeShapeType="1"/>
              </p:cNvSpPr>
              <p:nvPr/>
            </p:nvSpPr>
            <p:spPr bwMode="auto">
              <a:xfrm flipH="1">
                <a:off x="1248" y="2544"/>
                <a:ext cx="960" cy="0"/>
              </a:xfrm>
              <a:prstGeom prst="line">
                <a:avLst/>
              </a:prstGeom>
              <a:noFill/>
              <a:ln w="25400">
                <a:solidFill>
                  <a:schemeClr val="bg1"/>
                </a:solidFill>
                <a:prstDash val="dash"/>
                <a:round/>
                <a:tailEnd type="none" w="lg" len="lg"/>
              </a:ln>
            </p:spPr>
            <p:txBody>
              <a:bodyPr/>
              <a:lstStyle/>
              <a:p>
                <a:endParaRPr lang="zh-CN" altLang="en-US"/>
              </a:p>
            </p:txBody>
          </p:sp>
          <p:sp>
            <p:nvSpPr>
              <p:cNvPr id="30752" name="Line 34"/>
              <p:cNvSpPr>
                <a:spLocks noChangeShapeType="1"/>
              </p:cNvSpPr>
              <p:nvPr/>
            </p:nvSpPr>
            <p:spPr bwMode="auto">
              <a:xfrm flipV="1">
                <a:off x="1249" y="1537"/>
                <a:ext cx="0" cy="1009"/>
              </a:xfrm>
              <a:prstGeom prst="line">
                <a:avLst/>
              </a:prstGeom>
              <a:noFill/>
              <a:ln w="25400">
                <a:solidFill>
                  <a:schemeClr val="bg1"/>
                </a:solidFill>
                <a:prstDash val="dash"/>
                <a:round/>
                <a:tailEnd type="arrow" w="lg" len="lg"/>
              </a:ln>
            </p:spPr>
            <p:txBody>
              <a:bodyPr/>
              <a:lstStyle/>
              <a:p>
                <a:endParaRPr lang="zh-CN" altLang="en-US"/>
              </a:p>
            </p:txBody>
          </p:sp>
        </p:grpSp>
        <p:sp>
          <p:nvSpPr>
            <p:cNvPr id="30743" name="Text Box 35"/>
            <p:cNvSpPr txBox="1">
              <a:spLocks noChangeArrowheads="1"/>
            </p:cNvSpPr>
            <p:nvPr/>
          </p:nvSpPr>
          <p:spPr bwMode="auto">
            <a:xfrm>
              <a:off x="302" y="1398"/>
              <a:ext cx="631" cy="275"/>
            </a:xfrm>
            <a:prstGeom prst="rect">
              <a:avLst/>
            </a:prstGeom>
            <a:noFill/>
            <a:ln w="25400">
              <a:noFill/>
              <a:prstDash val="dash"/>
              <a:miter lim="800000"/>
              <a:tailEnd type="none" w="lg" len="lg"/>
            </a:ln>
          </p:spPr>
          <p:txBody>
            <a:bodyPr wrap="square">
              <a:spAutoFit/>
            </a:bodyPr>
            <a:lstStyle/>
            <a:p>
              <a:pPr eaLnBrk="1" hangingPunct="1">
                <a:spcBef>
                  <a:spcPct val="20000"/>
                </a:spcBef>
              </a:pPr>
              <a:r>
                <a:rPr lang="zh-CN" altLang="en-US">
                  <a:solidFill>
                    <a:srgbClr val="993300"/>
                  </a:solidFill>
                  <a:ea typeface="楷体_GB2312" pitchFamily="49" charset="-122"/>
                </a:rPr>
                <a:t>输</a:t>
              </a:r>
              <a:r>
                <a:rPr lang="zh-CN" altLang="en-US" sz="2200">
                  <a:solidFill>
                    <a:srgbClr val="993300"/>
                  </a:solidFill>
                  <a:ea typeface="楷体_GB2312" pitchFamily="49" charset="-122"/>
                </a:rPr>
                <a:t>入</a:t>
              </a:r>
              <a:endParaRPr lang="zh-CN" altLang="en-US" sz="2200">
                <a:solidFill>
                  <a:srgbClr val="993300"/>
                </a:solidFill>
                <a:ea typeface="楷体_GB2312" pitchFamily="49" charset="-122"/>
              </a:endParaRPr>
            </a:p>
          </p:txBody>
        </p:sp>
        <p:sp>
          <p:nvSpPr>
            <p:cNvPr id="30744" name="Text Box 36"/>
            <p:cNvSpPr txBox="1">
              <a:spLocks noChangeArrowheads="1"/>
            </p:cNvSpPr>
            <p:nvPr/>
          </p:nvSpPr>
          <p:spPr bwMode="auto">
            <a:xfrm>
              <a:off x="4727" y="1415"/>
              <a:ext cx="610" cy="257"/>
            </a:xfrm>
            <a:prstGeom prst="rect">
              <a:avLst/>
            </a:prstGeom>
            <a:noFill/>
            <a:ln w="25400">
              <a:noFill/>
              <a:prstDash val="dash"/>
              <a:miter lim="800000"/>
              <a:tailEnd type="none" w="lg" len="lg"/>
            </a:ln>
          </p:spPr>
          <p:txBody>
            <a:bodyPr wrap="square">
              <a:spAutoFit/>
            </a:bodyPr>
            <a:lstStyle/>
            <a:p>
              <a:pPr eaLnBrk="1" hangingPunct="1">
                <a:spcBef>
                  <a:spcPct val="20000"/>
                </a:spcBef>
              </a:pPr>
              <a:r>
                <a:rPr lang="zh-CN" altLang="en-US" sz="2200">
                  <a:solidFill>
                    <a:srgbClr val="993300"/>
                  </a:solidFill>
                  <a:ea typeface="楷体_GB2312" pitchFamily="49" charset="-122"/>
                </a:rPr>
                <a:t>输出</a:t>
              </a:r>
              <a:endParaRPr lang="zh-CN" altLang="en-US" sz="2200">
                <a:solidFill>
                  <a:srgbClr val="993300"/>
                </a:solidFill>
                <a:ea typeface="楷体_GB2312" pitchFamily="49" charset="-122"/>
              </a:endParaRPr>
            </a:p>
          </p:txBody>
        </p:sp>
        <p:sp>
          <p:nvSpPr>
            <p:cNvPr id="30745" name="Text Box 37"/>
            <p:cNvSpPr txBox="1">
              <a:spLocks noChangeArrowheads="1"/>
            </p:cNvSpPr>
            <p:nvPr/>
          </p:nvSpPr>
          <p:spPr bwMode="auto">
            <a:xfrm>
              <a:off x="-694" y="1552"/>
              <a:ext cx="1021" cy="472"/>
            </a:xfrm>
            <a:prstGeom prst="rect">
              <a:avLst/>
            </a:prstGeom>
            <a:noFill/>
            <a:ln w="25400">
              <a:noFill/>
              <a:prstDash val="dash"/>
              <a:miter lim="800000"/>
              <a:tailEnd type="none" w="lg" len="lg"/>
            </a:ln>
          </p:spPr>
          <p:txBody>
            <a:bodyPr wrap="square">
              <a:spAutoFit/>
            </a:bodyPr>
            <a:lstStyle/>
            <a:p>
              <a:pPr algn="ctr" eaLnBrk="1" hangingPunct="1">
                <a:spcBef>
                  <a:spcPct val="20000"/>
                </a:spcBef>
              </a:pPr>
              <a:r>
                <a:rPr lang="zh-CN" altLang="en-US" sz="2000">
                  <a:solidFill>
                    <a:srgbClr val="FF00FF"/>
                  </a:solidFill>
                  <a:ea typeface="微软雅黑" panose="020B0503020204020204" pitchFamily="34" charset="-122"/>
                </a:rPr>
                <a:t>程序</a:t>
              </a:r>
              <a:endParaRPr lang="zh-CN" altLang="en-US" sz="2000">
                <a:solidFill>
                  <a:srgbClr val="FF00FF"/>
                </a:solidFill>
                <a:ea typeface="微软雅黑" panose="020B0503020204020204" pitchFamily="34" charset="-122"/>
              </a:endParaRPr>
            </a:p>
            <a:p>
              <a:pPr eaLnBrk="1" hangingPunct="1">
                <a:spcBef>
                  <a:spcPct val="20000"/>
                </a:spcBef>
              </a:pPr>
              <a:r>
                <a:rPr lang="zh-CN" altLang="en-US" sz="2000">
                  <a:solidFill>
                    <a:srgbClr val="FF00FF"/>
                  </a:solidFill>
                  <a:ea typeface="微软雅黑" panose="020B0503020204020204" pitchFamily="34" charset="-122"/>
                </a:rPr>
                <a:t>原始数据</a:t>
              </a:r>
              <a:endParaRPr lang="zh-CN" altLang="en-US" sz="2000">
                <a:solidFill>
                  <a:srgbClr val="FF00FF"/>
                </a:solidFill>
                <a:ea typeface="微软雅黑" panose="020B0503020204020204" pitchFamily="34" charset="-122"/>
              </a:endParaRPr>
            </a:p>
          </p:txBody>
        </p:sp>
        <p:sp>
          <p:nvSpPr>
            <p:cNvPr id="30746" name="Line 39"/>
            <p:cNvSpPr>
              <a:spLocks noChangeShapeType="1"/>
            </p:cNvSpPr>
            <p:nvPr/>
          </p:nvSpPr>
          <p:spPr bwMode="auto">
            <a:xfrm flipV="1">
              <a:off x="2813" y="2507"/>
              <a:ext cx="0" cy="288"/>
            </a:xfrm>
            <a:prstGeom prst="line">
              <a:avLst/>
            </a:prstGeom>
            <a:noFill/>
            <a:ln w="25400">
              <a:solidFill>
                <a:schemeClr val="bg1"/>
              </a:solidFill>
              <a:prstDash val="dash"/>
              <a:round/>
              <a:tailEnd type="arrow" w="lg" len="lg"/>
            </a:ln>
          </p:spPr>
          <p:txBody>
            <a:bodyPr/>
            <a:lstStyle/>
            <a:p>
              <a:endParaRPr lang="zh-CN" altLang="en-US"/>
            </a:p>
          </p:txBody>
        </p:sp>
        <p:sp>
          <p:nvSpPr>
            <p:cNvPr id="30747" name="Line 40"/>
            <p:cNvSpPr>
              <a:spLocks noChangeShapeType="1"/>
            </p:cNvSpPr>
            <p:nvPr/>
          </p:nvSpPr>
          <p:spPr bwMode="auto">
            <a:xfrm>
              <a:off x="1899" y="3409"/>
              <a:ext cx="624" cy="0"/>
            </a:xfrm>
            <a:prstGeom prst="line">
              <a:avLst/>
            </a:prstGeom>
            <a:noFill/>
            <a:ln w="25400">
              <a:solidFill>
                <a:srgbClr val="FF0000"/>
              </a:solidFill>
              <a:round/>
              <a:tailEnd type="none" w="lg" len="lg"/>
            </a:ln>
          </p:spPr>
          <p:txBody>
            <a:bodyPr/>
            <a:lstStyle/>
            <a:p>
              <a:endParaRPr lang="zh-CN" altLang="en-US"/>
            </a:p>
          </p:txBody>
        </p:sp>
        <p:sp>
          <p:nvSpPr>
            <p:cNvPr id="30748" name="Line 41"/>
            <p:cNvSpPr>
              <a:spLocks noChangeShapeType="1"/>
            </p:cNvSpPr>
            <p:nvPr/>
          </p:nvSpPr>
          <p:spPr bwMode="auto">
            <a:xfrm>
              <a:off x="1899" y="3649"/>
              <a:ext cx="624" cy="0"/>
            </a:xfrm>
            <a:prstGeom prst="line">
              <a:avLst/>
            </a:prstGeom>
            <a:noFill/>
            <a:ln w="25400">
              <a:solidFill>
                <a:schemeClr val="bg1"/>
              </a:solidFill>
              <a:prstDash val="dash"/>
              <a:round/>
              <a:tailEnd type="none" w="lg" len="lg"/>
            </a:ln>
          </p:spPr>
          <p:txBody>
            <a:bodyPr/>
            <a:lstStyle/>
            <a:p>
              <a:endParaRPr lang="zh-CN" altLang="en-US"/>
            </a:p>
          </p:txBody>
        </p:sp>
        <p:sp>
          <p:nvSpPr>
            <p:cNvPr id="30749" name="Text Box 42"/>
            <p:cNvSpPr txBox="1">
              <a:spLocks noChangeArrowheads="1"/>
            </p:cNvSpPr>
            <p:nvPr/>
          </p:nvSpPr>
          <p:spPr bwMode="auto">
            <a:xfrm>
              <a:off x="2571" y="3265"/>
              <a:ext cx="1195" cy="251"/>
            </a:xfrm>
            <a:prstGeom prst="rect">
              <a:avLst/>
            </a:prstGeom>
            <a:noFill/>
            <a:ln w="25400">
              <a:noFill/>
              <a:prstDash val="dash"/>
              <a:miter lim="800000"/>
              <a:tailEnd type="none" w="lg" len="lg"/>
            </a:ln>
          </p:spPr>
          <p:txBody>
            <a:bodyPr wrap="square">
              <a:spAutoFit/>
            </a:bodyPr>
            <a:lstStyle/>
            <a:p>
              <a:pPr eaLnBrk="1" hangingPunct="1">
                <a:spcBef>
                  <a:spcPct val="20000"/>
                </a:spcBef>
              </a:pPr>
              <a:r>
                <a:rPr lang="zh-CN" altLang="en-US" sz="2000">
                  <a:solidFill>
                    <a:srgbClr val="FF0000"/>
                  </a:solidFill>
                  <a:ea typeface="微软雅黑" panose="020B0503020204020204" pitchFamily="34" charset="-122"/>
                </a:rPr>
                <a:t>指令数据线</a:t>
              </a:r>
              <a:endParaRPr lang="zh-CN" altLang="en-US" sz="2000">
                <a:solidFill>
                  <a:srgbClr val="FF0000"/>
                </a:solidFill>
                <a:ea typeface="微软雅黑" panose="020B0503020204020204" pitchFamily="34" charset="-122"/>
              </a:endParaRPr>
            </a:p>
          </p:txBody>
        </p:sp>
        <p:sp>
          <p:nvSpPr>
            <p:cNvPr id="30750" name="Text Box 43"/>
            <p:cNvSpPr txBox="1">
              <a:spLocks noChangeArrowheads="1"/>
            </p:cNvSpPr>
            <p:nvPr/>
          </p:nvSpPr>
          <p:spPr bwMode="auto">
            <a:xfrm>
              <a:off x="2571" y="3505"/>
              <a:ext cx="1195" cy="251"/>
            </a:xfrm>
            <a:prstGeom prst="rect">
              <a:avLst/>
            </a:prstGeom>
            <a:noFill/>
            <a:ln w="25400">
              <a:noFill/>
              <a:prstDash val="dash"/>
              <a:miter lim="800000"/>
              <a:tailEnd type="none" w="lg" len="lg"/>
            </a:ln>
          </p:spPr>
          <p:txBody>
            <a:bodyPr wrap="square">
              <a:spAutoFit/>
            </a:bodyPr>
            <a:lstStyle/>
            <a:p>
              <a:pPr eaLnBrk="1" hangingPunct="1">
                <a:spcBef>
                  <a:spcPct val="20000"/>
                </a:spcBef>
              </a:pPr>
              <a:r>
                <a:rPr lang="zh-CN" altLang="en-US" sz="2000">
                  <a:solidFill>
                    <a:schemeClr val="bg1"/>
                  </a:solidFill>
                  <a:ea typeface="微软雅黑" panose="020B0503020204020204" pitchFamily="34" charset="-122"/>
                </a:rPr>
                <a:t>控制信号线</a:t>
              </a:r>
              <a:endParaRPr lang="zh-CN" altLang="en-US" sz="2000">
                <a:solidFill>
                  <a:schemeClr val="bg1"/>
                </a:solidFill>
                <a:ea typeface="微软雅黑" panose="020B0503020204020204" pitchFamily="34" charset="-122"/>
              </a:endParaRPr>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332230" y="294640"/>
            <a:ext cx="1517015" cy="685800"/>
          </a:xfrm>
        </p:spPr>
        <p:txBody>
          <a:bodyPr/>
          <a:lstStyle/>
          <a:p>
            <a:pPr eaLnBrk="1" hangingPunct="1"/>
            <a:r>
              <a:rPr lang="zh-CN" altLang="en-US" sz="2400" b="1" smtClean="0">
                <a:solidFill>
                  <a:schemeClr val="bg1"/>
                </a:solidFill>
                <a:latin typeface="微软雅黑" panose="020B0503020204020204" pitchFamily="34" charset="-122"/>
                <a:ea typeface="微软雅黑" panose="020B0503020204020204" pitchFamily="34" charset="-122"/>
              </a:rPr>
              <a:t>常用术语</a:t>
            </a:r>
            <a:endParaRPr lang="zh-CN" altLang="en-US" sz="2000" b="1" smtClean="0">
              <a:solidFill>
                <a:schemeClr val="bg1"/>
              </a:solidFill>
              <a:latin typeface="微软雅黑" panose="020B0503020204020204" pitchFamily="34" charset="-122"/>
              <a:ea typeface="微软雅黑" panose="020B0503020204020204" pitchFamily="34" charset="-122"/>
            </a:endParaRPr>
          </a:p>
        </p:txBody>
      </p:sp>
      <p:sp>
        <p:nvSpPr>
          <p:cNvPr id="251907" name="Rectangle 3"/>
          <p:cNvSpPr>
            <a:spLocks noGrp="1" noChangeArrowheads="1"/>
          </p:cNvSpPr>
          <p:nvPr>
            <p:ph type="body" idx="1"/>
          </p:nvPr>
        </p:nvSpPr>
        <p:spPr>
          <a:xfrm>
            <a:off x="1692275" y="4161790"/>
            <a:ext cx="5636260" cy="1264920"/>
          </a:xfrm>
        </p:spPr>
        <p:txBody>
          <a:bodyPr/>
          <a:lstStyle/>
          <a:p>
            <a:pPr eaLnBrk="1" hangingPunct="1">
              <a:lnSpc>
                <a:spcPct val="130000"/>
              </a:lnSpc>
            </a:pPr>
            <a:r>
              <a:rPr lang="en-US" altLang="zh-CN" sz="2000" smtClean="0">
                <a:solidFill>
                  <a:schemeClr val="bg1"/>
                </a:solidFill>
                <a:latin typeface="微软雅黑" panose="020B0503020204020204" pitchFamily="34" charset="-122"/>
                <a:ea typeface="微软雅黑" panose="020B0503020204020204" pitchFamily="34" charset="-122"/>
              </a:rPr>
              <a:t>CPU=</a:t>
            </a:r>
            <a:r>
              <a:rPr lang="zh-CN" altLang="en-US" sz="2000" smtClean="0">
                <a:solidFill>
                  <a:schemeClr val="bg1"/>
                </a:solidFill>
                <a:latin typeface="微软雅黑" panose="020B0503020204020204" pitchFamily="34" charset="-122"/>
                <a:ea typeface="微软雅黑" panose="020B0503020204020204" pitchFamily="34" charset="-122"/>
              </a:rPr>
              <a:t>控制器</a:t>
            </a:r>
            <a:r>
              <a:rPr lang="en-US" altLang="zh-CN" sz="2000" smtClean="0">
                <a:solidFill>
                  <a:schemeClr val="bg1"/>
                </a:solidFill>
                <a:latin typeface="微软雅黑" panose="020B0503020204020204" pitchFamily="34" charset="-122"/>
                <a:ea typeface="微软雅黑" panose="020B0503020204020204" pitchFamily="34" charset="-122"/>
              </a:rPr>
              <a:t>+</a:t>
            </a:r>
            <a:r>
              <a:rPr lang="zh-CN" altLang="en-US" sz="2000" smtClean="0">
                <a:solidFill>
                  <a:schemeClr val="bg1"/>
                </a:solidFill>
                <a:latin typeface="微软雅黑" panose="020B0503020204020204" pitchFamily="34" charset="-122"/>
                <a:ea typeface="微软雅黑" panose="020B0503020204020204" pitchFamily="34" charset="-122"/>
              </a:rPr>
              <a:t>运算器（</a:t>
            </a:r>
            <a:r>
              <a:rPr lang="en-US" altLang="zh-CN" sz="2000" smtClean="0">
                <a:solidFill>
                  <a:schemeClr val="bg1"/>
                </a:solidFill>
                <a:latin typeface="微软雅黑" panose="020B0503020204020204" pitchFamily="34" charset="-122"/>
                <a:ea typeface="微软雅黑" panose="020B0503020204020204" pitchFamily="34" charset="-122"/>
              </a:rPr>
              <a:t>+</a:t>
            </a:r>
            <a:r>
              <a:rPr lang="zh-CN" altLang="en-US" sz="2000" smtClean="0">
                <a:solidFill>
                  <a:schemeClr val="bg1"/>
                </a:solidFill>
                <a:latin typeface="微软雅黑" panose="020B0503020204020204" pitchFamily="34" charset="-122"/>
                <a:ea typeface="微软雅黑" panose="020B0503020204020204" pitchFamily="34" charset="-122"/>
              </a:rPr>
              <a:t>寄存器组）</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r>
              <a:rPr lang="zh-CN" altLang="en-US" sz="2000" smtClean="0">
                <a:solidFill>
                  <a:schemeClr val="bg1"/>
                </a:solidFill>
                <a:latin typeface="微软雅黑" panose="020B0503020204020204" pitchFamily="34" charset="-122"/>
                <a:ea typeface="微软雅黑" panose="020B0503020204020204" pitchFamily="34" charset="-122"/>
              </a:rPr>
              <a:t>主机</a:t>
            </a:r>
            <a:r>
              <a:rPr lang="en-US" altLang="zh-CN" sz="2000" smtClean="0">
                <a:solidFill>
                  <a:schemeClr val="bg1"/>
                </a:solidFill>
                <a:latin typeface="微软雅黑" panose="020B0503020204020204" pitchFamily="34" charset="-122"/>
                <a:ea typeface="微软雅黑" panose="020B0503020204020204" pitchFamily="34" charset="-122"/>
              </a:rPr>
              <a:t>=CPU+</a:t>
            </a:r>
            <a:r>
              <a:rPr lang="zh-CN" altLang="en-US" sz="2000" smtClean="0">
                <a:solidFill>
                  <a:schemeClr val="bg1"/>
                </a:solidFill>
                <a:latin typeface="微软雅黑" panose="020B0503020204020204" pitchFamily="34" charset="-122"/>
                <a:ea typeface="微软雅黑" panose="020B0503020204020204" pitchFamily="34" charset="-122"/>
              </a:rPr>
              <a:t>主存储器</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r>
              <a:rPr lang="zh-CN" altLang="en-US" sz="2000" smtClean="0">
                <a:solidFill>
                  <a:schemeClr val="bg1"/>
                </a:solidFill>
                <a:latin typeface="微软雅黑" panose="020B0503020204020204" pitchFamily="34" charset="-122"/>
                <a:ea typeface="微软雅黑" panose="020B0503020204020204" pitchFamily="34" charset="-122"/>
              </a:rPr>
              <a:t>外设</a:t>
            </a:r>
            <a:r>
              <a:rPr lang="en-US" altLang="zh-CN" sz="2000" smtClean="0">
                <a:solidFill>
                  <a:schemeClr val="bg1"/>
                </a:solidFill>
                <a:latin typeface="微软雅黑" panose="020B0503020204020204" pitchFamily="34" charset="-122"/>
                <a:ea typeface="微软雅黑" panose="020B0503020204020204" pitchFamily="34" charset="-122"/>
              </a:rPr>
              <a:t>=I/O+</a:t>
            </a:r>
            <a:r>
              <a:rPr lang="zh-CN" altLang="en-US" sz="2000" smtClean="0">
                <a:solidFill>
                  <a:schemeClr val="bg1"/>
                </a:solidFill>
                <a:latin typeface="微软雅黑" panose="020B0503020204020204" pitchFamily="34" charset="-122"/>
                <a:ea typeface="微软雅黑" panose="020B0503020204020204" pitchFamily="34" charset="-122"/>
              </a:rPr>
              <a:t>辅助存储器</a:t>
            </a:r>
            <a:endParaRPr lang="zh-CN" altLang="en-US" sz="2000" smtClean="0">
              <a:solidFill>
                <a:schemeClr val="bg1"/>
              </a:solidFill>
              <a:latin typeface="微软雅黑" panose="020B0503020204020204" pitchFamily="34" charset="-122"/>
              <a:ea typeface="微软雅黑" panose="020B0503020204020204" pitchFamily="34" charset="-122"/>
            </a:endParaRPr>
          </a:p>
        </p:txBody>
      </p:sp>
      <p:grpSp>
        <p:nvGrpSpPr>
          <p:cNvPr id="2" name="Group 4"/>
          <p:cNvGrpSpPr/>
          <p:nvPr/>
        </p:nvGrpSpPr>
        <p:grpSpPr bwMode="auto">
          <a:xfrm>
            <a:off x="983288" y="1411288"/>
            <a:ext cx="7238375" cy="2279650"/>
            <a:chOff x="32" y="624"/>
            <a:chExt cx="5273" cy="2112"/>
          </a:xfrm>
        </p:grpSpPr>
        <p:sp>
          <p:nvSpPr>
            <p:cNvPr id="31749" name="Rectangle 5"/>
            <p:cNvSpPr>
              <a:spLocks noChangeArrowheads="1"/>
            </p:cNvSpPr>
            <p:nvPr/>
          </p:nvSpPr>
          <p:spPr bwMode="auto">
            <a:xfrm>
              <a:off x="2208" y="1776"/>
              <a:ext cx="912" cy="336"/>
            </a:xfrm>
            <a:prstGeom prst="rect">
              <a:avLst/>
            </a:prstGeom>
            <a:solidFill>
              <a:srgbClr val="00FFFF"/>
            </a:solidFill>
            <a:ln w="9525">
              <a:solidFill>
                <a:srgbClr val="0000FF"/>
              </a:solidFill>
              <a:miter lim="800000"/>
            </a:ln>
          </p:spPr>
          <p:txBody>
            <a:bodyPr wrap="none" lIns="0" rIns="0" anchor="ctr"/>
            <a:lstStyle/>
            <a:p>
              <a:pPr algn="ctr" eaLnBrk="1" hangingPunct="1">
                <a:spcBef>
                  <a:spcPct val="20000"/>
                </a:spcBef>
                <a:buFont typeface="Symbol" panose="05050102010706020507" pitchFamily="18" charset="2"/>
                <a:buNone/>
              </a:pPr>
              <a:r>
                <a:rPr lang="zh-CN" altLang="en-US" sz="2000">
                  <a:solidFill>
                    <a:srgbClr val="339933"/>
                  </a:solidFill>
                  <a:ea typeface="微软雅黑" panose="020B0503020204020204" pitchFamily="34" charset="-122"/>
                </a:rPr>
                <a:t>运算器</a:t>
              </a:r>
              <a:endParaRPr lang="zh-CN" altLang="en-US" sz="2000">
                <a:solidFill>
                  <a:srgbClr val="339933"/>
                </a:solidFill>
                <a:ea typeface="微软雅黑" panose="020B0503020204020204" pitchFamily="34" charset="-122"/>
              </a:endParaRPr>
            </a:p>
          </p:txBody>
        </p:sp>
        <p:grpSp>
          <p:nvGrpSpPr>
            <p:cNvPr id="31750" name="Group 6"/>
            <p:cNvGrpSpPr/>
            <p:nvPr/>
          </p:nvGrpSpPr>
          <p:grpSpPr bwMode="auto">
            <a:xfrm>
              <a:off x="32" y="624"/>
              <a:ext cx="5273" cy="2112"/>
              <a:chOff x="32" y="624"/>
              <a:chExt cx="5273" cy="2112"/>
            </a:xfrm>
          </p:grpSpPr>
          <p:sp>
            <p:nvSpPr>
              <p:cNvPr id="31751" name="Rectangle 7"/>
              <p:cNvSpPr>
                <a:spLocks noChangeArrowheads="1"/>
              </p:cNvSpPr>
              <p:nvPr/>
            </p:nvSpPr>
            <p:spPr bwMode="auto">
              <a:xfrm>
                <a:off x="816" y="1200"/>
                <a:ext cx="912" cy="336"/>
              </a:xfrm>
              <a:prstGeom prst="rect">
                <a:avLst/>
              </a:prstGeom>
              <a:solidFill>
                <a:srgbClr val="00FFFF"/>
              </a:solidFill>
              <a:ln w="9525">
                <a:solidFill>
                  <a:srgbClr val="0000FF"/>
                </a:solidFill>
                <a:miter lim="800000"/>
              </a:ln>
            </p:spPr>
            <p:txBody>
              <a:bodyPr wrap="none" lIns="0" rIns="0" anchor="ctr"/>
              <a:lstStyle/>
              <a:p>
                <a:pPr algn="ctr" eaLnBrk="1" hangingPunct="1">
                  <a:spcBef>
                    <a:spcPct val="20000"/>
                  </a:spcBef>
                  <a:buFont typeface="Symbol" panose="05050102010706020507" pitchFamily="18" charset="2"/>
                  <a:buNone/>
                </a:pPr>
                <a:r>
                  <a:rPr lang="zh-CN" altLang="en-US" sz="2000">
                    <a:solidFill>
                      <a:srgbClr val="339933"/>
                    </a:solidFill>
                    <a:ea typeface="微软雅黑" panose="020B0503020204020204" pitchFamily="34" charset="-122"/>
                  </a:rPr>
                  <a:t>输入设备</a:t>
                </a:r>
                <a:endParaRPr lang="zh-CN" altLang="en-US" sz="2000">
                  <a:solidFill>
                    <a:srgbClr val="339933"/>
                  </a:solidFill>
                  <a:ea typeface="微软雅黑" panose="020B0503020204020204" pitchFamily="34" charset="-122"/>
                </a:endParaRPr>
              </a:p>
            </p:txBody>
          </p:sp>
          <p:sp>
            <p:nvSpPr>
              <p:cNvPr id="31752" name="Rectangle 8"/>
              <p:cNvSpPr>
                <a:spLocks noChangeArrowheads="1"/>
              </p:cNvSpPr>
              <p:nvPr/>
            </p:nvSpPr>
            <p:spPr bwMode="auto">
              <a:xfrm>
                <a:off x="2208" y="1200"/>
                <a:ext cx="912" cy="336"/>
              </a:xfrm>
              <a:prstGeom prst="rect">
                <a:avLst/>
              </a:prstGeom>
              <a:solidFill>
                <a:srgbClr val="00FFFF"/>
              </a:solidFill>
              <a:ln w="9525">
                <a:solidFill>
                  <a:srgbClr val="0000FF"/>
                </a:solidFill>
                <a:miter lim="800000"/>
              </a:ln>
            </p:spPr>
            <p:txBody>
              <a:bodyPr wrap="none" lIns="0" rIns="0" anchor="ctr"/>
              <a:lstStyle/>
              <a:p>
                <a:pPr algn="ctr" eaLnBrk="1" hangingPunct="1">
                  <a:spcBef>
                    <a:spcPct val="20000"/>
                  </a:spcBef>
                  <a:buFont typeface="Symbol" panose="05050102010706020507" pitchFamily="18" charset="2"/>
                  <a:buNone/>
                </a:pPr>
                <a:r>
                  <a:rPr lang="zh-CN" altLang="en-US" sz="2000">
                    <a:solidFill>
                      <a:srgbClr val="339933"/>
                    </a:solidFill>
                    <a:ea typeface="微软雅黑" panose="020B0503020204020204" pitchFamily="34" charset="-122"/>
                  </a:rPr>
                  <a:t>主存储器</a:t>
                </a:r>
                <a:endParaRPr lang="zh-CN" altLang="en-US" sz="2000">
                  <a:solidFill>
                    <a:srgbClr val="339933"/>
                  </a:solidFill>
                  <a:ea typeface="微软雅黑" panose="020B0503020204020204" pitchFamily="34" charset="-122"/>
                </a:endParaRPr>
              </a:p>
            </p:txBody>
          </p:sp>
          <p:sp>
            <p:nvSpPr>
              <p:cNvPr id="31753" name="Rectangle 9"/>
              <p:cNvSpPr>
                <a:spLocks noChangeArrowheads="1"/>
              </p:cNvSpPr>
              <p:nvPr/>
            </p:nvSpPr>
            <p:spPr bwMode="auto">
              <a:xfrm>
                <a:off x="2160" y="624"/>
                <a:ext cx="1056" cy="336"/>
              </a:xfrm>
              <a:prstGeom prst="rect">
                <a:avLst/>
              </a:prstGeom>
              <a:solidFill>
                <a:srgbClr val="00FFFF"/>
              </a:solidFill>
              <a:ln w="9525">
                <a:solidFill>
                  <a:srgbClr val="0000FF"/>
                </a:solidFill>
                <a:miter lim="800000"/>
              </a:ln>
            </p:spPr>
            <p:txBody>
              <a:bodyPr wrap="none" lIns="0" rIns="0" anchor="ctr"/>
              <a:lstStyle/>
              <a:p>
                <a:pPr algn="ctr" eaLnBrk="1" hangingPunct="1">
                  <a:spcBef>
                    <a:spcPct val="20000"/>
                  </a:spcBef>
                </a:pPr>
                <a:r>
                  <a:rPr lang="zh-CN" altLang="en-US" sz="2000">
                    <a:solidFill>
                      <a:srgbClr val="339933"/>
                    </a:solidFill>
                    <a:ea typeface="微软雅黑" panose="020B0503020204020204" pitchFamily="34" charset="-122"/>
                  </a:rPr>
                  <a:t>辅助存储器</a:t>
                </a:r>
                <a:endParaRPr lang="zh-CN" altLang="en-US" sz="2000">
                  <a:solidFill>
                    <a:srgbClr val="339933"/>
                  </a:solidFill>
                  <a:ea typeface="微软雅黑" panose="020B0503020204020204" pitchFamily="34" charset="-122"/>
                </a:endParaRPr>
              </a:p>
            </p:txBody>
          </p:sp>
          <p:sp>
            <p:nvSpPr>
              <p:cNvPr id="31754" name="Rectangle 10"/>
              <p:cNvSpPr>
                <a:spLocks noChangeArrowheads="1"/>
              </p:cNvSpPr>
              <p:nvPr/>
            </p:nvSpPr>
            <p:spPr bwMode="auto">
              <a:xfrm>
                <a:off x="3600" y="1200"/>
                <a:ext cx="912" cy="336"/>
              </a:xfrm>
              <a:prstGeom prst="rect">
                <a:avLst/>
              </a:prstGeom>
              <a:solidFill>
                <a:srgbClr val="00FFFF"/>
              </a:solidFill>
              <a:ln w="9525">
                <a:solidFill>
                  <a:srgbClr val="0000FF"/>
                </a:solidFill>
                <a:miter lim="800000"/>
              </a:ln>
            </p:spPr>
            <p:txBody>
              <a:bodyPr wrap="none" lIns="0" rIns="0" anchor="ctr"/>
              <a:lstStyle/>
              <a:p>
                <a:pPr algn="ctr" eaLnBrk="1" hangingPunct="1">
                  <a:spcBef>
                    <a:spcPct val="20000"/>
                  </a:spcBef>
                  <a:buFont typeface="Symbol" panose="05050102010706020507" pitchFamily="18" charset="2"/>
                  <a:buNone/>
                </a:pPr>
                <a:r>
                  <a:rPr lang="zh-CN" altLang="en-US" sz="2000">
                    <a:solidFill>
                      <a:srgbClr val="339933"/>
                    </a:solidFill>
                    <a:ea typeface="微软雅黑" panose="020B0503020204020204" pitchFamily="34" charset="-122"/>
                  </a:rPr>
                  <a:t>输出设备</a:t>
                </a:r>
                <a:endParaRPr lang="zh-CN" altLang="en-US" sz="2000">
                  <a:solidFill>
                    <a:srgbClr val="339933"/>
                  </a:solidFill>
                  <a:ea typeface="微软雅黑" panose="020B0503020204020204" pitchFamily="34" charset="-122"/>
                </a:endParaRPr>
              </a:p>
            </p:txBody>
          </p:sp>
          <p:sp>
            <p:nvSpPr>
              <p:cNvPr id="31755" name="Rectangle 11"/>
              <p:cNvSpPr>
                <a:spLocks noChangeArrowheads="1"/>
              </p:cNvSpPr>
              <p:nvPr/>
            </p:nvSpPr>
            <p:spPr bwMode="auto">
              <a:xfrm>
                <a:off x="2208" y="2400"/>
                <a:ext cx="912" cy="336"/>
              </a:xfrm>
              <a:prstGeom prst="rect">
                <a:avLst/>
              </a:prstGeom>
              <a:solidFill>
                <a:srgbClr val="00FFFF"/>
              </a:solidFill>
              <a:ln w="9525">
                <a:solidFill>
                  <a:srgbClr val="0000FF"/>
                </a:solidFill>
                <a:miter lim="800000"/>
              </a:ln>
            </p:spPr>
            <p:txBody>
              <a:bodyPr wrap="none" lIns="0" rIns="0" anchor="ctr"/>
              <a:lstStyle/>
              <a:p>
                <a:pPr algn="ctr" eaLnBrk="1" hangingPunct="1">
                  <a:spcBef>
                    <a:spcPct val="20000"/>
                  </a:spcBef>
                  <a:buFont typeface="Symbol" panose="05050102010706020507" pitchFamily="18" charset="2"/>
                  <a:buNone/>
                </a:pPr>
                <a:r>
                  <a:rPr lang="zh-CN" altLang="en-US" sz="2000">
                    <a:solidFill>
                      <a:srgbClr val="339933"/>
                    </a:solidFill>
                    <a:ea typeface="微软雅黑" panose="020B0503020204020204" pitchFamily="34" charset="-122"/>
                  </a:rPr>
                  <a:t>控制器</a:t>
                </a:r>
                <a:endParaRPr lang="zh-CN" altLang="en-US" sz="2000">
                  <a:solidFill>
                    <a:srgbClr val="339933"/>
                  </a:solidFill>
                  <a:ea typeface="微软雅黑" panose="020B0503020204020204" pitchFamily="34" charset="-122"/>
                </a:endParaRPr>
              </a:p>
            </p:txBody>
          </p:sp>
          <p:sp>
            <p:nvSpPr>
              <p:cNvPr id="31756" name="Line 12"/>
              <p:cNvSpPr>
                <a:spLocks noChangeShapeType="1"/>
              </p:cNvSpPr>
              <p:nvPr/>
            </p:nvSpPr>
            <p:spPr bwMode="auto">
              <a:xfrm>
                <a:off x="192" y="1391"/>
                <a:ext cx="623" cy="0"/>
              </a:xfrm>
              <a:prstGeom prst="line">
                <a:avLst/>
              </a:prstGeom>
              <a:noFill/>
              <a:ln w="25400">
                <a:solidFill>
                  <a:srgbClr val="FF0000"/>
                </a:solidFill>
                <a:round/>
                <a:tailEnd type="arrow" w="lg" len="lg"/>
              </a:ln>
            </p:spPr>
            <p:txBody>
              <a:bodyPr/>
              <a:lstStyle/>
              <a:p>
                <a:endParaRPr lang="zh-CN" altLang="en-US"/>
              </a:p>
            </p:txBody>
          </p:sp>
          <p:sp>
            <p:nvSpPr>
              <p:cNvPr id="31757" name="Line 13"/>
              <p:cNvSpPr>
                <a:spLocks noChangeShapeType="1"/>
              </p:cNvSpPr>
              <p:nvPr/>
            </p:nvSpPr>
            <p:spPr bwMode="auto">
              <a:xfrm>
                <a:off x="1728" y="1344"/>
                <a:ext cx="480" cy="0"/>
              </a:xfrm>
              <a:prstGeom prst="line">
                <a:avLst/>
              </a:prstGeom>
              <a:noFill/>
              <a:ln w="25400">
                <a:solidFill>
                  <a:srgbClr val="FF0000"/>
                </a:solidFill>
                <a:round/>
                <a:tailEnd type="arrow" w="lg" len="lg"/>
              </a:ln>
            </p:spPr>
            <p:txBody>
              <a:bodyPr/>
              <a:lstStyle/>
              <a:p>
                <a:endParaRPr lang="zh-CN" altLang="en-US"/>
              </a:p>
            </p:txBody>
          </p:sp>
          <p:sp>
            <p:nvSpPr>
              <p:cNvPr id="31758" name="Line 14"/>
              <p:cNvSpPr>
                <a:spLocks noChangeShapeType="1"/>
              </p:cNvSpPr>
              <p:nvPr/>
            </p:nvSpPr>
            <p:spPr bwMode="auto">
              <a:xfrm>
                <a:off x="3120" y="1344"/>
                <a:ext cx="480" cy="0"/>
              </a:xfrm>
              <a:prstGeom prst="line">
                <a:avLst/>
              </a:prstGeom>
              <a:noFill/>
              <a:ln w="25400">
                <a:solidFill>
                  <a:srgbClr val="FF0000"/>
                </a:solidFill>
                <a:round/>
                <a:tailEnd type="arrow" w="lg" len="lg"/>
              </a:ln>
            </p:spPr>
            <p:txBody>
              <a:bodyPr/>
              <a:lstStyle/>
              <a:p>
                <a:endParaRPr lang="zh-CN" altLang="en-US"/>
              </a:p>
            </p:txBody>
          </p:sp>
          <p:sp>
            <p:nvSpPr>
              <p:cNvPr id="31759" name="Line 15"/>
              <p:cNvSpPr>
                <a:spLocks noChangeShapeType="1"/>
              </p:cNvSpPr>
              <p:nvPr/>
            </p:nvSpPr>
            <p:spPr bwMode="auto">
              <a:xfrm>
                <a:off x="4512" y="1392"/>
                <a:ext cx="624" cy="0"/>
              </a:xfrm>
              <a:prstGeom prst="line">
                <a:avLst/>
              </a:prstGeom>
              <a:noFill/>
              <a:ln w="25400">
                <a:solidFill>
                  <a:srgbClr val="FF0000"/>
                </a:solidFill>
                <a:round/>
                <a:tailEnd type="arrow" w="lg" len="lg"/>
              </a:ln>
            </p:spPr>
            <p:txBody>
              <a:bodyPr/>
              <a:lstStyle/>
              <a:p>
                <a:endParaRPr lang="zh-CN" altLang="en-US"/>
              </a:p>
            </p:txBody>
          </p:sp>
          <p:grpSp>
            <p:nvGrpSpPr>
              <p:cNvPr id="31760" name="Group 16"/>
              <p:cNvGrpSpPr/>
              <p:nvPr/>
            </p:nvGrpSpPr>
            <p:grpSpPr bwMode="auto">
              <a:xfrm>
                <a:off x="3216" y="768"/>
                <a:ext cx="816" cy="432"/>
                <a:chOff x="3216" y="768"/>
                <a:chExt cx="816" cy="432"/>
              </a:xfrm>
            </p:grpSpPr>
            <p:sp>
              <p:nvSpPr>
                <p:cNvPr id="31785" name="Line 17"/>
                <p:cNvSpPr>
                  <a:spLocks noChangeShapeType="1"/>
                </p:cNvSpPr>
                <p:nvPr/>
              </p:nvSpPr>
              <p:spPr bwMode="auto">
                <a:xfrm flipH="1">
                  <a:off x="3216" y="768"/>
                  <a:ext cx="816" cy="0"/>
                </a:xfrm>
                <a:prstGeom prst="line">
                  <a:avLst/>
                </a:prstGeom>
                <a:noFill/>
                <a:ln w="28575">
                  <a:solidFill>
                    <a:srgbClr val="FF0000"/>
                  </a:solidFill>
                  <a:round/>
                  <a:tailEnd type="arrow" w="lg" len="lg"/>
                </a:ln>
              </p:spPr>
              <p:txBody>
                <a:bodyPr/>
                <a:lstStyle/>
                <a:p>
                  <a:endParaRPr lang="zh-CN" altLang="en-US"/>
                </a:p>
              </p:txBody>
            </p:sp>
            <p:sp>
              <p:nvSpPr>
                <p:cNvPr id="31786" name="Line 18"/>
                <p:cNvSpPr>
                  <a:spLocks noChangeShapeType="1"/>
                </p:cNvSpPr>
                <p:nvPr/>
              </p:nvSpPr>
              <p:spPr bwMode="auto">
                <a:xfrm>
                  <a:off x="4032" y="768"/>
                  <a:ext cx="0" cy="432"/>
                </a:xfrm>
                <a:prstGeom prst="line">
                  <a:avLst/>
                </a:prstGeom>
                <a:noFill/>
                <a:ln w="28575">
                  <a:solidFill>
                    <a:srgbClr val="FF0000"/>
                  </a:solidFill>
                  <a:round/>
                </a:ln>
              </p:spPr>
              <p:txBody>
                <a:bodyPr/>
                <a:lstStyle/>
                <a:p>
                  <a:endParaRPr lang="zh-CN" altLang="en-US"/>
                </a:p>
              </p:txBody>
            </p:sp>
          </p:grpSp>
          <p:grpSp>
            <p:nvGrpSpPr>
              <p:cNvPr id="31761" name="Group 19"/>
              <p:cNvGrpSpPr/>
              <p:nvPr/>
            </p:nvGrpSpPr>
            <p:grpSpPr bwMode="auto">
              <a:xfrm>
                <a:off x="1248" y="768"/>
                <a:ext cx="912" cy="432"/>
                <a:chOff x="1248" y="768"/>
                <a:chExt cx="912" cy="432"/>
              </a:xfrm>
            </p:grpSpPr>
            <p:sp>
              <p:nvSpPr>
                <p:cNvPr id="31783" name="Line 20"/>
                <p:cNvSpPr>
                  <a:spLocks noChangeShapeType="1"/>
                </p:cNvSpPr>
                <p:nvPr/>
              </p:nvSpPr>
              <p:spPr bwMode="auto">
                <a:xfrm flipH="1">
                  <a:off x="1248" y="768"/>
                  <a:ext cx="912" cy="0"/>
                </a:xfrm>
                <a:prstGeom prst="line">
                  <a:avLst/>
                </a:prstGeom>
                <a:noFill/>
                <a:ln w="28575">
                  <a:solidFill>
                    <a:srgbClr val="FF0000"/>
                  </a:solidFill>
                  <a:round/>
                </a:ln>
              </p:spPr>
              <p:txBody>
                <a:bodyPr/>
                <a:lstStyle/>
                <a:p>
                  <a:endParaRPr lang="zh-CN" altLang="en-US"/>
                </a:p>
              </p:txBody>
            </p:sp>
            <p:sp>
              <p:nvSpPr>
                <p:cNvPr id="31784" name="Line 21"/>
                <p:cNvSpPr>
                  <a:spLocks noChangeShapeType="1"/>
                </p:cNvSpPr>
                <p:nvPr/>
              </p:nvSpPr>
              <p:spPr bwMode="auto">
                <a:xfrm>
                  <a:off x="1248" y="768"/>
                  <a:ext cx="0" cy="432"/>
                </a:xfrm>
                <a:prstGeom prst="line">
                  <a:avLst/>
                </a:prstGeom>
                <a:noFill/>
                <a:ln w="25400">
                  <a:solidFill>
                    <a:srgbClr val="FF0000"/>
                  </a:solidFill>
                  <a:round/>
                  <a:tailEnd type="arrow" w="lg" len="lg"/>
                </a:ln>
              </p:spPr>
              <p:txBody>
                <a:bodyPr/>
                <a:lstStyle/>
                <a:p>
                  <a:endParaRPr lang="zh-CN" altLang="en-US"/>
                </a:p>
              </p:txBody>
            </p:sp>
          </p:grpSp>
          <p:sp>
            <p:nvSpPr>
              <p:cNvPr id="31762" name="Line 22"/>
              <p:cNvSpPr>
                <a:spLocks noChangeShapeType="1"/>
              </p:cNvSpPr>
              <p:nvPr/>
            </p:nvSpPr>
            <p:spPr bwMode="auto">
              <a:xfrm>
                <a:off x="2496" y="1536"/>
                <a:ext cx="0" cy="240"/>
              </a:xfrm>
              <a:prstGeom prst="line">
                <a:avLst/>
              </a:prstGeom>
              <a:noFill/>
              <a:ln w="25400">
                <a:solidFill>
                  <a:srgbClr val="FF0000"/>
                </a:solidFill>
                <a:round/>
                <a:tailEnd type="arrow" w="lg" len="lg"/>
              </a:ln>
            </p:spPr>
            <p:txBody>
              <a:bodyPr/>
              <a:lstStyle/>
              <a:p>
                <a:endParaRPr lang="zh-CN" altLang="en-US"/>
              </a:p>
            </p:txBody>
          </p:sp>
          <p:sp>
            <p:nvSpPr>
              <p:cNvPr id="31763" name="Line 23"/>
              <p:cNvSpPr>
                <a:spLocks noChangeShapeType="1"/>
              </p:cNvSpPr>
              <p:nvPr/>
            </p:nvSpPr>
            <p:spPr bwMode="auto">
              <a:xfrm flipV="1">
                <a:off x="2832" y="1536"/>
                <a:ext cx="0" cy="240"/>
              </a:xfrm>
              <a:prstGeom prst="line">
                <a:avLst/>
              </a:prstGeom>
              <a:noFill/>
              <a:ln w="25400">
                <a:solidFill>
                  <a:srgbClr val="FF0000"/>
                </a:solidFill>
                <a:round/>
                <a:tailEnd type="arrow" w="lg" len="lg"/>
              </a:ln>
            </p:spPr>
            <p:txBody>
              <a:bodyPr/>
              <a:lstStyle/>
              <a:p>
                <a:endParaRPr lang="zh-CN" altLang="en-US"/>
              </a:p>
            </p:txBody>
          </p:sp>
          <p:grpSp>
            <p:nvGrpSpPr>
              <p:cNvPr id="31764" name="Group 24"/>
              <p:cNvGrpSpPr/>
              <p:nvPr/>
            </p:nvGrpSpPr>
            <p:grpSpPr bwMode="auto">
              <a:xfrm>
                <a:off x="1872" y="1488"/>
                <a:ext cx="336" cy="1008"/>
                <a:chOff x="1872" y="1488"/>
                <a:chExt cx="336" cy="1008"/>
              </a:xfrm>
            </p:grpSpPr>
            <p:sp>
              <p:nvSpPr>
                <p:cNvPr id="31780" name="Line 25"/>
                <p:cNvSpPr>
                  <a:spLocks noChangeShapeType="1"/>
                </p:cNvSpPr>
                <p:nvPr/>
              </p:nvSpPr>
              <p:spPr bwMode="auto">
                <a:xfrm flipH="1">
                  <a:off x="1872" y="1488"/>
                  <a:ext cx="336" cy="0"/>
                </a:xfrm>
                <a:prstGeom prst="line">
                  <a:avLst/>
                </a:prstGeom>
                <a:noFill/>
                <a:ln w="25400">
                  <a:solidFill>
                    <a:srgbClr val="FF0000"/>
                  </a:solidFill>
                  <a:round/>
                  <a:tailEnd type="none" w="lg" len="lg"/>
                </a:ln>
              </p:spPr>
              <p:txBody>
                <a:bodyPr/>
                <a:lstStyle/>
                <a:p>
                  <a:endParaRPr lang="zh-CN" altLang="en-US"/>
                </a:p>
              </p:txBody>
            </p:sp>
            <p:sp>
              <p:nvSpPr>
                <p:cNvPr id="31781" name="Line 26"/>
                <p:cNvSpPr>
                  <a:spLocks noChangeShapeType="1"/>
                </p:cNvSpPr>
                <p:nvPr/>
              </p:nvSpPr>
              <p:spPr bwMode="auto">
                <a:xfrm>
                  <a:off x="1872" y="1488"/>
                  <a:ext cx="0" cy="1008"/>
                </a:xfrm>
                <a:prstGeom prst="line">
                  <a:avLst/>
                </a:prstGeom>
                <a:noFill/>
                <a:ln w="25400">
                  <a:solidFill>
                    <a:srgbClr val="FF0000"/>
                  </a:solidFill>
                  <a:round/>
                  <a:tailEnd type="none" w="lg" len="lg"/>
                </a:ln>
              </p:spPr>
              <p:txBody>
                <a:bodyPr/>
                <a:lstStyle/>
                <a:p>
                  <a:endParaRPr lang="zh-CN" altLang="en-US"/>
                </a:p>
              </p:txBody>
            </p:sp>
            <p:sp>
              <p:nvSpPr>
                <p:cNvPr id="31782" name="Line 27"/>
                <p:cNvSpPr>
                  <a:spLocks noChangeShapeType="1"/>
                </p:cNvSpPr>
                <p:nvPr/>
              </p:nvSpPr>
              <p:spPr bwMode="auto">
                <a:xfrm>
                  <a:off x="1872" y="2496"/>
                  <a:ext cx="336" cy="0"/>
                </a:xfrm>
                <a:prstGeom prst="line">
                  <a:avLst/>
                </a:prstGeom>
                <a:noFill/>
                <a:ln w="25400">
                  <a:solidFill>
                    <a:srgbClr val="FF0000"/>
                  </a:solidFill>
                  <a:round/>
                  <a:tailEnd type="arrow" w="lg" len="lg"/>
                </a:ln>
              </p:spPr>
              <p:txBody>
                <a:bodyPr/>
                <a:lstStyle/>
                <a:p>
                  <a:endParaRPr lang="zh-CN" altLang="en-US"/>
                </a:p>
              </p:txBody>
            </p:sp>
          </p:grpSp>
          <p:grpSp>
            <p:nvGrpSpPr>
              <p:cNvPr id="31765" name="Group 28"/>
              <p:cNvGrpSpPr/>
              <p:nvPr/>
            </p:nvGrpSpPr>
            <p:grpSpPr bwMode="auto">
              <a:xfrm>
                <a:off x="3120" y="1488"/>
                <a:ext cx="336" cy="1008"/>
                <a:chOff x="3120" y="1488"/>
                <a:chExt cx="336" cy="912"/>
              </a:xfrm>
            </p:grpSpPr>
            <p:sp>
              <p:nvSpPr>
                <p:cNvPr id="31777" name="Line 29"/>
                <p:cNvSpPr>
                  <a:spLocks noChangeShapeType="1"/>
                </p:cNvSpPr>
                <p:nvPr/>
              </p:nvSpPr>
              <p:spPr bwMode="auto">
                <a:xfrm>
                  <a:off x="3456" y="1488"/>
                  <a:ext cx="0" cy="912"/>
                </a:xfrm>
                <a:prstGeom prst="line">
                  <a:avLst/>
                </a:prstGeom>
                <a:noFill/>
                <a:ln w="25400">
                  <a:solidFill>
                    <a:schemeClr val="bg1"/>
                  </a:solidFill>
                  <a:prstDash val="dash"/>
                  <a:round/>
                  <a:tailEnd type="none" w="lg" len="lg"/>
                </a:ln>
              </p:spPr>
              <p:txBody>
                <a:bodyPr/>
                <a:lstStyle/>
                <a:p>
                  <a:endParaRPr lang="zh-CN" altLang="en-US"/>
                </a:p>
              </p:txBody>
            </p:sp>
            <p:sp>
              <p:nvSpPr>
                <p:cNvPr id="31778" name="Line 30"/>
                <p:cNvSpPr>
                  <a:spLocks noChangeShapeType="1"/>
                </p:cNvSpPr>
                <p:nvPr/>
              </p:nvSpPr>
              <p:spPr bwMode="auto">
                <a:xfrm>
                  <a:off x="3120" y="2400"/>
                  <a:ext cx="336" cy="0"/>
                </a:xfrm>
                <a:prstGeom prst="line">
                  <a:avLst/>
                </a:prstGeom>
                <a:noFill/>
                <a:ln w="25400">
                  <a:solidFill>
                    <a:schemeClr val="bg1"/>
                  </a:solidFill>
                  <a:prstDash val="dash"/>
                  <a:round/>
                  <a:tailEnd type="none" w="lg" len="lg"/>
                </a:ln>
              </p:spPr>
              <p:txBody>
                <a:bodyPr/>
                <a:lstStyle/>
                <a:p>
                  <a:endParaRPr lang="zh-CN" altLang="en-US"/>
                </a:p>
              </p:txBody>
            </p:sp>
            <p:sp>
              <p:nvSpPr>
                <p:cNvPr id="31779" name="Line 31"/>
                <p:cNvSpPr>
                  <a:spLocks noChangeShapeType="1"/>
                </p:cNvSpPr>
                <p:nvPr/>
              </p:nvSpPr>
              <p:spPr bwMode="auto">
                <a:xfrm flipH="1">
                  <a:off x="3120" y="1488"/>
                  <a:ext cx="336" cy="0"/>
                </a:xfrm>
                <a:prstGeom prst="line">
                  <a:avLst/>
                </a:prstGeom>
                <a:noFill/>
                <a:ln w="25400">
                  <a:solidFill>
                    <a:schemeClr val="bg1"/>
                  </a:solidFill>
                  <a:prstDash val="dash"/>
                  <a:round/>
                  <a:tailEnd type="arrow" w="lg" len="lg"/>
                </a:ln>
              </p:spPr>
              <p:txBody>
                <a:bodyPr/>
                <a:lstStyle/>
                <a:p>
                  <a:endParaRPr lang="zh-CN" altLang="en-US"/>
                </a:p>
              </p:txBody>
            </p:sp>
          </p:grpSp>
          <p:grpSp>
            <p:nvGrpSpPr>
              <p:cNvPr id="31766" name="Group 32"/>
              <p:cNvGrpSpPr/>
              <p:nvPr/>
            </p:nvGrpSpPr>
            <p:grpSpPr bwMode="auto">
              <a:xfrm>
                <a:off x="3120" y="1536"/>
                <a:ext cx="960" cy="1104"/>
                <a:chOff x="3120" y="1536"/>
                <a:chExt cx="960" cy="1104"/>
              </a:xfrm>
            </p:grpSpPr>
            <p:sp>
              <p:nvSpPr>
                <p:cNvPr id="31775" name="Line 33"/>
                <p:cNvSpPr>
                  <a:spLocks noChangeShapeType="1"/>
                </p:cNvSpPr>
                <p:nvPr/>
              </p:nvSpPr>
              <p:spPr bwMode="auto">
                <a:xfrm>
                  <a:off x="3120" y="2640"/>
                  <a:ext cx="960" cy="0"/>
                </a:xfrm>
                <a:prstGeom prst="line">
                  <a:avLst/>
                </a:prstGeom>
                <a:noFill/>
                <a:ln w="25400">
                  <a:solidFill>
                    <a:schemeClr val="bg1"/>
                  </a:solidFill>
                  <a:prstDash val="dash"/>
                  <a:round/>
                  <a:tailEnd type="none" w="lg" len="lg"/>
                </a:ln>
              </p:spPr>
              <p:txBody>
                <a:bodyPr/>
                <a:lstStyle/>
                <a:p>
                  <a:endParaRPr lang="zh-CN" altLang="en-US"/>
                </a:p>
              </p:txBody>
            </p:sp>
            <p:sp>
              <p:nvSpPr>
                <p:cNvPr id="31776" name="Line 34"/>
                <p:cNvSpPr>
                  <a:spLocks noChangeShapeType="1"/>
                </p:cNvSpPr>
                <p:nvPr/>
              </p:nvSpPr>
              <p:spPr bwMode="auto">
                <a:xfrm flipV="1">
                  <a:off x="4080" y="1536"/>
                  <a:ext cx="0" cy="1104"/>
                </a:xfrm>
                <a:prstGeom prst="line">
                  <a:avLst/>
                </a:prstGeom>
                <a:noFill/>
                <a:ln w="25400">
                  <a:solidFill>
                    <a:schemeClr val="bg1"/>
                  </a:solidFill>
                  <a:prstDash val="dash"/>
                  <a:round/>
                  <a:tailEnd type="arrow" w="lg" len="lg"/>
                </a:ln>
              </p:spPr>
              <p:txBody>
                <a:bodyPr/>
                <a:lstStyle/>
                <a:p>
                  <a:endParaRPr lang="zh-CN" altLang="en-US"/>
                </a:p>
              </p:txBody>
            </p:sp>
          </p:grpSp>
          <p:grpSp>
            <p:nvGrpSpPr>
              <p:cNvPr id="31767" name="Group 35"/>
              <p:cNvGrpSpPr/>
              <p:nvPr/>
            </p:nvGrpSpPr>
            <p:grpSpPr bwMode="auto">
              <a:xfrm>
                <a:off x="1248" y="1537"/>
                <a:ext cx="960" cy="1103"/>
                <a:chOff x="1248" y="1537"/>
                <a:chExt cx="960" cy="1009"/>
              </a:xfrm>
            </p:grpSpPr>
            <p:sp>
              <p:nvSpPr>
                <p:cNvPr id="31773" name="Line 36"/>
                <p:cNvSpPr>
                  <a:spLocks noChangeShapeType="1"/>
                </p:cNvSpPr>
                <p:nvPr/>
              </p:nvSpPr>
              <p:spPr bwMode="auto">
                <a:xfrm flipH="1">
                  <a:off x="1248" y="2544"/>
                  <a:ext cx="960" cy="0"/>
                </a:xfrm>
                <a:prstGeom prst="line">
                  <a:avLst/>
                </a:prstGeom>
                <a:noFill/>
                <a:ln w="25400">
                  <a:solidFill>
                    <a:schemeClr val="bg1"/>
                  </a:solidFill>
                  <a:prstDash val="dash"/>
                  <a:round/>
                  <a:tailEnd type="none" w="lg" len="lg"/>
                </a:ln>
              </p:spPr>
              <p:txBody>
                <a:bodyPr/>
                <a:lstStyle/>
                <a:p>
                  <a:endParaRPr lang="zh-CN" altLang="en-US"/>
                </a:p>
              </p:txBody>
            </p:sp>
            <p:sp>
              <p:nvSpPr>
                <p:cNvPr id="31774" name="Line 37"/>
                <p:cNvSpPr>
                  <a:spLocks noChangeShapeType="1"/>
                </p:cNvSpPr>
                <p:nvPr/>
              </p:nvSpPr>
              <p:spPr bwMode="auto">
                <a:xfrm flipV="1">
                  <a:off x="1249" y="1537"/>
                  <a:ext cx="0" cy="1009"/>
                </a:xfrm>
                <a:prstGeom prst="line">
                  <a:avLst/>
                </a:prstGeom>
                <a:noFill/>
                <a:ln w="25400">
                  <a:solidFill>
                    <a:schemeClr val="bg1"/>
                  </a:solidFill>
                  <a:prstDash val="dash"/>
                  <a:round/>
                  <a:tailEnd type="arrow" w="lg" len="lg"/>
                </a:ln>
              </p:spPr>
              <p:txBody>
                <a:bodyPr/>
                <a:lstStyle/>
                <a:p>
                  <a:endParaRPr lang="zh-CN" altLang="en-US"/>
                </a:p>
              </p:txBody>
            </p:sp>
          </p:grpSp>
          <p:sp>
            <p:nvSpPr>
              <p:cNvPr id="31768" name="Text Box 38"/>
              <p:cNvSpPr txBox="1">
                <a:spLocks noChangeArrowheads="1"/>
              </p:cNvSpPr>
              <p:nvPr/>
            </p:nvSpPr>
            <p:spPr bwMode="auto">
              <a:xfrm>
                <a:off x="182" y="973"/>
                <a:ext cx="446" cy="423"/>
              </a:xfrm>
              <a:prstGeom prst="rect">
                <a:avLst/>
              </a:prstGeom>
              <a:noFill/>
              <a:ln w="25400">
                <a:noFill/>
                <a:prstDash val="dash"/>
                <a:miter lim="800000"/>
                <a:tailEnd type="none" w="lg" len="lg"/>
              </a:ln>
            </p:spPr>
            <p:txBody>
              <a:bodyPr wrap="none" lIns="0" rIns="0">
                <a:spAutoFit/>
              </a:bodyPr>
              <a:lstStyle/>
              <a:p>
                <a:pPr eaLnBrk="1" hangingPunct="1">
                  <a:spcBef>
                    <a:spcPct val="20000"/>
                  </a:spcBef>
                </a:pPr>
                <a:r>
                  <a:rPr lang="zh-CN" altLang="en-US">
                    <a:solidFill>
                      <a:srgbClr val="993300"/>
                    </a:solidFill>
                    <a:ea typeface="楷体_GB2312" pitchFamily="49" charset="-122"/>
                  </a:rPr>
                  <a:t>输入</a:t>
                </a:r>
                <a:endParaRPr lang="zh-CN" altLang="en-US">
                  <a:solidFill>
                    <a:srgbClr val="993300"/>
                  </a:solidFill>
                  <a:ea typeface="楷体_GB2312" pitchFamily="49" charset="-122"/>
                </a:endParaRPr>
              </a:p>
            </p:txBody>
          </p:sp>
          <p:sp>
            <p:nvSpPr>
              <p:cNvPr id="31769" name="Text Box 39"/>
              <p:cNvSpPr txBox="1">
                <a:spLocks noChangeArrowheads="1"/>
              </p:cNvSpPr>
              <p:nvPr/>
            </p:nvSpPr>
            <p:spPr bwMode="auto">
              <a:xfrm>
                <a:off x="4560" y="912"/>
                <a:ext cx="447" cy="424"/>
              </a:xfrm>
              <a:prstGeom prst="rect">
                <a:avLst/>
              </a:prstGeom>
              <a:noFill/>
              <a:ln w="25400">
                <a:noFill/>
                <a:prstDash val="dash"/>
                <a:miter lim="800000"/>
                <a:tailEnd type="none" w="lg" len="lg"/>
              </a:ln>
            </p:spPr>
            <p:txBody>
              <a:bodyPr wrap="none" lIns="0" rIns="0">
                <a:spAutoFit/>
              </a:bodyPr>
              <a:lstStyle/>
              <a:p>
                <a:pPr eaLnBrk="1" hangingPunct="1">
                  <a:spcBef>
                    <a:spcPct val="20000"/>
                  </a:spcBef>
                </a:pPr>
                <a:r>
                  <a:rPr lang="zh-CN" altLang="en-US">
                    <a:solidFill>
                      <a:srgbClr val="993300"/>
                    </a:solidFill>
                    <a:ea typeface="楷体_GB2312" pitchFamily="49" charset="-122"/>
                  </a:rPr>
                  <a:t>输出</a:t>
                </a:r>
                <a:endParaRPr lang="zh-CN" altLang="en-US">
                  <a:solidFill>
                    <a:srgbClr val="993300"/>
                  </a:solidFill>
                  <a:ea typeface="楷体_GB2312" pitchFamily="49" charset="-122"/>
                </a:endParaRPr>
              </a:p>
            </p:txBody>
          </p:sp>
          <p:sp>
            <p:nvSpPr>
              <p:cNvPr id="31770" name="Text Box 40"/>
              <p:cNvSpPr txBox="1">
                <a:spLocks noChangeArrowheads="1"/>
              </p:cNvSpPr>
              <p:nvPr/>
            </p:nvSpPr>
            <p:spPr bwMode="auto">
              <a:xfrm>
                <a:off x="32" y="1470"/>
                <a:ext cx="745" cy="706"/>
              </a:xfrm>
              <a:prstGeom prst="rect">
                <a:avLst/>
              </a:prstGeom>
              <a:noFill/>
              <a:ln w="25400">
                <a:noFill/>
                <a:prstDash val="dash"/>
                <a:miter lim="800000"/>
                <a:tailEnd type="none" w="lg" len="lg"/>
              </a:ln>
            </p:spPr>
            <p:txBody>
              <a:bodyPr wrap="none" lIns="0" rIns="0">
                <a:spAutoFit/>
              </a:bodyPr>
              <a:lstStyle/>
              <a:p>
                <a:pPr algn="ctr" eaLnBrk="1" hangingPunct="1">
                  <a:spcBef>
                    <a:spcPct val="20000"/>
                  </a:spcBef>
                </a:pPr>
                <a:r>
                  <a:rPr lang="zh-CN" altLang="en-US" sz="2000">
                    <a:solidFill>
                      <a:srgbClr val="FF00FF"/>
                    </a:solidFill>
                    <a:ea typeface="微软雅黑" panose="020B0503020204020204" pitchFamily="34" charset="-122"/>
                  </a:rPr>
                  <a:t>程序</a:t>
                </a:r>
                <a:endParaRPr lang="zh-CN" altLang="en-US" sz="2000">
                  <a:solidFill>
                    <a:srgbClr val="FF00FF"/>
                  </a:solidFill>
                  <a:ea typeface="微软雅黑" panose="020B0503020204020204" pitchFamily="34" charset="-122"/>
                </a:endParaRPr>
              </a:p>
              <a:p>
                <a:pPr algn="ctr" eaLnBrk="1" hangingPunct="1">
                  <a:spcBef>
                    <a:spcPct val="20000"/>
                  </a:spcBef>
                </a:pPr>
                <a:r>
                  <a:rPr lang="zh-CN" altLang="en-US" sz="2000">
                    <a:solidFill>
                      <a:srgbClr val="FF00FF"/>
                    </a:solidFill>
                    <a:ea typeface="微软雅黑" panose="020B0503020204020204" pitchFamily="34" charset="-122"/>
                  </a:rPr>
                  <a:t>原始数据</a:t>
                </a:r>
                <a:endParaRPr lang="zh-CN" altLang="en-US" sz="2000">
                  <a:solidFill>
                    <a:srgbClr val="FF00FF"/>
                  </a:solidFill>
                  <a:ea typeface="微软雅黑" panose="020B0503020204020204" pitchFamily="34" charset="-122"/>
                </a:endParaRPr>
              </a:p>
            </p:txBody>
          </p:sp>
          <p:sp>
            <p:nvSpPr>
              <p:cNvPr id="31771" name="Text Box 41"/>
              <p:cNvSpPr txBox="1">
                <a:spLocks noChangeArrowheads="1"/>
              </p:cNvSpPr>
              <p:nvPr/>
            </p:nvSpPr>
            <p:spPr bwMode="auto">
              <a:xfrm>
                <a:off x="4560" y="1487"/>
                <a:ext cx="745" cy="368"/>
              </a:xfrm>
              <a:prstGeom prst="rect">
                <a:avLst/>
              </a:prstGeom>
              <a:noFill/>
              <a:ln w="25400">
                <a:noFill/>
                <a:prstDash val="dash"/>
                <a:miter lim="800000"/>
                <a:tailEnd type="none" w="lg" len="lg"/>
              </a:ln>
            </p:spPr>
            <p:txBody>
              <a:bodyPr wrap="none" lIns="0" rIns="0">
                <a:spAutoFit/>
              </a:bodyPr>
              <a:lstStyle/>
              <a:p>
                <a:pPr eaLnBrk="1" hangingPunct="1">
                  <a:spcBef>
                    <a:spcPct val="20000"/>
                  </a:spcBef>
                </a:pPr>
                <a:r>
                  <a:rPr lang="zh-CN" altLang="en-US" sz="2000">
                    <a:solidFill>
                      <a:srgbClr val="FF00FF"/>
                    </a:solidFill>
                    <a:ea typeface="微软雅黑" panose="020B0503020204020204" pitchFamily="34" charset="-122"/>
                  </a:rPr>
                  <a:t>运算结果</a:t>
                </a:r>
                <a:endParaRPr lang="zh-CN" altLang="en-US" sz="2000">
                  <a:solidFill>
                    <a:srgbClr val="FF00FF"/>
                  </a:solidFill>
                  <a:ea typeface="微软雅黑" panose="020B0503020204020204" pitchFamily="34" charset="-122"/>
                </a:endParaRPr>
              </a:p>
            </p:txBody>
          </p:sp>
          <p:sp>
            <p:nvSpPr>
              <p:cNvPr id="31772" name="Line 42"/>
              <p:cNvSpPr>
                <a:spLocks noChangeShapeType="1"/>
              </p:cNvSpPr>
              <p:nvPr/>
            </p:nvSpPr>
            <p:spPr bwMode="auto">
              <a:xfrm flipV="1">
                <a:off x="2640" y="2112"/>
                <a:ext cx="0" cy="288"/>
              </a:xfrm>
              <a:prstGeom prst="line">
                <a:avLst/>
              </a:prstGeom>
              <a:noFill/>
              <a:ln w="25400">
                <a:solidFill>
                  <a:schemeClr val="bg1"/>
                </a:solidFill>
                <a:prstDash val="dash"/>
                <a:round/>
                <a:tailEnd type="arrow" w="lg" len="lg"/>
              </a:ln>
            </p:spPr>
            <p:txBody>
              <a:bodyPr/>
              <a:lstStyle/>
              <a:p>
                <a:endParaRPr lang="zh-CN" altLang="en-US"/>
              </a:p>
            </p:txBody>
          </p:sp>
        </p:grpSp>
      </p:gr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89305" y="711200"/>
            <a:ext cx="3129915" cy="1206500"/>
          </a:xfrm>
        </p:spPr>
        <p:txBody>
          <a:bodyPr/>
          <a:lstStyle/>
          <a:p>
            <a:pPr eaLnBrk="1" hangingPunct="1"/>
            <a:r>
              <a:rPr lang="zh-CN" altLang="en-US" sz="2800" b="1" smtClean="0">
                <a:solidFill>
                  <a:schemeClr val="bg1"/>
                </a:solidFill>
                <a:latin typeface="微软雅黑" panose="020B0503020204020204" pitchFamily="34" charset="-122"/>
                <a:ea typeface="微软雅黑" panose="020B0503020204020204" pitchFamily="34" charset="-122"/>
              </a:rPr>
              <a:t>指令和指令系统</a:t>
            </a:r>
            <a:endParaRPr lang="zh-CN" altLang="en-US" sz="2800" b="1" smtClean="0">
              <a:solidFill>
                <a:schemeClr val="bg1"/>
              </a:solidFill>
              <a:latin typeface="微软雅黑" panose="020B0503020204020204" pitchFamily="34" charset="-122"/>
              <a:ea typeface="微软雅黑" panose="020B0503020204020204" pitchFamily="34" charset="-122"/>
            </a:endParaRPr>
          </a:p>
        </p:txBody>
      </p:sp>
      <p:sp>
        <p:nvSpPr>
          <p:cNvPr id="32771" name="Rectangle 3"/>
          <p:cNvSpPr>
            <a:spLocks noGrp="1" noChangeArrowheads="1"/>
          </p:cNvSpPr>
          <p:nvPr>
            <p:ph type="body" idx="1"/>
          </p:nvPr>
        </p:nvSpPr>
        <p:spPr>
          <a:xfrm>
            <a:off x="641985" y="1576070"/>
            <a:ext cx="7772400" cy="3797935"/>
          </a:xfrm>
        </p:spPr>
        <p:txBody>
          <a:bodyPr/>
          <a:lstStyle/>
          <a:p>
            <a:pPr eaLnBrk="1" hangingPunct="1">
              <a:lnSpc>
                <a:spcPct val="180000"/>
              </a:lnSpc>
            </a:pPr>
            <a:r>
              <a:rPr lang="zh-CN" altLang="en-US" sz="2000" dirty="0" smtClean="0">
                <a:solidFill>
                  <a:schemeClr val="bg1"/>
                </a:solidFill>
                <a:latin typeface="微软雅黑" panose="020B0503020204020204" pitchFamily="34" charset="-122"/>
                <a:ea typeface="微软雅黑" panose="020B0503020204020204" pitchFamily="34" charset="-122"/>
              </a:rPr>
              <a:t>一台计算机所能执行的各种不同类型指令的总和。即一台计算机所能执行的全部操作。不同计算机的指令系统包含的指令种类和数目也不同。</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80000"/>
              </a:lnSpc>
            </a:pPr>
            <a:r>
              <a:rPr lang="zh-CN" altLang="en-US" sz="2000" dirty="0" smtClean="0">
                <a:solidFill>
                  <a:schemeClr val="bg1"/>
                </a:solidFill>
                <a:latin typeface="微软雅黑" panose="020B0503020204020204" pitchFamily="34" charset="-122"/>
                <a:ea typeface="微软雅黑" panose="020B0503020204020204" pitchFamily="34" charset="-122"/>
              </a:rPr>
              <a:t>指令系统的组成：</a:t>
            </a:r>
            <a:r>
              <a:rPr lang="zh-CN" altLang="en-US" sz="2000" b="1" dirty="0" smtClean="0">
                <a:solidFill>
                  <a:srgbClr val="FF0000"/>
                </a:solidFill>
                <a:latin typeface="微软雅黑" panose="020B0503020204020204" pitchFamily="34" charset="-122"/>
                <a:ea typeface="微软雅黑" panose="020B0503020204020204" pitchFamily="34" charset="-122"/>
              </a:rPr>
              <a:t>操作码</a:t>
            </a:r>
            <a:r>
              <a:rPr lang="zh-CN" altLang="en-US" sz="2000" dirty="0" smtClean="0">
                <a:solidFill>
                  <a:schemeClr val="bg1"/>
                </a:solidFill>
                <a:latin typeface="微软雅黑" panose="020B0503020204020204" pitchFamily="34" charset="-122"/>
                <a:ea typeface="微软雅黑" panose="020B0503020204020204" pitchFamily="34" charset="-122"/>
              </a:rPr>
              <a:t>和</a:t>
            </a:r>
            <a:r>
              <a:rPr lang="zh-CN" altLang="en-US" sz="2000" b="1" dirty="0" smtClean="0">
                <a:solidFill>
                  <a:srgbClr val="FF0000"/>
                </a:solidFill>
                <a:latin typeface="微软雅黑" panose="020B0503020204020204" pitchFamily="34" charset="-122"/>
                <a:ea typeface="微软雅黑" panose="020B0503020204020204" pitchFamily="34" charset="-122"/>
              </a:rPr>
              <a:t>操作数</a:t>
            </a:r>
            <a:endParaRPr lang="zh-CN" altLang="en-US" sz="2000" b="1" dirty="0" smtClean="0">
              <a:solidFill>
                <a:srgbClr val="FF0000"/>
              </a:solidFill>
              <a:latin typeface="微软雅黑" panose="020B0503020204020204" pitchFamily="34" charset="-122"/>
              <a:ea typeface="微软雅黑" panose="020B0503020204020204" pitchFamily="34" charset="-122"/>
            </a:endParaRPr>
          </a:p>
          <a:p>
            <a:pPr eaLnBrk="1" hangingPunct="1">
              <a:lnSpc>
                <a:spcPct val="180000"/>
              </a:lnSpc>
            </a:pPr>
            <a:r>
              <a:rPr lang="zh-CN" altLang="en-US" sz="2000" dirty="0" smtClean="0">
                <a:solidFill>
                  <a:schemeClr val="bg1"/>
                </a:solidFill>
                <a:latin typeface="微软雅黑" panose="020B0503020204020204" pitchFamily="34" charset="-122"/>
                <a:ea typeface="微软雅黑" panose="020B0503020204020204" pitchFamily="34" charset="-122"/>
              </a:rPr>
              <a:t>一般均包含算术运算型、逻辑运算型、数据传送型、判定和控制型、输入和输出型等指令。</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713397" y="980758"/>
            <a:ext cx="7772400" cy="4495800"/>
          </a:xfrm>
        </p:spPr>
        <p:txBody>
          <a:bodyPr/>
          <a:lstStyle/>
          <a:p>
            <a:pPr eaLnBrk="1" hangingPunct="1">
              <a:lnSpc>
                <a:spcPct val="150000"/>
              </a:lnSpc>
            </a:pPr>
            <a:r>
              <a:rPr lang="zh-CN" altLang="en-US" sz="2000" b="1" dirty="0" smtClean="0">
                <a:solidFill>
                  <a:srgbClr val="FF0000"/>
                </a:solidFill>
                <a:latin typeface="微软雅黑" panose="020B0503020204020204" pitchFamily="34" charset="-122"/>
                <a:ea typeface="微软雅黑" panose="020B0503020204020204" pitchFamily="34" charset="-122"/>
              </a:rPr>
              <a:t>完备性</a:t>
            </a:r>
            <a:r>
              <a:rPr lang="zh-CN" altLang="en-US" sz="2000" dirty="0" smtClean="0">
                <a:solidFill>
                  <a:schemeClr val="bg1"/>
                </a:solidFill>
                <a:latin typeface="微软雅黑" panose="020B0503020204020204" pitchFamily="34" charset="-122"/>
                <a:ea typeface="微软雅黑" panose="020B0503020204020204" pitchFamily="34" charset="-122"/>
              </a:rPr>
              <a:t>：指用汇编语言编写各种程序时，指令系统直接提供的指令足够使用，而不必用软件来实现。完备性要求指令系统丰富、功能齐全、使用方便。</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b="1" dirty="0" smtClean="0">
                <a:solidFill>
                  <a:srgbClr val="FF0000"/>
                </a:solidFill>
                <a:latin typeface="微软雅黑" panose="020B0503020204020204" pitchFamily="34" charset="-122"/>
              </a:rPr>
              <a:t>有效性</a:t>
            </a:r>
            <a:r>
              <a:rPr lang="zh-CN" altLang="en-US" sz="2000" dirty="0" smtClean="0">
                <a:solidFill>
                  <a:schemeClr val="bg1"/>
                </a:solidFill>
                <a:latin typeface="微软雅黑" panose="020B0503020204020204" pitchFamily="34" charset="-122"/>
                <a:ea typeface="微软雅黑" panose="020B0503020204020204" pitchFamily="34" charset="-122"/>
              </a:rPr>
              <a:t>：是指利用该指令系统所编写的程序能够高效率地运行。高效率主要表现在程序占据存储空间小、执行速度快。</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b="1" dirty="0" smtClean="0">
                <a:solidFill>
                  <a:srgbClr val="FF0000"/>
                </a:solidFill>
                <a:latin typeface="微软雅黑" panose="020B0503020204020204" pitchFamily="34" charset="-122"/>
              </a:rPr>
              <a:t>规整性</a:t>
            </a:r>
            <a:r>
              <a:rPr lang="zh-CN" altLang="en-US" sz="2000" dirty="0" smtClean="0">
                <a:solidFill>
                  <a:schemeClr val="bg1"/>
                </a:solidFill>
                <a:latin typeface="微软雅黑" panose="020B0503020204020204" pitchFamily="34" charset="-122"/>
                <a:ea typeface="微软雅黑" panose="020B0503020204020204" pitchFamily="34" charset="-122"/>
              </a:rPr>
              <a:t>：包括指令系统的对称性、匀齐性、指令格式和数据格式的一致性。</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b="1" dirty="0" smtClean="0">
                <a:solidFill>
                  <a:srgbClr val="FF0000"/>
                </a:solidFill>
                <a:latin typeface="微软雅黑" panose="020B0503020204020204" pitchFamily="34" charset="-122"/>
              </a:rPr>
              <a:t>兼容性</a:t>
            </a:r>
            <a:r>
              <a:rPr lang="zh-CN" altLang="en-US" sz="2000" dirty="0" smtClean="0">
                <a:solidFill>
                  <a:schemeClr val="bg1"/>
                </a:solidFill>
                <a:latin typeface="微软雅黑" panose="020B0503020204020204" pitchFamily="34" charset="-122"/>
                <a:ea typeface="微软雅黑" panose="020B0503020204020204" pitchFamily="34" charset="-122"/>
              </a:rPr>
              <a:t>：至少要能做到“向上兼容”，即低档机上运行的软件可以在高档机上运行。 </a:t>
            </a:r>
            <a:br>
              <a:rPr lang="zh-CN" altLang="en-US" sz="2000" dirty="0" smtClean="0">
                <a:solidFill>
                  <a:schemeClr val="bg1"/>
                </a:solidFill>
                <a:latin typeface="微软雅黑" panose="020B0503020204020204" pitchFamily="34" charset="-122"/>
                <a:ea typeface="微软雅黑" panose="020B0503020204020204" pitchFamily="34" charset="-122"/>
              </a:rPr>
            </a:b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9" name="Text Box 3"/>
          <p:cNvSpPr txBox="1">
            <a:spLocks noChangeArrowheads="1"/>
          </p:cNvSpPr>
          <p:nvPr/>
        </p:nvSpPr>
        <p:spPr bwMode="auto">
          <a:xfrm>
            <a:off x="580390" y="950595"/>
            <a:ext cx="8239125" cy="4276725"/>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zh-CN" altLang="en-US" sz="2000" b="0" dirty="0">
                <a:solidFill>
                  <a:schemeClr val="bg1"/>
                </a:solidFill>
                <a:latin typeface="微软雅黑" panose="020B0503020204020204" pitchFamily="34" charset="-122"/>
                <a:ea typeface="微软雅黑" panose="020B0503020204020204" pitchFamily="34" charset="-122"/>
              </a:rPr>
              <a:t>二、软件系统的分类及组成</a:t>
            </a:r>
            <a:endParaRPr lang="zh-CN" altLang="en-US" sz="2000" b="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50000"/>
              </a:spcBef>
            </a:pPr>
            <a:r>
              <a:rPr lang="zh-CN" altLang="en-US" sz="1800" b="0" dirty="0">
                <a:solidFill>
                  <a:schemeClr val="bg1"/>
                </a:solidFill>
                <a:latin typeface="微软雅黑" panose="020B0503020204020204" pitchFamily="34" charset="-122"/>
                <a:ea typeface="微软雅黑" panose="020B0503020204020204" pitchFamily="34" charset="-122"/>
              </a:rPr>
              <a:t>计算机软件：计算机运行时所需的程序、数据和有关文档。</a:t>
            </a:r>
            <a:endParaRPr lang="zh-CN" altLang="en-US" sz="1800" b="0" dirty="0">
              <a:solidFill>
                <a:schemeClr val="bg1"/>
              </a:solidFill>
              <a:latin typeface="微软雅黑" panose="020B0503020204020204" pitchFamily="34" charset="-122"/>
              <a:ea typeface="微软雅黑" panose="020B0503020204020204" pitchFamily="34" charset="-122"/>
            </a:endParaRPr>
          </a:p>
          <a:p>
            <a:pPr marL="339725" indent="-339725" eaLnBrk="1" hangingPunct="1">
              <a:lnSpc>
                <a:spcPct val="150000"/>
              </a:lnSpc>
              <a:buFont typeface="Wingdings" panose="05000000000000000000" charset="0"/>
              <a:buChar char=""/>
            </a:pPr>
            <a:r>
              <a:rPr lang="zh-CN" altLang="en-US" sz="1800" b="0" dirty="0">
                <a:solidFill>
                  <a:schemeClr val="accent5">
                    <a:lumMod val="50000"/>
                  </a:schemeClr>
                </a:solidFill>
                <a:latin typeface="微软雅黑" panose="020B0503020204020204" pitchFamily="34" charset="-122"/>
                <a:ea typeface="微软雅黑" panose="020B0503020204020204" pitchFamily="34" charset="-122"/>
                <a:sym typeface="+mn-ea"/>
              </a:rPr>
              <a:t>操作系统</a:t>
            </a:r>
            <a:r>
              <a:rPr lang="zh-CN" altLang="en-US" sz="1800" b="0" dirty="0">
                <a:solidFill>
                  <a:schemeClr val="bg1"/>
                </a:solidFill>
                <a:latin typeface="微软雅黑" panose="020B0503020204020204" pitchFamily="34" charset="-122"/>
                <a:ea typeface="微软雅黑" panose="020B0503020204020204" pitchFamily="34" charset="-122"/>
                <a:sym typeface="+mn-ea"/>
              </a:rPr>
              <a:t>：大致包括五大管理功能：处理器管理、存储管理、设备管理、     </a:t>
            </a:r>
            <a:endParaRPr lang="zh-CN" altLang="en-US" sz="1800" b="0" dirty="0">
              <a:solidFill>
                <a:schemeClr val="bg1"/>
              </a:solidFill>
              <a:latin typeface="微软雅黑" panose="020B0503020204020204" pitchFamily="34" charset="-122"/>
              <a:ea typeface="微软雅黑" panose="020B0503020204020204" pitchFamily="34" charset="-122"/>
              <a:sym typeface="+mn-ea"/>
            </a:endParaRPr>
          </a:p>
          <a:p>
            <a:pPr marL="0" indent="0" eaLnBrk="1" hangingPunct="1">
              <a:lnSpc>
                <a:spcPct val="150000"/>
              </a:lnSpc>
              <a:buFont typeface="Wingdings" panose="05000000000000000000" charset="0"/>
              <a:buNone/>
            </a:pPr>
            <a:r>
              <a:rPr lang="zh-CN" altLang="en-US" sz="1800" b="0" dirty="0">
                <a:solidFill>
                  <a:schemeClr val="bg1"/>
                </a:solidFill>
                <a:latin typeface="微软雅黑" panose="020B0503020204020204" pitchFamily="34" charset="-122"/>
                <a:ea typeface="微软雅黑" panose="020B0503020204020204" pitchFamily="34" charset="-122"/>
                <a:sym typeface="+mn-ea"/>
              </a:rPr>
              <a:t>                      文件管理和作业管理。如：</a:t>
            </a:r>
            <a:r>
              <a:rPr lang="en-US" altLang="zh-CN" sz="1800" b="0" dirty="0">
                <a:solidFill>
                  <a:schemeClr val="bg1"/>
                </a:solidFill>
                <a:latin typeface="微软雅黑" panose="020B0503020204020204" pitchFamily="34" charset="-122"/>
                <a:ea typeface="微软雅黑" panose="020B0503020204020204" pitchFamily="34" charset="-122"/>
                <a:sym typeface="+mn-ea"/>
              </a:rPr>
              <a:t>DOS</a:t>
            </a:r>
            <a:r>
              <a:rPr lang="zh-CN" altLang="en-US" sz="1800" b="0" dirty="0">
                <a:solidFill>
                  <a:schemeClr val="bg1"/>
                </a:solidFill>
                <a:latin typeface="微软雅黑" panose="020B0503020204020204" pitchFamily="34" charset="-122"/>
                <a:ea typeface="微软雅黑" panose="020B0503020204020204" pitchFamily="34" charset="-122"/>
                <a:sym typeface="+mn-ea"/>
              </a:rPr>
              <a:t>、</a:t>
            </a:r>
            <a:r>
              <a:rPr lang="en-US" altLang="zh-CN" sz="1800" b="0" dirty="0">
                <a:solidFill>
                  <a:schemeClr val="bg1"/>
                </a:solidFill>
                <a:latin typeface="微软雅黑" panose="020B0503020204020204" pitchFamily="34" charset="-122"/>
                <a:ea typeface="微软雅黑" panose="020B0503020204020204" pitchFamily="34" charset="-122"/>
                <a:sym typeface="+mn-ea"/>
              </a:rPr>
              <a:t>UNIX</a:t>
            </a:r>
            <a:r>
              <a:rPr lang="zh-CN" altLang="en-US" sz="1800" b="0" dirty="0">
                <a:solidFill>
                  <a:schemeClr val="bg1"/>
                </a:solidFill>
                <a:latin typeface="微软雅黑" panose="020B0503020204020204" pitchFamily="34" charset="-122"/>
                <a:ea typeface="微软雅黑" panose="020B0503020204020204" pitchFamily="34" charset="-122"/>
                <a:sym typeface="+mn-ea"/>
              </a:rPr>
              <a:t>、</a:t>
            </a:r>
            <a:r>
              <a:rPr lang="en-US" altLang="zh-CN" sz="1800" b="0" dirty="0">
                <a:solidFill>
                  <a:schemeClr val="bg1"/>
                </a:solidFill>
                <a:latin typeface="微软雅黑" panose="020B0503020204020204" pitchFamily="34" charset="-122"/>
                <a:ea typeface="微软雅黑" panose="020B0503020204020204" pitchFamily="34" charset="-122"/>
                <a:sym typeface="+mn-ea"/>
              </a:rPr>
              <a:t>WINDOWS </a:t>
            </a:r>
            <a:r>
              <a:rPr lang="zh-CN" altLang="en-US" sz="1800" b="0" dirty="0">
                <a:solidFill>
                  <a:schemeClr val="bg1"/>
                </a:solidFill>
                <a:latin typeface="微软雅黑" panose="020B0503020204020204" pitchFamily="34" charset="-122"/>
                <a:ea typeface="微软雅黑" panose="020B0503020204020204" pitchFamily="34" charset="-122"/>
                <a:sym typeface="+mn-ea"/>
              </a:rPr>
              <a:t>、</a:t>
            </a:r>
            <a:r>
              <a:rPr lang="en-US" altLang="zh-CN" sz="1800" b="0" dirty="0">
                <a:solidFill>
                  <a:schemeClr val="bg1"/>
                </a:solidFill>
                <a:latin typeface="微软雅黑" panose="020B0503020204020204" pitchFamily="34" charset="-122"/>
                <a:ea typeface="微软雅黑" panose="020B0503020204020204" pitchFamily="34" charset="-122"/>
                <a:sym typeface="+mn-ea"/>
              </a:rPr>
              <a:t>LINUX</a:t>
            </a:r>
            <a:endParaRPr lang="en-US" altLang="zh-CN" sz="1800" b="0" dirty="0">
              <a:solidFill>
                <a:schemeClr val="bg1"/>
              </a:solidFill>
              <a:latin typeface="微软雅黑" panose="020B0503020204020204" pitchFamily="34" charset="-122"/>
              <a:ea typeface="微软雅黑" panose="020B0503020204020204" pitchFamily="34" charset="-122"/>
              <a:sym typeface="+mn-ea"/>
            </a:endParaRPr>
          </a:p>
          <a:p>
            <a:pPr marL="342900" indent="-342900" eaLnBrk="1" hangingPunct="1">
              <a:lnSpc>
                <a:spcPct val="150000"/>
              </a:lnSpc>
              <a:buFont typeface="Wingdings" panose="05000000000000000000" charset="0"/>
              <a:buChar char=""/>
            </a:pPr>
            <a:r>
              <a:rPr lang="zh-CN" altLang="en-US" sz="1800" b="0" dirty="0">
                <a:solidFill>
                  <a:schemeClr val="accent5">
                    <a:lumMod val="50000"/>
                  </a:schemeClr>
                </a:solidFill>
                <a:latin typeface="微软雅黑" panose="020B0503020204020204" pitchFamily="34" charset="-122"/>
                <a:ea typeface="微软雅黑" panose="020B0503020204020204" pitchFamily="34" charset="-122"/>
                <a:sym typeface="+mn-ea"/>
              </a:rPr>
              <a:t>应用软件</a:t>
            </a:r>
            <a:r>
              <a:rPr lang="zh-CN" altLang="en-US" sz="1800" b="0" dirty="0">
                <a:solidFill>
                  <a:schemeClr val="bg1"/>
                </a:solidFill>
                <a:latin typeface="微软雅黑" panose="020B0503020204020204" pitchFamily="34" charset="-122"/>
                <a:ea typeface="微软雅黑" panose="020B0503020204020204" pitchFamily="34" charset="-122"/>
                <a:sym typeface="+mn-ea"/>
              </a:rPr>
              <a:t>：为某一应用目的而用程序设计语言编制的软件。</a:t>
            </a:r>
            <a:endParaRPr lang="zh-CN" altLang="en-US" sz="1800" b="0" dirty="0">
              <a:solidFill>
                <a:schemeClr val="bg1"/>
              </a:solidFill>
              <a:latin typeface="微软雅黑" panose="020B0503020204020204" pitchFamily="34" charset="-122"/>
              <a:ea typeface="微软雅黑" panose="020B0503020204020204" pitchFamily="34" charset="-122"/>
              <a:sym typeface="+mn-ea"/>
            </a:endParaRPr>
          </a:p>
          <a:p>
            <a:pPr marL="342900" indent="-342900" eaLnBrk="1" hangingPunct="1">
              <a:lnSpc>
                <a:spcPct val="150000"/>
              </a:lnSpc>
              <a:buFont typeface="Wingdings" panose="05000000000000000000" charset="0"/>
              <a:buChar char=""/>
            </a:pPr>
            <a:r>
              <a:rPr lang="zh-CN" altLang="en-US" sz="1800" b="0" dirty="0">
                <a:solidFill>
                  <a:schemeClr val="bg1"/>
                </a:solidFill>
                <a:latin typeface="微软雅黑" panose="020B0503020204020204" pitchFamily="34" charset="-122"/>
                <a:ea typeface="微软雅黑" panose="020B0503020204020204" pitchFamily="34" charset="-122"/>
                <a:sym typeface="+mn-ea"/>
              </a:rPr>
              <a:t>程序设计语言：</a:t>
            </a:r>
            <a:endParaRPr lang="zh-CN" altLang="en-US" sz="1800" b="0" dirty="0">
              <a:solidFill>
                <a:schemeClr val="bg1"/>
              </a:solidFill>
              <a:latin typeface="微软雅黑" panose="020B0503020204020204" pitchFamily="34" charset="-122"/>
              <a:ea typeface="微软雅黑" panose="020B0503020204020204" pitchFamily="34" charset="-122"/>
              <a:sym typeface="+mn-ea"/>
            </a:endParaRPr>
          </a:p>
          <a:p>
            <a:pPr marL="575310" lvl="1" indent="-267335" eaLnBrk="1" hangingPunct="1">
              <a:lnSpc>
                <a:spcPct val="150000"/>
              </a:lnSpc>
              <a:buFont typeface="Wingdings" panose="05000000000000000000" charset="0"/>
              <a:buChar char=""/>
            </a:pPr>
            <a:r>
              <a:rPr lang="zh-CN" altLang="en-US" sz="1800" b="0" dirty="0">
                <a:solidFill>
                  <a:schemeClr val="bg1"/>
                </a:solidFill>
                <a:latin typeface="微软雅黑" panose="020B0503020204020204" pitchFamily="34" charset="-122"/>
                <a:ea typeface="微软雅黑" panose="020B0503020204020204" pitchFamily="34" charset="-122"/>
                <a:sym typeface="+mn-ea"/>
              </a:rPr>
              <a:t>机器语言：计算机能直接识别和执行的语言；面向机器</a:t>
            </a:r>
            <a:endParaRPr lang="zh-CN" altLang="en-US" sz="1800" b="0" dirty="0">
              <a:solidFill>
                <a:schemeClr val="bg1"/>
              </a:solidFill>
              <a:latin typeface="微软雅黑" panose="020B0503020204020204" pitchFamily="34" charset="-122"/>
              <a:ea typeface="微软雅黑" panose="020B0503020204020204" pitchFamily="34" charset="-122"/>
              <a:sym typeface="+mn-ea"/>
            </a:endParaRPr>
          </a:p>
          <a:p>
            <a:pPr marL="575310" lvl="1" indent="-267335" eaLnBrk="1" hangingPunct="1">
              <a:lnSpc>
                <a:spcPct val="150000"/>
              </a:lnSpc>
              <a:buFont typeface="Wingdings" panose="05000000000000000000" charset="0"/>
              <a:buChar char=""/>
            </a:pPr>
            <a:r>
              <a:rPr lang="zh-CN" altLang="en-US" sz="1800" b="0" dirty="0">
                <a:solidFill>
                  <a:schemeClr val="bg1"/>
                </a:solidFill>
                <a:latin typeface="微软雅黑" panose="020B0503020204020204" pitchFamily="34" charset="-122"/>
                <a:ea typeface="微软雅黑" panose="020B0503020204020204" pitchFamily="34" charset="-122"/>
                <a:sym typeface="+mn-ea"/>
              </a:rPr>
              <a:t>汇编语言：是符号化的机器语言；面向机器；</a:t>
            </a:r>
            <a:endParaRPr lang="zh-CN" altLang="en-US" sz="1800" b="0" dirty="0">
              <a:solidFill>
                <a:schemeClr val="bg1"/>
              </a:solidFill>
              <a:latin typeface="微软雅黑" panose="020B0503020204020204" pitchFamily="34" charset="-122"/>
              <a:ea typeface="微软雅黑" panose="020B0503020204020204" pitchFamily="34" charset="-122"/>
              <a:sym typeface="+mn-ea"/>
            </a:endParaRPr>
          </a:p>
          <a:p>
            <a:pPr marL="575310" lvl="1" indent="-267335" eaLnBrk="1" hangingPunct="1">
              <a:lnSpc>
                <a:spcPct val="150000"/>
              </a:lnSpc>
              <a:buFont typeface="Wingdings" panose="05000000000000000000" charset="0"/>
              <a:buChar char=""/>
            </a:pPr>
            <a:r>
              <a:rPr lang="zh-CN" altLang="en-US" sz="1800" b="0" dirty="0">
                <a:solidFill>
                  <a:schemeClr val="bg1"/>
                </a:solidFill>
                <a:latin typeface="微软雅黑" panose="020B0503020204020204" pitchFamily="34" charset="-122"/>
                <a:ea typeface="微软雅黑" panose="020B0503020204020204" pitchFamily="34" charset="-122"/>
                <a:sym typeface="+mn-ea"/>
              </a:rPr>
              <a:t>高级语言：面向过程，面向对象（解释、编译）</a:t>
            </a:r>
            <a:endParaRPr lang="zh-CN" altLang="en-US" sz="1800" b="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endParaRPr lang="zh-CN" altLang="en-US" sz="1800" b="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7" name="Rectangle 3"/>
          <p:cNvSpPr>
            <a:spLocks noGrp="1" noChangeArrowheads="1"/>
          </p:cNvSpPr>
          <p:nvPr>
            <p:ph type="body" sz="half" idx="1"/>
          </p:nvPr>
        </p:nvSpPr>
        <p:spPr>
          <a:xfrm>
            <a:off x="1115695" y="552450"/>
            <a:ext cx="5825490" cy="1562735"/>
          </a:xfrm>
        </p:spPr>
        <p:txBody>
          <a:bodyPr/>
          <a:lstStyle/>
          <a:p>
            <a:pPr marL="0" indent="0" eaLnBrk="1" hangingPunct="1">
              <a:lnSpc>
                <a:spcPct val="120000"/>
              </a:lnSpc>
              <a:buFont typeface="Symbol" panose="05050102010706020507" pitchFamily="18" charset="2"/>
              <a:buNone/>
            </a:pPr>
            <a:r>
              <a:rPr lang="zh-CN" altLang="en-US" sz="2400" smtClean="0">
                <a:solidFill>
                  <a:schemeClr val="bg1"/>
                </a:solidFill>
                <a:latin typeface="微软雅黑" panose="020B0503020204020204" pitchFamily="34" charset="-122"/>
                <a:ea typeface="微软雅黑" panose="020B0503020204020204" pitchFamily="34" charset="-122"/>
              </a:rPr>
              <a:t>软件通常可以分为两类：</a:t>
            </a:r>
            <a:endParaRPr lang="zh-CN" altLang="en-US" sz="2400" smtClean="0">
              <a:solidFill>
                <a:schemeClr val="bg1"/>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charset="0"/>
              <a:buChar char=""/>
            </a:pPr>
            <a:r>
              <a:rPr lang="zh-CN" altLang="en-US" sz="2600" smtClean="0">
                <a:solidFill>
                  <a:schemeClr val="bg1"/>
                </a:solidFill>
                <a:latin typeface="微软雅黑" panose="020B0503020204020204" pitchFamily="34" charset="-122"/>
                <a:ea typeface="微软雅黑" panose="020B0503020204020204" pitchFamily="34" charset="-122"/>
              </a:rPr>
              <a:t> </a:t>
            </a:r>
            <a:r>
              <a:rPr lang="en-US" altLang="zh-CN" sz="2400" smtClean="0">
                <a:solidFill>
                  <a:schemeClr val="bg1"/>
                </a:solidFill>
                <a:latin typeface="微软雅黑" panose="020B0503020204020204" pitchFamily="34" charset="-122"/>
                <a:ea typeface="微软雅黑" panose="020B0503020204020204" pitchFamily="34" charset="-122"/>
              </a:rPr>
              <a:t>System Software (</a:t>
            </a:r>
            <a:r>
              <a:rPr lang="zh-CN" altLang="en-US" sz="2400" smtClean="0">
                <a:solidFill>
                  <a:schemeClr val="bg1"/>
                </a:solidFill>
                <a:latin typeface="微软雅黑" panose="020B0503020204020204" pitchFamily="34" charset="-122"/>
                <a:ea typeface="微软雅黑" panose="020B0503020204020204" pitchFamily="34" charset="-122"/>
              </a:rPr>
              <a:t>系统软件</a:t>
            </a:r>
            <a:r>
              <a:rPr lang="en-US" altLang="zh-CN" sz="2400" smtClean="0">
                <a:solidFill>
                  <a:schemeClr val="bg1"/>
                </a:solidFill>
                <a:latin typeface="微软雅黑" panose="020B0503020204020204" pitchFamily="34" charset="-122"/>
                <a:ea typeface="微软雅黑" panose="020B0503020204020204" pitchFamily="34" charset="-122"/>
              </a:rPr>
              <a:t>)</a:t>
            </a:r>
            <a:endParaRPr lang="en-US" altLang="zh-CN" sz="2400" smtClean="0">
              <a:solidFill>
                <a:schemeClr val="bg1"/>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charset="0"/>
              <a:buChar char=""/>
            </a:pPr>
            <a:r>
              <a:rPr lang="en-US" altLang="zh-CN" sz="2400" smtClean="0">
                <a:solidFill>
                  <a:schemeClr val="bg1"/>
                </a:solidFill>
                <a:latin typeface="微软雅黑" panose="020B0503020204020204" pitchFamily="34" charset="-122"/>
                <a:ea typeface="微软雅黑" panose="020B0503020204020204" pitchFamily="34" charset="-122"/>
              </a:rPr>
              <a:t> Application Software (</a:t>
            </a:r>
            <a:r>
              <a:rPr lang="zh-CN" altLang="en-US" sz="2400" smtClean="0">
                <a:solidFill>
                  <a:schemeClr val="bg1"/>
                </a:solidFill>
                <a:latin typeface="微软雅黑" panose="020B0503020204020204" pitchFamily="34" charset="-122"/>
                <a:ea typeface="微软雅黑" panose="020B0503020204020204" pitchFamily="34" charset="-122"/>
              </a:rPr>
              <a:t>应用软件</a:t>
            </a:r>
            <a:r>
              <a:rPr lang="en-US" altLang="zh-CN" sz="2400" smtClean="0">
                <a:solidFill>
                  <a:schemeClr val="bg1"/>
                </a:solidFill>
                <a:latin typeface="微软雅黑" panose="020B0503020204020204" pitchFamily="34" charset="-122"/>
                <a:ea typeface="微软雅黑" panose="020B0503020204020204" pitchFamily="34" charset="-122"/>
              </a:rPr>
              <a:t>)</a:t>
            </a:r>
            <a:endParaRPr lang="en-US" altLang="zh-CN" sz="2400" smtClean="0">
              <a:solidFill>
                <a:schemeClr val="bg1"/>
              </a:solidFill>
              <a:latin typeface="微软雅黑" panose="020B0503020204020204" pitchFamily="34" charset="-122"/>
              <a:ea typeface="微软雅黑" panose="020B0503020204020204" pitchFamily="34" charset="-122"/>
            </a:endParaRPr>
          </a:p>
        </p:txBody>
      </p:sp>
      <p:sp>
        <p:nvSpPr>
          <p:cNvPr id="278534" name="Text Box 6"/>
          <p:cNvSpPr txBox="1">
            <a:spLocks noChangeArrowheads="1"/>
          </p:cNvSpPr>
          <p:nvPr/>
        </p:nvSpPr>
        <p:spPr bwMode="auto">
          <a:xfrm>
            <a:off x="5467668" y="5663883"/>
            <a:ext cx="2621280" cy="483235"/>
          </a:xfrm>
          <a:prstGeom prst="rect">
            <a:avLst/>
          </a:prstGeom>
          <a:noFill/>
          <a:ln w="9525">
            <a:noFill/>
            <a:miter lim="800000"/>
          </a:ln>
        </p:spPr>
        <p:txBody>
          <a:bodyPr wrap="none">
            <a:spAutoFit/>
          </a:bodyPr>
          <a:lstStyle/>
          <a:p>
            <a:pPr eaLnBrk="1" hangingPunct="1"/>
            <a:r>
              <a:rPr kumimoji="0" lang="zh-CN" altLang="en-US">
                <a:solidFill>
                  <a:schemeClr val="bg1"/>
                </a:solidFill>
                <a:latin typeface="微软雅黑" panose="020B0503020204020204" pitchFamily="34" charset="-122"/>
                <a:ea typeface="微软雅黑" panose="020B0503020204020204" pitchFamily="34" charset="-122"/>
              </a:rPr>
              <a:t>应用软件：</a:t>
            </a:r>
            <a:r>
              <a:rPr kumimoji="0" lang="zh-CN" altLang="en-US">
                <a:solidFill>
                  <a:srgbClr val="00B050"/>
                </a:solidFill>
                <a:latin typeface="微软雅黑" panose="020B0503020204020204" pitchFamily="34" charset="-122"/>
                <a:ea typeface="微软雅黑" panose="020B0503020204020204" pitchFamily="34" charset="-122"/>
              </a:rPr>
              <a:t>我用的</a:t>
            </a:r>
            <a:endParaRPr kumimoji="0" lang="zh-CN" altLang="en-US">
              <a:solidFill>
                <a:srgbClr val="00B050"/>
              </a:solidFill>
              <a:latin typeface="微软雅黑" panose="020B0503020204020204" pitchFamily="34" charset="-122"/>
              <a:ea typeface="微软雅黑" panose="020B0503020204020204" pitchFamily="34" charset="-122"/>
            </a:endParaRPr>
          </a:p>
        </p:txBody>
      </p:sp>
      <p:sp>
        <p:nvSpPr>
          <p:cNvPr id="278535" name="Text Box 7"/>
          <p:cNvSpPr txBox="1">
            <a:spLocks noChangeArrowheads="1"/>
          </p:cNvSpPr>
          <p:nvPr/>
        </p:nvSpPr>
        <p:spPr bwMode="auto">
          <a:xfrm>
            <a:off x="975678" y="5663883"/>
            <a:ext cx="2621280" cy="483235"/>
          </a:xfrm>
          <a:prstGeom prst="rect">
            <a:avLst/>
          </a:prstGeom>
          <a:noFill/>
          <a:ln w="9525">
            <a:noFill/>
            <a:miter lim="800000"/>
          </a:ln>
        </p:spPr>
        <p:txBody>
          <a:bodyPr wrap="none">
            <a:spAutoFit/>
          </a:bodyPr>
          <a:lstStyle/>
          <a:p>
            <a:pPr eaLnBrk="1" hangingPunct="1"/>
            <a:r>
              <a:rPr kumimoji="0" lang="zh-CN" altLang="en-US">
                <a:solidFill>
                  <a:schemeClr val="bg1"/>
                </a:solidFill>
                <a:latin typeface="微软雅黑" panose="020B0503020204020204" pitchFamily="34" charset="-122"/>
                <a:ea typeface="微软雅黑" panose="020B0503020204020204" pitchFamily="34" charset="-122"/>
              </a:rPr>
              <a:t>系统软件：</a:t>
            </a:r>
            <a:r>
              <a:rPr kumimoji="0" lang="zh-CN" altLang="en-US">
                <a:solidFill>
                  <a:srgbClr val="00B050"/>
                </a:solidFill>
                <a:latin typeface="微软雅黑" panose="020B0503020204020204" pitchFamily="34" charset="-122"/>
                <a:ea typeface="微软雅黑" panose="020B0503020204020204" pitchFamily="34" charset="-122"/>
              </a:rPr>
              <a:t>它用的</a:t>
            </a:r>
            <a:endParaRPr kumimoji="0" lang="zh-CN" altLang="en-US">
              <a:solidFill>
                <a:srgbClr val="00B050"/>
              </a:solidFill>
              <a:latin typeface="微软雅黑" panose="020B0503020204020204" pitchFamily="34" charset="-122"/>
              <a:ea typeface="微软雅黑" panose="020B0503020204020204" pitchFamily="34" charset="-122"/>
            </a:endParaRPr>
          </a:p>
        </p:txBody>
      </p:sp>
      <p:pic>
        <p:nvPicPr>
          <p:cNvPr id="2" name="图片 1" descr="timg (2)"/>
          <p:cNvPicPr>
            <a:picLocks noChangeAspect="1"/>
          </p:cNvPicPr>
          <p:nvPr/>
        </p:nvPicPr>
        <p:blipFill>
          <a:blip r:embed="rId1"/>
          <a:srcRect l="23904" t="9866" r="2647"/>
          <a:stretch>
            <a:fillRect/>
          </a:stretch>
        </p:blipFill>
        <p:spPr>
          <a:xfrm>
            <a:off x="4620260" y="2574290"/>
            <a:ext cx="4147185" cy="2862580"/>
          </a:xfrm>
          <a:prstGeom prst="rect">
            <a:avLst/>
          </a:prstGeom>
        </p:spPr>
      </p:pic>
      <p:pic>
        <p:nvPicPr>
          <p:cNvPr id="4" name="图片 3" descr="timg (1)"/>
          <p:cNvPicPr>
            <a:picLocks noChangeAspect="1"/>
          </p:cNvPicPr>
          <p:nvPr/>
        </p:nvPicPr>
        <p:blipFill>
          <a:blip r:embed="rId2"/>
          <a:stretch>
            <a:fillRect/>
          </a:stretch>
        </p:blipFill>
        <p:spPr>
          <a:xfrm>
            <a:off x="280670" y="2573655"/>
            <a:ext cx="4207510" cy="2863215"/>
          </a:xfrm>
          <a:prstGeom prst="rect">
            <a:avLst/>
          </a:prstGeom>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813216" y="5032124"/>
            <a:ext cx="571504" cy="556314"/>
            <a:chOff x="3563893" y="3075874"/>
            <a:chExt cx="342000" cy="342000"/>
          </a:xfrm>
          <a:solidFill>
            <a:schemeClr val="accent4">
              <a:lumMod val="20000"/>
              <a:lumOff val="80000"/>
            </a:schemeClr>
          </a:solidFill>
        </p:grpSpPr>
        <p:sp>
          <p:nvSpPr>
            <p:cNvPr id="30" name="椭圆 29"/>
            <p:cNvSpPr>
              <a:spLocks noChangeAspect="1"/>
            </p:cNvSpPr>
            <p:nvPr/>
          </p:nvSpPr>
          <p:spPr>
            <a:xfrm>
              <a:off x="3563893" y="3075874"/>
              <a:ext cx="342000" cy="342000"/>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Freeform 143"/>
            <p:cNvSpPr>
              <a:spLocks noChangeAspect="1" noEditPoints="1"/>
            </p:cNvSpPr>
            <p:nvPr/>
          </p:nvSpPr>
          <p:spPr bwMode="auto">
            <a:xfrm>
              <a:off x="3648775" y="3143373"/>
              <a:ext cx="171914" cy="198000"/>
            </a:xfrm>
            <a:custGeom>
              <a:avLst/>
              <a:gdLst>
                <a:gd name="T0" fmla="*/ 100 w 201"/>
                <a:gd name="T1" fmla="*/ 176 h 231"/>
                <a:gd name="T2" fmla="*/ 201 w 201"/>
                <a:gd name="T3" fmla="*/ 109 h 231"/>
                <a:gd name="T4" fmla="*/ 201 w 201"/>
                <a:gd name="T5" fmla="*/ 229 h 231"/>
                <a:gd name="T6" fmla="*/ 142 w 201"/>
                <a:gd name="T7" fmla="*/ 185 h 231"/>
                <a:gd name="T8" fmla="*/ 135 w 201"/>
                <a:gd name="T9" fmla="*/ 194 h 231"/>
                <a:gd name="T10" fmla="*/ 185 w 201"/>
                <a:gd name="T11" fmla="*/ 231 h 231"/>
                <a:gd name="T12" fmla="*/ 16 w 201"/>
                <a:gd name="T13" fmla="*/ 231 h 231"/>
                <a:gd name="T14" fmla="*/ 66 w 201"/>
                <a:gd name="T15" fmla="*/ 195 h 231"/>
                <a:gd name="T16" fmla="*/ 59 w 201"/>
                <a:gd name="T17" fmla="*/ 185 h 231"/>
                <a:gd name="T18" fmla="*/ 0 w 201"/>
                <a:gd name="T19" fmla="*/ 229 h 231"/>
                <a:gd name="T20" fmla="*/ 0 w 201"/>
                <a:gd name="T21" fmla="*/ 110 h 231"/>
                <a:gd name="T22" fmla="*/ 100 w 201"/>
                <a:gd name="T23" fmla="*/ 176 h 231"/>
                <a:gd name="T24" fmla="*/ 187 w 201"/>
                <a:gd name="T25" fmla="*/ 73 h 231"/>
                <a:gd name="T26" fmla="*/ 161 w 201"/>
                <a:gd name="T27" fmla="*/ 50 h 231"/>
                <a:gd name="T28" fmla="*/ 154 w 201"/>
                <a:gd name="T29" fmla="*/ 16 h 231"/>
                <a:gd name="T30" fmla="*/ 130 w 201"/>
                <a:gd name="T31" fmla="*/ 22 h 231"/>
                <a:gd name="T32" fmla="*/ 115 w 201"/>
                <a:gd name="T33" fmla="*/ 7 h 231"/>
                <a:gd name="T34" fmla="*/ 86 w 201"/>
                <a:gd name="T35" fmla="*/ 7 h 231"/>
                <a:gd name="T36" fmla="*/ 51 w 201"/>
                <a:gd name="T37" fmla="*/ 39 h 231"/>
                <a:gd name="T38" fmla="*/ 13 w 201"/>
                <a:gd name="T39" fmla="*/ 48 h 231"/>
                <a:gd name="T40" fmla="*/ 18 w 201"/>
                <a:gd name="T41" fmla="*/ 69 h 231"/>
                <a:gd name="T42" fmla="*/ 14 w 201"/>
                <a:gd name="T43" fmla="*/ 73 h 231"/>
                <a:gd name="T44" fmla="*/ 0 w 201"/>
                <a:gd name="T45" fmla="*/ 95 h 231"/>
                <a:gd name="T46" fmla="*/ 0 w 201"/>
                <a:gd name="T47" fmla="*/ 96 h 231"/>
                <a:gd name="T48" fmla="*/ 42 w 201"/>
                <a:gd name="T49" fmla="*/ 124 h 231"/>
                <a:gd name="T50" fmla="*/ 27 w 201"/>
                <a:gd name="T51" fmla="*/ 56 h 231"/>
                <a:gd name="T52" fmla="*/ 145 w 201"/>
                <a:gd name="T53" fmla="*/ 30 h 231"/>
                <a:gd name="T54" fmla="*/ 165 w 201"/>
                <a:gd name="T55" fmla="*/ 119 h 231"/>
                <a:gd name="T56" fmla="*/ 201 w 201"/>
                <a:gd name="T57" fmla="*/ 95 h 231"/>
                <a:gd name="T58" fmla="*/ 201 w 201"/>
                <a:gd name="T59" fmla="*/ 95 h 231"/>
                <a:gd name="T60" fmla="*/ 187 w 201"/>
                <a:gd name="T61" fmla="*/ 73 h 231"/>
                <a:gd name="T62" fmla="*/ 51 w 201"/>
                <a:gd name="T63" fmla="*/ 113 h 231"/>
                <a:gd name="T64" fmla="*/ 54 w 201"/>
                <a:gd name="T65" fmla="*/ 124 h 231"/>
                <a:gd name="T66" fmla="*/ 150 w 201"/>
                <a:gd name="T67" fmla="*/ 103 h 231"/>
                <a:gd name="T68" fmla="*/ 147 w 201"/>
                <a:gd name="T69" fmla="*/ 92 h 231"/>
                <a:gd name="T70" fmla="*/ 51 w 201"/>
                <a:gd name="T71" fmla="*/ 113 h 231"/>
                <a:gd name="T72" fmla="*/ 142 w 201"/>
                <a:gd name="T73" fmla="*/ 70 h 231"/>
                <a:gd name="T74" fmla="*/ 46 w 201"/>
                <a:gd name="T75" fmla="*/ 91 h 231"/>
                <a:gd name="T76" fmla="*/ 49 w 201"/>
                <a:gd name="T77" fmla="*/ 102 h 231"/>
                <a:gd name="T78" fmla="*/ 145 w 201"/>
                <a:gd name="T79" fmla="*/ 81 h 231"/>
                <a:gd name="T80" fmla="*/ 142 w 201"/>
                <a:gd name="T81" fmla="*/ 70 h 231"/>
                <a:gd name="T82" fmla="*/ 137 w 201"/>
                <a:gd name="T83" fmla="*/ 47 h 231"/>
                <a:gd name="T84" fmla="*/ 41 w 201"/>
                <a:gd name="T85" fmla="*/ 68 h 231"/>
                <a:gd name="T86" fmla="*/ 43 w 201"/>
                <a:gd name="T87" fmla="*/ 79 h 231"/>
                <a:gd name="T88" fmla="*/ 140 w 201"/>
                <a:gd name="T89" fmla="*/ 58 h 231"/>
                <a:gd name="T90" fmla="*/ 137 w 201"/>
                <a:gd name="T91" fmla="*/ 4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231">
                  <a:moveTo>
                    <a:pt x="100" y="176"/>
                  </a:moveTo>
                  <a:cubicBezTo>
                    <a:pt x="201" y="109"/>
                    <a:pt x="201" y="109"/>
                    <a:pt x="201" y="109"/>
                  </a:cubicBezTo>
                  <a:cubicBezTo>
                    <a:pt x="201" y="141"/>
                    <a:pt x="201" y="216"/>
                    <a:pt x="201" y="229"/>
                  </a:cubicBezTo>
                  <a:cubicBezTo>
                    <a:pt x="142" y="185"/>
                    <a:pt x="142" y="185"/>
                    <a:pt x="142" y="185"/>
                  </a:cubicBezTo>
                  <a:cubicBezTo>
                    <a:pt x="135" y="194"/>
                    <a:pt x="135" y="194"/>
                    <a:pt x="135" y="194"/>
                  </a:cubicBezTo>
                  <a:cubicBezTo>
                    <a:pt x="185" y="231"/>
                    <a:pt x="185" y="231"/>
                    <a:pt x="185" y="231"/>
                  </a:cubicBezTo>
                  <a:cubicBezTo>
                    <a:pt x="16" y="231"/>
                    <a:pt x="16" y="231"/>
                    <a:pt x="16" y="231"/>
                  </a:cubicBezTo>
                  <a:cubicBezTo>
                    <a:pt x="66" y="195"/>
                    <a:pt x="66" y="195"/>
                    <a:pt x="66" y="195"/>
                  </a:cubicBezTo>
                  <a:cubicBezTo>
                    <a:pt x="59" y="185"/>
                    <a:pt x="59" y="185"/>
                    <a:pt x="59" y="185"/>
                  </a:cubicBezTo>
                  <a:cubicBezTo>
                    <a:pt x="0" y="229"/>
                    <a:pt x="0" y="229"/>
                    <a:pt x="0" y="229"/>
                  </a:cubicBezTo>
                  <a:cubicBezTo>
                    <a:pt x="0" y="216"/>
                    <a:pt x="0" y="141"/>
                    <a:pt x="0" y="110"/>
                  </a:cubicBezTo>
                  <a:lnTo>
                    <a:pt x="100" y="176"/>
                  </a:lnTo>
                  <a:close/>
                  <a:moveTo>
                    <a:pt x="187" y="73"/>
                  </a:moveTo>
                  <a:cubicBezTo>
                    <a:pt x="161" y="50"/>
                    <a:pt x="161" y="50"/>
                    <a:pt x="161" y="50"/>
                  </a:cubicBezTo>
                  <a:cubicBezTo>
                    <a:pt x="154" y="16"/>
                    <a:pt x="154" y="16"/>
                    <a:pt x="154" y="16"/>
                  </a:cubicBezTo>
                  <a:cubicBezTo>
                    <a:pt x="130" y="22"/>
                    <a:pt x="130" y="22"/>
                    <a:pt x="130" y="22"/>
                  </a:cubicBezTo>
                  <a:cubicBezTo>
                    <a:pt x="115" y="7"/>
                    <a:pt x="115" y="7"/>
                    <a:pt x="115" y="7"/>
                  </a:cubicBezTo>
                  <a:cubicBezTo>
                    <a:pt x="107" y="0"/>
                    <a:pt x="94" y="0"/>
                    <a:pt x="86" y="7"/>
                  </a:cubicBezTo>
                  <a:cubicBezTo>
                    <a:pt x="51" y="39"/>
                    <a:pt x="51" y="39"/>
                    <a:pt x="51" y="39"/>
                  </a:cubicBezTo>
                  <a:cubicBezTo>
                    <a:pt x="13" y="48"/>
                    <a:pt x="13" y="48"/>
                    <a:pt x="13" y="48"/>
                  </a:cubicBezTo>
                  <a:cubicBezTo>
                    <a:pt x="18" y="69"/>
                    <a:pt x="18" y="69"/>
                    <a:pt x="18" y="69"/>
                  </a:cubicBezTo>
                  <a:cubicBezTo>
                    <a:pt x="14" y="73"/>
                    <a:pt x="14" y="73"/>
                    <a:pt x="14" y="73"/>
                  </a:cubicBezTo>
                  <a:cubicBezTo>
                    <a:pt x="6" y="80"/>
                    <a:pt x="0" y="86"/>
                    <a:pt x="0" y="95"/>
                  </a:cubicBezTo>
                  <a:cubicBezTo>
                    <a:pt x="0" y="95"/>
                    <a:pt x="0" y="95"/>
                    <a:pt x="0" y="96"/>
                  </a:cubicBezTo>
                  <a:cubicBezTo>
                    <a:pt x="42" y="124"/>
                    <a:pt x="42" y="124"/>
                    <a:pt x="42" y="124"/>
                  </a:cubicBezTo>
                  <a:cubicBezTo>
                    <a:pt x="27" y="56"/>
                    <a:pt x="27" y="56"/>
                    <a:pt x="27" y="56"/>
                  </a:cubicBezTo>
                  <a:cubicBezTo>
                    <a:pt x="145" y="30"/>
                    <a:pt x="145" y="30"/>
                    <a:pt x="145" y="30"/>
                  </a:cubicBezTo>
                  <a:cubicBezTo>
                    <a:pt x="165" y="119"/>
                    <a:pt x="165" y="119"/>
                    <a:pt x="165" y="119"/>
                  </a:cubicBezTo>
                  <a:cubicBezTo>
                    <a:pt x="201" y="95"/>
                    <a:pt x="201" y="95"/>
                    <a:pt x="201" y="95"/>
                  </a:cubicBezTo>
                  <a:cubicBezTo>
                    <a:pt x="201" y="95"/>
                    <a:pt x="201" y="95"/>
                    <a:pt x="201" y="95"/>
                  </a:cubicBezTo>
                  <a:cubicBezTo>
                    <a:pt x="201" y="85"/>
                    <a:pt x="195" y="80"/>
                    <a:pt x="187" y="73"/>
                  </a:cubicBezTo>
                  <a:close/>
                  <a:moveTo>
                    <a:pt x="51" y="113"/>
                  </a:moveTo>
                  <a:cubicBezTo>
                    <a:pt x="54" y="124"/>
                    <a:pt x="54" y="124"/>
                    <a:pt x="54" y="124"/>
                  </a:cubicBezTo>
                  <a:cubicBezTo>
                    <a:pt x="150" y="103"/>
                    <a:pt x="150" y="103"/>
                    <a:pt x="150" y="103"/>
                  </a:cubicBezTo>
                  <a:cubicBezTo>
                    <a:pt x="147" y="92"/>
                    <a:pt x="147" y="92"/>
                    <a:pt x="147" y="92"/>
                  </a:cubicBezTo>
                  <a:lnTo>
                    <a:pt x="51" y="113"/>
                  </a:lnTo>
                  <a:close/>
                  <a:moveTo>
                    <a:pt x="142" y="70"/>
                  </a:moveTo>
                  <a:cubicBezTo>
                    <a:pt x="46" y="91"/>
                    <a:pt x="46" y="91"/>
                    <a:pt x="46" y="91"/>
                  </a:cubicBezTo>
                  <a:cubicBezTo>
                    <a:pt x="49" y="102"/>
                    <a:pt x="49" y="102"/>
                    <a:pt x="49" y="102"/>
                  </a:cubicBezTo>
                  <a:cubicBezTo>
                    <a:pt x="145" y="81"/>
                    <a:pt x="145" y="81"/>
                    <a:pt x="145" y="81"/>
                  </a:cubicBezTo>
                  <a:lnTo>
                    <a:pt x="142" y="70"/>
                  </a:lnTo>
                  <a:close/>
                  <a:moveTo>
                    <a:pt x="137" y="47"/>
                  </a:moveTo>
                  <a:cubicBezTo>
                    <a:pt x="41" y="68"/>
                    <a:pt x="41" y="68"/>
                    <a:pt x="41" y="68"/>
                  </a:cubicBezTo>
                  <a:cubicBezTo>
                    <a:pt x="43" y="79"/>
                    <a:pt x="43" y="79"/>
                    <a:pt x="43" y="79"/>
                  </a:cubicBezTo>
                  <a:cubicBezTo>
                    <a:pt x="140" y="58"/>
                    <a:pt x="140" y="58"/>
                    <a:pt x="140" y="58"/>
                  </a:cubicBezTo>
                  <a:lnTo>
                    <a:pt x="137" y="4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830224" y="4317744"/>
            <a:ext cx="500066" cy="560378"/>
            <a:chOff x="1144116" y="3075874"/>
            <a:chExt cx="342000" cy="342000"/>
          </a:xfrm>
        </p:grpSpPr>
        <p:sp>
          <p:nvSpPr>
            <p:cNvPr id="33" name="椭圆 32"/>
            <p:cNvSpPr>
              <a:spLocks noChangeAspect="1"/>
            </p:cNvSpPr>
            <p:nvPr/>
          </p:nvSpPr>
          <p:spPr>
            <a:xfrm>
              <a:off x="1144116" y="3075874"/>
              <a:ext cx="342000" cy="342000"/>
            </a:xfrm>
            <a:prstGeom prst="ellipse">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Freeform 26"/>
            <p:cNvSpPr>
              <a:spLocks noChangeAspect="1" noEditPoints="1"/>
            </p:cNvSpPr>
            <p:nvPr/>
          </p:nvSpPr>
          <p:spPr bwMode="auto">
            <a:xfrm>
              <a:off x="1266507" y="3142788"/>
              <a:ext cx="104646" cy="216000"/>
            </a:xfrm>
            <a:custGeom>
              <a:avLst/>
              <a:gdLst>
                <a:gd name="T0" fmla="*/ 0 w 117"/>
                <a:gd name="T1" fmla="*/ 38 h 241"/>
                <a:gd name="T2" fmla="*/ 67 w 117"/>
                <a:gd name="T3" fmla="*/ 241 h 241"/>
                <a:gd name="T4" fmla="*/ 67 w 117"/>
                <a:gd name="T5" fmla="*/ 0 h 241"/>
                <a:gd name="T6" fmla="*/ 70 w 117"/>
                <a:gd name="T7" fmla="*/ 8 h 241"/>
                <a:gd name="T8" fmla="*/ 70 w 117"/>
                <a:gd name="T9" fmla="*/ 13 h 241"/>
                <a:gd name="T10" fmla="*/ 45 w 117"/>
                <a:gd name="T11" fmla="*/ 10 h 241"/>
                <a:gd name="T12" fmla="*/ 19 w 117"/>
                <a:gd name="T13" fmla="*/ 213 h 241"/>
                <a:gd name="T14" fmla="*/ 19 w 117"/>
                <a:gd name="T15" fmla="*/ 198 h 241"/>
                <a:gd name="T16" fmla="*/ 38 w 117"/>
                <a:gd name="T17" fmla="*/ 211 h 241"/>
                <a:gd name="T18" fmla="*/ 19 w 117"/>
                <a:gd name="T19" fmla="*/ 191 h 241"/>
                <a:gd name="T20" fmla="*/ 19 w 117"/>
                <a:gd name="T21" fmla="*/ 177 h 241"/>
                <a:gd name="T22" fmla="*/ 38 w 117"/>
                <a:gd name="T23" fmla="*/ 190 h 241"/>
                <a:gd name="T24" fmla="*/ 19 w 117"/>
                <a:gd name="T25" fmla="*/ 169 h 241"/>
                <a:gd name="T26" fmla="*/ 19 w 117"/>
                <a:gd name="T27" fmla="*/ 155 h 241"/>
                <a:gd name="T28" fmla="*/ 38 w 117"/>
                <a:gd name="T29" fmla="*/ 168 h 241"/>
                <a:gd name="T30" fmla="*/ 19 w 117"/>
                <a:gd name="T31" fmla="*/ 148 h 241"/>
                <a:gd name="T32" fmla="*/ 19 w 117"/>
                <a:gd name="T33" fmla="*/ 133 h 241"/>
                <a:gd name="T34" fmla="*/ 38 w 117"/>
                <a:gd name="T35" fmla="*/ 146 h 241"/>
                <a:gd name="T36" fmla="*/ 50 w 117"/>
                <a:gd name="T37" fmla="*/ 213 h 241"/>
                <a:gd name="T38" fmla="*/ 50 w 117"/>
                <a:gd name="T39" fmla="*/ 198 h 241"/>
                <a:gd name="T40" fmla="*/ 69 w 117"/>
                <a:gd name="T41" fmla="*/ 211 h 241"/>
                <a:gd name="T42" fmla="*/ 50 w 117"/>
                <a:gd name="T43" fmla="*/ 191 h 241"/>
                <a:gd name="T44" fmla="*/ 50 w 117"/>
                <a:gd name="T45" fmla="*/ 177 h 241"/>
                <a:gd name="T46" fmla="*/ 69 w 117"/>
                <a:gd name="T47" fmla="*/ 190 h 241"/>
                <a:gd name="T48" fmla="*/ 50 w 117"/>
                <a:gd name="T49" fmla="*/ 169 h 241"/>
                <a:gd name="T50" fmla="*/ 50 w 117"/>
                <a:gd name="T51" fmla="*/ 155 h 241"/>
                <a:gd name="T52" fmla="*/ 69 w 117"/>
                <a:gd name="T53" fmla="*/ 168 h 241"/>
                <a:gd name="T54" fmla="*/ 50 w 117"/>
                <a:gd name="T55" fmla="*/ 148 h 241"/>
                <a:gd name="T56" fmla="*/ 50 w 117"/>
                <a:gd name="T57" fmla="*/ 133 h 241"/>
                <a:gd name="T58" fmla="*/ 69 w 117"/>
                <a:gd name="T59" fmla="*/ 146 h 241"/>
                <a:gd name="T60" fmla="*/ 81 w 117"/>
                <a:gd name="T61" fmla="*/ 213 h 241"/>
                <a:gd name="T62" fmla="*/ 81 w 117"/>
                <a:gd name="T63" fmla="*/ 198 h 241"/>
                <a:gd name="T64" fmla="*/ 100 w 117"/>
                <a:gd name="T65" fmla="*/ 211 h 241"/>
                <a:gd name="T66" fmla="*/ 81 w 117"/>
                <a:gd name="T67" fmla="*/ 191 h 241"/>
                <a:gd name="T68" fmla="*/ 81 w 117"/>
                <a:gd name="T69" fmla="*/ 177 h 241"/>
                <a:gd name="T70" fmla="*/ 100 w 117"/>
                <a:gd name="T71" fmla="*/ 190 h 241"/>
                <a:gd name="T72" fmla="*/ 81 w 117"/>
                <a:gd name="T73" fmla="*/ 169 h 241"/>
                <a:gd name="T74" fmla="*/ 81 w 117"/>
                <a:gd name="T75" fmla="*/ 155 h 241"/>
                <a:gd name="T76" fmla="*/ 100 w 117"/>
                <a:gd name="T77" fmla="*/ 168 h 241"/>
                <a:gd name="T78" fmla="*/ 81 w 117"/>
                <a:gd name="T79" fmla="*/ 148 h 241"/>
                <a:gd name="T80" fmla="*/ 81 w 117"/>
                <a:gd name="T81" fmla="*/ 133 h 241"/>
                <a:gd name="T82" fmla="*/ 100 w 117"/>
                <a:gd name="T83" fmla="*/ 146 h 241"/>
                <a:gd name="T84" fmla="*/ 24 w 117"/>
                <a:gd name="T85" fmla="*/ 122 h 241"/>
                <a:gd name="T86" fmla="*/ 24 w 117"/>
                <a:gd name="T87" fmla="*/ 26 h 241"/>
                <a:gd name="T88" fmla="*/ 100 w 117"/>
                <a:gd name="T89" fmla="*/ 11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241">
                  <a:moveTo>
                    <a:pt x="67" y="0"/>
                  </a:moveTo>
                  <a:cubicBezTo>
                    <a:pt x="50" y="0"/>
                    <a:pt x="50" y="0"/>
                    <a:pt x="50" y="0"/>
                  </a:cubicBezTo>
                  <a:cubicBezTo>
                    <a:pt x="23" y="0"/>
                    <a:pt x="0" y="10"/>
                    <a:pt x="0" y="38"/>
                  </a:cubicBezTo>
                  <a:cubicBezTo>
                    <a:pt x="0" y="204"/>
                    <a:pt x="0" y="204"/>
                    <a:pt x="0" y="204"/>
                  </a:cubicBezTo>
                  <a:cubicBezTo>
                    <a:pt x="0" y="232"/>
                    <a:pt x="23" y="241"/>
                    <a:pt x="50" y="241"/>
                  </a:cubicBezTo>
                  <a:cubicBezTo>
                    <a:pt x="67" y="241"/>
                    <a:pt x="67" y="241"/>
                    <a:pt x="67" y="241"/>
                  </a:cubicBezTo>
                  <a:cubicBezTo>
                    <a:pt x="94" y="241"/>
                    <a:pt x="117" y="232"/>
                    <a:pt x="117" y="204"/>
                  </a:cubicBezTo>
                  <a:cubicBezTo>
                    <a:pt x="117" y="38"/>
                    <a:pt x="117" y="38"/>
                    <a:pt x="117" y="38"/>
                  </a:cubicBezTo>
                  <a:cubicBezTo>
                    <a:pt x="117" y="10"/>
                    <a:pt x="94" y="0"/>
                    <a:pt x="67" y="0"/>
                  </a:cubicBezTo>
                  <a:close/>
                  <a:moveTo>
                    <a:pt x="45" y="10"/>
                  </a:moveTo>
                  <a:cubicBezTo>
                    <a:pt x="45" y="9"/>
                    <a:pt x="46" y="8"/>
                    <a:pt x="47" y="8"/>
                  </a:cubicBezTo>
                  <a:cubicBezTo>
                    <a:pt x="70" y="8"/>
                    <a:pt x="70" y="8"/>
                    <a:pt x="70" y="8"/>
                  </a:cubicBezTo>
                  <a:cubicBezTo>
                    <a:pt x="71" y="8"/>
                    <a:pt x="72" y="9"/>
                    <a:pt x="72" y="10"/>
                  </a:cubicBezTo>
                  <a:cubicBezTo>
                    <a:pt x="72" y="11"/>
                    <a:pt x="72" y="11"/>
                    <a:pt x="72" y="11"/>
                  </a:cubicBezTo>
                  <a:cubicBezTo>
                    <a:pt x="72" y="12"/>
                    <a:pt x="71" y="13"/>
                    <a:pt x="70" y="13"/>
                  </a:cubicBezTo>
                  <a:cubicBezTo>
                    <a:pt x="47" y="13"/>
                    <a:pt x="47" y="13"/>
                    <a:pt x="47" y="13"/>
                  </a:cubicBezTo>
                  <a:cubicBezTo>
                    <a:pt x="46" y="13"/>
                    <a:pt x="45" y="12"/>
                    <a:pt x="45" y="11"/>
                  </a:cubicBezTo>
                  <a:lnTo>
                    <a:pt x="45" y="10"/>
                  </a:lnTo>
                  <a:close/>
                  <a:moveTo>
                    <a:pt x="38" y="211"/>
                  </a:moveTo>
                  <a:cubicBezTo>
                    <a:pt x="38" y="212"/>
                    <a:pt x="37" y="213"/>
                    <a:pt x="36" y="213"/>
                  </a:cubicBezTo>
                  <a:cubicBezTo>
                    <a:pt x="19" y="213"/>
                    <a:pt x="19" y="213"/>
                    <a:pt x="19" y="213"/>
                  </a:cubicBezTo>
                  <a:cubicBezTo>
                    <a:pt x="18" y="213"/>
                    <a:pt x="17" y="212"/>
                    <a:pt x="17" y="211"/>
                  </a:cubicBezTo>
                  <a:cubicBezTo>
                    <a:pt x="17" y="200"/>
                    <a:pt x="17" y="200"/>
                    <a:pt x="17" y="200"/>
                  </a:cubicBezTo>
                  <a:cubicBezTo>
                    <a:pt x="17" y="199"/>
                    <a:pt x="18" y="198"/>
                    <a:pt x="19" y="198"/>
                  </a:cubicBezTo>
                  <a:cubicBezTo>
                    <a:pt x="36" y="198"/>
                    <a:pt x="36" y="198"/>
                    <a:pt x="36" y="198"/>
                  </a:cubicBezTo>
                  <a:cubicBezTo>
                    <a:pt x="37" y="198"/>
                    <a:pt x="38" y="199"/>
                    <a:pt x="38" y="200"/>
                  </a:cubicBezTo>
                  <a:lnTo>
                    <a:pt x="38" y="211"/>
                  </a:lnTo>
                  <a:close/>
                  <a:moveTo>
                    <a:pt x="38" y="190"/>
                  </a:moveTo>
                  <a:cubicBezTo>
                    <a:pt x="38" y="190"/>
                    <a:pt x="37" y="191"/>
                    <a:pt x="36" y="191"/>
                  </a:cubicBezTo>
                  <a:cubicBezTo>
                    <a:pt x="19" y="191"/>
                    <a:pt x="19" y="191"/>
                    <a:pt x="19" y="191"/>
                  </a:cubicBezTo>
                  <a:cubicBezTo>
                    <a:pt x="18" y="191"/>
                    <a:pt x="17" y="190"/>
                    <a:pt x="17" y="190"/>
                  </a:cubicBezTo>
                  <a:cubicBezTo>
                    <a:pt x="17" y="178"/>
                    <a:pt x="17" y="178"/>
                    <a:pt x="17" y="178"/>
                  </a:cubicBezTo>
                  <a:cubicBezTo>
                    <a:pt x="17" y="177"/>
                    <a:pt x="18" y="177"/>
                    <a:pt x="19" y="177"/>
                  </a:cubicBezTo>
                  <a:cubicBezTo>
                    <a:pt x="36" y="177"/>
                    <a:pt x="36" y="177"/>
                    <a:pt x="36" y="177"/>
                  </a:cubicBezTo>
                  <a:cubicBezTo>
                    <a:pt x="37" y="177"/>
                    <a:pt x="38" y="177"/>
                    <a:pt x="38" y="178"/>
                  </a:cubicBezTo>
                  <a:lnTo>
                    <a:pt x="38" y="190"/>
                  </a:lnTo>
                  <a:close/>
                  <a:moveTo>
                    <a:pt x="38" y="168"/>
                  </a:moveTo>
                  <a:cubicBezTo>
                    <a:pt x="38" y="169"/>
                    <a:pt x="37" y="169"/>
                    <a:pt x="36" y="169"/>
                  </a:cubicBezTo>
                  <a:cubicBezTo>
                    <a:pt x="19" y="169"/>
                    <a:pt x="19" y="169"/>
                    <a:pt x="19" y="169"/>
                  </a:cubicBezTo>
                  <a:cubicBezTo>
                    <a:pt x="18" y="169"/>
                    <a:pt x="17" y="169"/>
                    <a:pt x="17" y="168"/>
                  </a:cubicBezTo>
                  <a:cubicBezTo>
                    <a:pt x="17" y="156"/>
                    <a:pt x="17" y="156"/>
                    <a:pt x="17" y="156"/>
                  </a:cubicBezTo>
                  <a:cubicBezTo>
                    <a:pt x="17" y="156"/>
                    <a:pt x="18" y="155"/>
                    <a:pt x="19" y="155"/>
                  </a:cubicBezTo>
                  <a:cubicBezTo>
                    <a:pt x="36" y="155"/>
                    <a:pt x="36" y="155"/>
                    <a:pt x="36" y="155"/>
                  </a:cubicBezTo>
                  <a:cubicBezTo>
                    <a:pt x="37" y="155"/>
                    <a:pt x="38" y="156"/>
                    <a:pt x="38" y="156"/>
                  </a:cubicBezTo>
                  <a:lnTo>
                    <a:pt x="38" y="168"/>
                  </a:lnTo>
                  <a:close/>
                  <a:moveTo>
                    <a:pt x="38" y="146"/>
                  </a:moveTo>
                  <a:cubicBezTo>
                    <a:pt x="38" y="147"/>
                    <a:pt x="37" y="148"/>
                    <a:pt x="36" y="148"/>
                  </a:cubicBezTo>
                  <a:cubicBezTo>
                    <a:pt x="19" y="148"/>
                    <a:pt x="19" y="148"/>
                    <a:pt x="19" y="148"/>
                  </a:cubicBezTo>
                  <a:cubicBezTo>
                    <a:pt x="18" y="148"/>
                    <a:pt x="17" y="147"/>
                    <a:pt x="17" y="146"/>
                  </a:cubicBezTo>
                  <a:cubicBezTo>
                    <a:pt x="17" y="135"/>
                    <a:pt x="17" y="135"/>
                    <a:pt x="17" y="135"/>
                  </a:cubicBezTo>
                  <a:cubicBezTo>
                    <a:pt x="17" y="134"/>
                    <a:pt x="18" y="133"/>
                    <a:pt x="19" y="133"/>
                  </a:cubicBezTo>
                  <a:cubicBezTo>
                    <a:pt x="36" y="133"/>
                    <a:pt x="36" y="133"/>
                    <a:pt x="36" y="133"/>
                  </a:cubicBezTo>
                  <a:cubicBezTo>
                    <a:pt x="37" y="133"/>
                    <a:pt x="38" y="134"/>
                    <a:pt x="38" y="135"/>
                  </a:cubicBezTo>
                  <a:lnTo>
                    <a:pt x="38" y="146"/>
                  </a:lnTo>
                  <a:close/>
                  <a:moveTo>
                    <a:pt x="69" y="211"/>
                  </a:moveTo>
                  <a:cubicBezTo>
                    <a:pt x="69" y="212"/>
                    <a:pt x="68" y="213"/>
                    <a:pt x="67" y="213"/>
                  </a:cubicBezTo>
                  <a:cubicBezTo>
                    <a:pt x="50" y="213"/>
                    <a:pt x="50" y="213"/>
                    <a:pt x="50" y="213"/>
                  </a:cubicBezTo>
                  <a:cubicBezTo>
                    <a:pt x="49" y="213"/>
                    <a:pt x="48" y="212"/>
                    <a:pt x="48" y="211"/>
                  </a:cubicBezTo>
                  <a:cubicBezTo>
                    <a:pt x="48" y="200"/>
                    <a:pt x="48" y="200"/>
                    <a:pt x="48" y="200"/>
                  </a:cubicBezTo>
                  <a:cubicBezTo>
                    <a:pt x="48" y="199"/>
                    <a:pt x="49" y="198"/>
                    <a:pt x="50" y="198"/>
                  </a:cubicBezTo>
                  <a:cubicBezTo>
                    <a:pt x="67" y="198"/>
                    <a:pt x="67" y="198"/>
                    <a:pt x="67" y="198"/>
                  </a:cubicBezTo>
                  <a:cubicBezTo>
                    <a:pt x="68" y="198"/>
                    <a:pt x="69" y="199"/>
                    <a:pt x="69" y="200"/>
                  </a:cubicBezTo>
                  <a:lnTo>
                    <a:pt x="69" y="211"/>
                  </a:lnTo>
                  <a:close/>
                  <a:moveTo>
                    <a:pt x="69" y="190"/>
                  </a:moveTo>
                  <a:cubicBezTo>
                    <a:pt x="69" y="190"/>
                    <a:pt x="68" y="191"/>
                    <a:pt x="67" y="191"/>
                  </a:cubicBezTo>
                  <a:cubicBezTo>
                    <a:pt x="50" y="191"/>
                    <a:pt x="50" y="191"/>
                    <a:pt x="50" y="191"/>
                  </a:cubicBezTo>
                  <a:cubicBezTo>
                    <a:pt x="49" y="191"/>
                    <a:pt x="48" y="190"/>
                    <a:pt x="48" y="190"/>
                  </a:cubicBezTo>
                  <a:cubicBezTo>
                    <a:pt x="48" y="178"/>
                    <a:pt x="48" y="178"/>
                    <a:pt x="48" y="178"/>
                  </a:cubicBezTo>
                  <a:cubicBezTo>
                    <a:pt x="48" y="177"/>
                    <a:pt x="49" y="177"/>
                    <a:pt x="50" y="177"/>
                  </a:cubicBezTo>
                  <a:cubicBezTo>
                    <a:pt x="67" y="177"/>
                    <a:pt x="67" y="177"/>
                    <a:pt x="67" y="177"/>
                  </a:cubicBezTo>
                  <a:cubicBezTo>
                    <a:pt x="68" y="177"/>
                    <a:pt x="69" y="177"/>
                    <a:pt x="69" y="178"/>
                  </a:cubicBezTo>
                  <a:lnTo>
                    <a:pt x="69" y="190"/>
                  </a:lnTo>
                  <a:close/>
                  <a:moveTo>
                    <a:pt x="69" y="168"/>
                  </a:moveTo>
                  <a:cubicBezTo>
                    <a:pt x="69" y="169"/>
                    <a:pt x="68" y="169"/>
                    <a:pt x="67" y="169"/>
                  </a:cubicBezTo>
                  <a:cubicBezTo>
                    <a:pt x="50" y="169"/>
                    <a:pt x="50" y="169"/>
                    <a:pt x="50" y="169"/>
                  </a:cubicBezTo>
                  <a:cubicBezTo>
                    <a:pt x="49" y="169"/>
                    <a:pt x="48" y="169"/>
                    <a:pt x="48" y="168"/>
                  </a:cubicBezTo>
                  <a:cubicBezTo>
                    <a:pt x="48" y="156"/>
                    <a:pt x="48" y="156"/>
                    <a:pt x="48" y="156"/>
                  </a:cubicBezTo>
                  <a:cubicBezTo>
                    <a:pt x="48" y="156"/>
                    <a:pt x="49" y="155"/>
                    <a:pt x="50" y="155"/>
                  </a:cubicBezTo>
                  <a:cubicBezTo>
                    <a:pt x="67" y="155"/>
                    <a:pt x="67" y="155"/>
                    <a:pt x="67" y="155"/>
                  </a:cubicBezTo>
                  <a:cubicBezTo>
                    <a:pt x="68" y="155"/>
                    <a:pt x="69" y="156"/>
                    <a:pt x="69" y="156"/>
                  </a:cubicBezTo>
                  <a:lnTo>
                    <a:pt x="69" y="168"/>
                  </a:lnTo>
                  <a:close/>
                  <a:moveTo>
                    <a:pt x="69" y="146"/>
                  </a:moveTo>
                  <a:cubicBezTo>
                    <a:pt x="69" y="147"/>
                    <a:pt x="68" y="148"/>
                    <a:pt x="67" y="148"/>
                  </a:cubicBezTo>
                  <a:cubicBezTo>
                    <a:pt x="50" y="148"/>
                    <a:pt x="50" y="148"/>
                    <a:pt x="50" y="148"/>
                  </a:cubicBezTo>
                  <a:cubicBezTo>
                    <a:pt x="49" y="148"/>
                    <a:pt x="48" y="147"/>
                    <a:pt x="48" y="146"/>
                  </a:cubicBezTo>
                  <a:cubicBezTo>
                    <a:pt x="48" y="135"/>
                    <a:pt x="48" y="135"/>
                    <a:pt x="48" y="135"/>
                  </a:cubicBezTo>
                  <a:cubicBezTo>
                    <a:pt x="48" y="134"/>
                    <a:pt x="49" y="133"/>
                    <a:pt x="50" y="133"/>
                  </a:cubicBezTo>
                  <a:cubicBezTo>
                    <a:pt x="67" y="133"/>
                    <a:pt x="67" y="133"/>
                    <a:pt x="67" y="133"/>
                  </a:cubicBezTo>
                  <a:cubicBezTo>
                    <a:pt x="68" y="133"/>
                    <a:pt x="69" y="134"/>
                    <a:pt x="69" y="135"/>
                  </a:cubicBezTo>
                  <a:lnTo>
                    <a:pt x="69" y="146"/>
                  </a:lnTo>
                  <a:close/>
                  <a:moveTo>
                    <a:pt x="100" y="211"/>
                  </a:moveTo>
                  <a:cubicBezTo>
                    <a:pt x="100" y="212"/>
                    <a:pt x="99" y="213"/>
                    <a:pt x="98" y="213"/>
                  </a:cubicBezTo>
                  <a:cubicBezTo>
                    <a:pt x="81" y="213"/>
                    <a:pt x="81" y="213"/>
                    <a:pt x="81" y="213"/>
                  </a:cubicBezTo>
                  <a:cubicBezTo>
                    <a:pt x="80" y="213"/>
                    <a:pt x="79" y="212"/>
                    <a:pt x="79" y="211"/>
                  </a:cubicBezTo>
                  <a:cubicBezTo>
                    <a:pt x="79" y="200"/>
                    <a:pt x="79" y="200"/>
                    <a:pt x="79" y="200"/>
                  </a:cubicBezTo>
                  <a:cubicBezTo>
                    <a:pt x="79" y="199"/>
                    <a:pt x="80" y="198"/>
                    <a:pt x="81" y="198"/>
                  </a:cubicBezTo>
                  <a:cubicBezTo>
                    <a:pt x="98" y="198"/>
                    <a:pt x="98" y="198"/>
                    <a:pt x="98" y="198"/>
                  </a:cubicBezTo>
                  <a:cubicBezTo>
                    <a:pt x="99" y="198"/>
                    <a:pt x="100" y="199"/>
                    <a:pt x="100" y="200"/>
                  </a:cubicBezTo>
                  <a:lnTo>
                    <a:pt x="100" y="211"/>
                  </a:lnTo>
                  <a:close/>
                  <a:moveTo>
                    <a:pt x="100" y="190"/>
                  </a:moveTo>
                  <a:cubicBezTo>
                    <a:pt x="100" y="190"/>
                    <a:pt x="99" y="191"/>
                    <a:pt x="98" y="191"/>
                  </a:cubicBezTo>
                  <a:cubicBezTo>
                    <a:pt x="81" y="191"/>
                    <a:pt x="81" y="191"/>
                    <a:pt x="81" y="191"/>
                  </a:cubicBezTo>
                  <a:cubicBezTo>
                    <a:pt x="80" y="191"/>
                    <a:pt x="79" y="190"/>
                    <a:pt x="79" y="190"/>
                  </a:cubicBezTo>
                  <a:cubicBezTo>
                    <a:pt x="79" y="178"/>
                    <a:pt x="79" y="178"/>
                    <a:pt x="79" y="178"/>
                  </a:cubicBezTo>
                  <a:cubicBezTo>
                    <a:pt x="79" y="177"/>
                    <a:pt x="80" y="177"/>
                    <a:pt x="81" y="177"/>
                  </a:cubicBezTo>
                  <a:cubicBezTo>
                    <a:pt x="98" y="177"/>
                    <a:pt x="98" y="177"/>
                    <a:pt x="98" y="177"/>
                  </a:cubicBezTo>
                  <a:cubicBezTo>
                    <a:pt x="99" y="177"/>
                    <a:pt x="100" y="177"/>
                    <a:pt x="100" y="178"/>
                  </a:cubicBezTo>
                  <a:lnTo>
                    <a:pt x="100" y="190"/>
                  </a:lnTo>
                  <a:close/>
                  <a:moveTo>
                    <a:pt x="100" y="168"/>
                  </a:moveTo>
                  <a:cubicBezTo>
                    <a:pt x="100" y="169"/>
                    <a:pt x="99" y="169"/>
                    <a:pt x="98" y="169"/>
                  </a:cubicBezTo>
                  <a:cubicBezTo>
                    <a:pt x="81" y="169"/>
                    <a:pt x="81" y="169"/>
                    <a:pt x="81" y="169"/>
                  </a:cubicBezTo>
                  <a:cubicBezTo>
                    <a:pt x="80" y="169"/>
                    <a:pt x="79" y="169"/>
                    <a:pt x="79" y="168"/>
                  </a:cubicBezTo>
                  <a:cubicBezTo>
                    <a:pt x="79" y="156"/>
                    <a:pt x="79" y="156"/>
                    <a:pt x="79" y="156"/>
                  </a:cubicBezTo>
                  <a:cubicBezTo>
                    <a:pt x="79" y="156"/>
                    <a:pt x="80" y="155"/>
                    <a:pt x="81" y="155"/>
                  </a:cubicBezTo>
                  <a:cubicBezTo>
                    <a:pt x="98" y="155"/>
                    <a:pt x="98" y="155"/>
                    <a:pt x="98" y="155"/>
                  </a:cubicBezTo>
                  <a:cubicBezTo>
                    <a:pt x="99" y="155"/>
                    <a:pt x="100" y="156"/>
                    <a:pt x="100" y="156"/>
                  </a:cubicBezTo>
                  <a:lnTo>
                    <a:pt x="100" y="168"/>
                  </a:lnTo>
                  <a:close/>
                  <a:moveTo>
                    <a:pt x="100" y="146"/>
                  </a:moveTo>
                  <a:cubicBezTo>
                    <a:pt x="100" y="147"/>
                    <a:pt x="99" y="148"/>
                    <a:pt x="98" y="148"/>
                  </a:cubicBezTo>
                  <a:cubicBezTo>
                    <a:pt x="81" y="148"/>
                    <a:pt x="81" y="148"/>
                    <a:pt x="81" y="148"/>
                  </a:cubicBezTo>
                  <a:cubicBezTo>
                    <a:pt x="80" y="148"/>
                    <a:pt x="79" y="147"/>
                    <a:pt x="79" y="146"/>
                  </a:cubicBezTo>
                  <a:cubicBezTo>
                    <a:pt x="79" y="135"/>
                    <a:pt x="79" y="135"/>
                    <a:pt x="79" y="135"/>
                  </a:cubicBezTo>
                  <a:cubicBezTo>
                    <a:pt x="79" y="134"/>
                    <a:pt x="80" y="133"/>
                    <a:pt x="81" y="133"/>
                  </a:cubicBezTo>
                  <a:cubicBezTo>
                    <a:pt x="98" y="133"/>
                    <a:pt x="98" y="133"/>
                    <a:pt x="98" y="133"/>
                  </a:cubicBezTo>
                  <a:cubicBezTo>
                    <a:pt x="99" y="133"/>
                    <a:pt x="100" y="134"/>
                    <a:pt x="100" y="135"/>
                  </a:cubicBezTo>
                  <a:lnTo>
                    <a:pt x="100" y="146"/>
                  </a:lnTo>
                  <a:close/>
                  <a:moveTo>
                    <a:pt x="100" y="114"/>
                  </a:moveTo>
                  <a:cubicBezTo>
                    <a:pt x="100" y="118"/>
                    <a:pt x="97" y="122"/>
                    <a:pt x="93" y="122"/>
                  </a:cubicBezTo>
                  <a:cubicBezTo>
                    <a:pt x="24" y="122"/>
                    <a:pt x="24" y="122"/>
                    <a:pt x="24" y="122"/>
                  </a:cubicBezTo>
                  <a:cubicBezTo>
                    <a:pt x="20" y="122"/>
                    <a:pt x="17" y="118"/>
                    <a:pt x="17" y="114"/>
                  </a:cubicBezTo>
                  <a:cubicBezTo>
                    <a:pt x="17" y="34"/>
                    <a:pt x="17" y="34"/>
                    <a:pt x="17" y="34"/>
                  </a:cubicBezTo>
                  <a:cubicBezTo>
                    <a:pt x="17" y="30"/>
                    <a:pt x="20" y="26"/>
                    <a:pt x="24" y="26"/>
                  </a:cubicBezTo>
                  <a:cubicBezTo>
                    <a:pt x="93" y="26"/>
                    <a:pt x="93" y="26"/>
                    <a:pt x="93" y="26"/>
                  </a:cubicBezTo>
                  <a:cubicBezTo>
                    <a:pt x="97" y="26"/>
                    <a:pt x="100" y="30"/>
                    <a:pt x="100" y="34"/>
                  </a:cubicBezTo>
                  <a:lnTo>
                    <a:pt x="100"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5" name="圆角矩形 34"/>
          <p:cNvSpPr/>
          <p:nvPr/>
        </p:nvSpPr>
        <p:spPr bwMode="auto">
          <a:xfrm>
            <a:off x="356841" y="3428683"/>
            <a:ext cx="4143404" cy="2928958"/>
          </a:xfrm>
          <a:prstGeom prst="roundRect">
            <a:avLst/>
          </a:prstGeom>
          <a:solidFill>
            <a:schemeClr val="accent4"/>
          </a:solidFill>
          <a:ln w="12700" cap="sq"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grpSp>
        <p:nvGrpSpPr>
          <p:cNvPr id="37" name="组合 36"/>
          <p:cNvGrpSpPr/>
          <p:nvPr/>
        </p:nvGrpSpPr>
        <p:grpSpPr>
          <a:xfrm>
            <a:off x="470021" y="5245192"/>
            <a:ext cx="571504" cy="556314"/>
            <a:chOff x="3563893" y="3075874"/>
            <a:chExt cx="342000" cy="342000"/>
          </a:xfrm>
          <a:solidFill>
            <a:schemeClr val="accent4">
              <a:lumMod val="20000"/>
              <a:lumOff val="80000"/>
            </a:schemeClr>
          </a:solidFill>
        </p:grpSpPr>
        <p:sp>
          <p:nvSpPr>
            <p:cNvPr id="38" name="椭圆 37"/>
            <p:cNvSpPr>
              <a:spLocks noChangeAspect="1"/>
            </p:cNvSpPr>
            <p:nvPr/>
          </p:nvSpPr>
          <p:spPr>
            <a:xfrm>
              <a:off x="3563893" y="3075874"/>
              <a:ext cx="342000" cy="342000"/>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Freeform 143"/>
            <p:cNvSpPr>
              <a:spLocks noChangeAspect="1" noEditPoints="1"/>
            </p:cNvSpPr>
            <p:nvPr/>
          </p:nvSpPr>
          <p:spPr bwMode="auto">
            <a:xfrm>
              <a:off x="3648775" y="3143373"/>
              <a:ext cx="171914" cy="198000"/>
            </a:xfrm>
            <a:custGeom>
              <a:avLst/>
              <a:gdLst>
                <a:gd name="T0" fmla="*/ 100 w 201"/>
                <a:gd name="T1" fmla="*/ 176 h 231"/>
                <a:gd name="T2" fmla="*/ 201 w 201"/>
                <a:gd name="T3" fmla="*/ 109 h 231"/>
                <a:gd name="T4" fmla="*/ 201 w 201"/>
                <a:gd name="T5" fmla="*/ 229 h 231"/>
                <a:gd name="T6" fmla="*/ 142 w 201"/>
                <a:gd name="T7" fmla="*/ 185 h 231"/>
                <a:gd name="T8" fmla="*/ 135 w 201"/>
                <a:gd name="T9" fmla="*/ 194 h 231"/>
                <a:gd name="T10" fmla="*/ 185 w 201"/>
                <a:gd name="T11" fmla="*/ 231 h 231"/>
                <a:gd name="T12" fmla="*/ 16 w 201"/>
                <a:gd name="T13" fmla="*/ 231 h 231"/>
                <a:gd name="T14" fmla="*/ 66 w 201"/>
                <a:gd name="T15" fmla="*/ 195 h 231"/>
                <a:gd name="T16" fmla="*/ 59 w 201"/>
                <a:gd name="T17" fmla="*/ 185 h 231"/>
                <a:gd name="T18" fmla="*/ 0 w 201"/>
                <a:gd name="T19" fmla="*/ 229 h 231"/>
                <a:gd name="T20" fmla="*/ 0 w 201"/>
                <a:gd name="T21" fmla="*/ 110 h 231"/>
                <a:gd name="T22" fmla="*/ 100 w 201"/>
                <a:gd name="T23" fmla="*/ 176 h 231"/>
                <a:gd name="T24" fmla="*/ 187 w 201"/>
                <a:gd name="T25" fmla="*/ 73 h 231"/>
                <a:gd name="T26" fmla="*/ 161 w 201"/>
                <a:gd name="T27" fmla="*/ 50 h 231"/>
                <a:gd name="T28" fmla="*/ 154 w 201"/>
                <a:gd name="T29" fmla="*/ 16 h 231"/>
                <a:gd name="T30" fmla="*/ 130 w 201"/>
                <a:gd name="T31" fmla="*/ 22 h 231"/>
                <a:gd name="T32" fmla="*/ 115 w 201"/>
                <a:gd name="T33" fmla="*/ 7 h 231"/>
                <a:gd name="T34" fmla="*/ 86 w 201"/>
                <a:gd name="T35" fmla="*/ 7 h 231"/>
                <a:gd name="T36" fmla="*/ 51 w 201"/>
                <a:gd name="T37" fmla="*/ 39 h 231"/>
                <a:gd name="T38" fmla="*/ 13 w 201"/>
                <a:gd name="T39" fmla="*/ 48 h 231"/>
                <a:gd name="T40" fmla="*/ 18 w 201"/>
                <a:gd name="T41" fmla="*/ 69 h 231"/>
                <a:gd name="T42" fmla="*/ 14 w 201"/>
                <a:gd name="T43" fmla="*/ 73 h 231"/>
                <a:gd name="T44" fmla="*/ 0 w 201"/>
                <a:gd name="T45" fmla="*/ 95 h 231"/>
                <a:gd name="T46" fmla="*/ 0 w 201"/>
                <a:gd name="T47" fmla="*/ 96 h 231"/>
                <a:gd name="T48" fmla="*/ 42 w 201"/>
                <a:gd name="T49" fmla="*/ 124 h 231"/>
                <a:gd name="T50" fmla="*/ 27 w 201"/>
                <a:gd name="T51" fmla="*/ 56 h 231"/>
                <a:gd name="T52" fmla="*/ 145 w 201"/>
                <a:gd name="T53" fmla="*/ 30 h 231"/>
                <a:gd name="T54" fmla="*/ 165 w 201"/>
                <a:gd name="T55" fmla="*/ 119 h 231"/>
                <a:gd name="T56" fmla="*/ 201 w 201"/>
                <a:gd name="T57" fmla="*/ 95 h 231"/>
                <a:gd name="T58" fmla="*/ 201 w 201"/>
                <a:gd name="T59" fmla="*/ 95 h 231"/>
                <a:gd name="T60" fmla="*/ 187 w 201"/>
                <a:gd name="T61" fmla="*/ 73 h 231"/>
                <a:gd name="T62" fmla="*/ 51 w 201"/>
                <a:gd name="T63" fmla="*/ 113 h 231"/>
                <a:gd name="T64" fmla="*/ 54 w 201"/>
                <a:gd name="T65" fmla="*/ 124 h 231"/>
                <a:gd name="T66" fmla="*/ 150 w 201"/>
                <a:gd name="T67" fmla="*/ 103 h 231"/>
                <a:gd name="T68" fmla="*/ 147 w 201"/>
                <a:gd name="T69" fmla="*/ 92 h 231"/>
                <a:gd name="T70" fmla="*/ 51 w 201"/>
                <a:gd name="T71" fmla="*/ 113 h 231"/>
                <a:gd name="T72" fmla="*/ 142 w 201"/>
                <a:gd name="T73" fmla="*/ 70 h 231"/>
                <a:gd name="T74" fmla="*/ 46 w 201"/>
                <a:gd name="T75" fmla="*/ 91 h 231"/>
                <a:gd name="T76" fmla="*/ 49 w 201"/>
                <a:gd name="T77" fmla="*/ 102 h 231"/>
                <a:gd name="T78" fmla="*/ 145 w 201"/>
                <a:gd name="T79" fmla="*/ 81 h 231"/>
                <a:gd name="T80" fmla="*/ 142 w 201"/>
                <a:gd name="T81" fmla="*/ 70 h 231"/>
                <a:gd name="T82" fmla="*/ 137 w 201"/>
                <a:gd name="T83" fmla="*/ 47 h 231"/>
                <a:gd name="T84" fmla="*/ 41 w 201"/>
                <a:gd name="T85" fmla="*/ 68 h 231"/>
                <a:gd name="T86" fmla="*/ 43 w 201"/>
                <a:gd name="T87" fmla="*/ 79 h 231"/>
                <a:gd name="T88" fmla="*/ 140 w 201"/>
                <a:gd name="T89" fmla="*/ 58 h 231"/>
                <a:gd name="T90" fmla="*/ 137 w 201"/>
                <a:gd name="T91" fmla="*/ 4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231">
                  <a:moveTo>
                    <a:pt x="100" y="176"/>
                  </a:moveTo>
                  <a:cubicBezTo>
                    <a:pt x="201" y="109"/>
                    <a:pt x="201" y="109"/>
                    <a:pt x="201" y="109"/>
                  </a:cubicBezTo>
                  <a:cubicBezTo>
                    <a:pt x="201" y="141"/>
                    <a:pt x="201" y="216"/>
                    <a:pt x="201" y="229"/>
                  </a:cubicBezTo>
                  <a:cubicBezTo>
                    <a:pt x="142" y="185"/>
                    <a:pt x="142" y="185"/>
                    <a:pt x="142" y="185"/>
                  </a:cubicBezTo>
                  <a:cubicBezTo>
                    <a:pt x="135" y="194"/>
                    <a:pt x="135" y="194"/>
                    <a:pt x="135" y="194"/>
                  </a:cubicBezTo>
                  <a:cubicBezTo>
                    <a:pt x="185" y="231"/>
                    <a:pt x="185" y="231"/>
                    <a:pt x="185" y="231"/>
                  </a:cubicBezTo>
                  <a:cubicBezTo>
                    <a:pt x="16" y="231"/>
                    <a:pt x="16" y="231"/>
                    <a:pt x="16" y="231"/>
                  </a:cubicBezTo>
                  <a:cubicBezTo>
                    <a:pt x="66" y="195"/>
                    <a:pt x="66" y="195"/>
                    <a:pt x="66" y="195"/>
                  </a:cubicBezTo>
                  <a:cubicBezTo>
                    <a:pt x="59" y="185"/>
                    <a:pt x="59" y="185"/>
                    <a:pt x="59" y="185"/>
                  </a:cubicBezTo>
                  <a:cubicBezTo>
                    <a:pt x="0" y="229"/>
                    <a:pt x="0" y="229"/>
                    <a:pt x="0" y="229"/>
                  </a:cubicBezTo>
                  <a:cubicBezTo>
                    <a:pt x="0" y="216"/>
                    <a:pt x="0" y="141"/>
                    <a:pt x="0" y="110"/>
                  </a:cubicBezTo>
                  <a:lnTo>
                    <a:pt x="100" y="176"/>
                  </a:lnTo>
                  <a:close/>
                  <a:moveTo>
                    <a:pt x="187" y="73"/>
                  </a:moveTo>
                  <a:cubicBezTo>
                    <a:pt x="161" y="50"/>
                    <a:pt x="161" y="50"/>
                    <a:pt x="161" y="50"/>
                  </a:cubicBezTo>
                  <a:cubicBezTo>
                    <a:pt x="154" y="16"/>
                    <a:pt x="154" y="16"/>
                    <a:pt x="154" y="16"/>
                  </a:cubicBezTo>
                  <a:cubicBezTo>
                    <a:pt x="130" y="22"/>
                    <a:pt x="130" y="22"/>
                    <a:pt x="130" y="22"/>
                  </a:cubicBezTo>
                  <a:cubicBezTo>
                    <a:pt x="115" y="7"/>
                    <a:pt x="115" y="7"/>
                    <a:pt x="115" y="7"/>
                  </a:cubicBezTo>
                  <a:cubicBezTo>
                    <a:pt x="107" y="0"/>
                    <a:pt x="94" y="0"/>
                    <a:pt x="86" y="7"/>
                  </a:cubicBezTo>
                  <a:cubicBezTo>
                    <a:pt x="51" y="39"/>
                    <a:pt x="51" y="39"/>
                    <a:pt x="51" y="39"/>
                  </a:cubicBezTo>
                  <a:cubicBezTo>
                    <a:pt x="13" y="48"/>
                    <a:pt x="13" y="48"/>
                    <a:pt x="13" y="48"/>
                  </a:cubicBezTo>
                  <a:cubicBezTo>
                    <a:pt x="18" y="69"/>
                    <a:pt x="18" y="69"/>
                    <a:pt x="18" y="69"/>
                  </a:cubicBezTo>
                  <a:cubicBezTo>
                    <a:pt x="14" y="73"/>
                    <a:pt x="14" y="73"/>
                    <a:pt x="14" y="73"/>
                  </a:cubicBezTo>
                  <a:cubicBezTo>
                    <a:pt x="6" y="80"/>
                    <a:pt x="0" y="86"/>
                    <a:pt x="0" y="95"/>
                  </a:cubicBezTo>
                  <a:cubicBezTo>
                    <a:pt x="0" y="95"/>
                    <a:pt x="0" y="95"/>
                    <a:pt x="0" y="96"/>
                  </a:cubicBezTo>
                  <a:cubicBezTo>
                    <a:pt x="42" y="124"/>
                    <a:pt x="42" y="124"/>
                    <a:pt x="42" y="124"/>
                  </a:cubicBezTo>
                  <a:cubicBezTo>
                    <a:pt x="27" y="56"/>
                    <a:pt x="27" y="56"/>
                    <a:pt x="27" y="56"/>
                  </a:cubicBezTo>
                  <a:cubicBezTo>
                    <a:pt x="145" y="30"/>
                    <a:pt x="145" y="30"/>
                    <a:pt x="145" y="30"/>
                  </a:cubicBezTo>
                  <a:cubicBezTo>
                    <a:pt x="165" y="119"/>
                    <a:pt x="165" y="119"/>
                    <a:pt x="165" y="119"/>
                  </a:cubicBezTo>
                  <a:cubicBezTo>
                    <a:pt x="201" y="95"/>
                    <a:pt x="201" y="95"/>
                    <a:pt x="201" y="95"/>
                  </a:cubicBezTo>
                  <a:cubicBezTo>
                    <a:pt x="201" y="95"/>
                    <a:pt x="201" y="95"/>
                    <a:pt x="201" y="95"/>
                  </a:cubicBezTo>
                  <a:cubicBezTo>
                    <a:pt x="201" y="85"/>
                    <a:pt x="195" y="80"/>
                    <a:pt x="187" y="73"/>
                  </a:cubicBezTo>
                  <a:close/>
                  <a:moveTo>
                    <a:pt x="51" y="113"/>
                  </a:moveTo>
                  <a:cubicBezTo>
                    <a:pt x="54" y="124"/>
                    <a:pt x="54" y="124"/>
                    <a:pt x="54" y="124"/>
                  </a:cubicBezTo>
                  <a:cubicBezTo>
                    <a:pt x="150" y="103"/>
                    <a:pt x="150" y="103"/>
                    <a:pt x="150" y="103"/>
                  </a:cubicBezTo>
                  <a:cubicBezTo>
                    <a:pt x="147" y="92"/>
                    <a:pt x="147" y="92"/>
                    <a:pt x="147" y="92"/>
                  </a:cubicBezTo>
                  <a:lnTo>
                    <a:pt x="51" y="113"/>
                  </a:lnTo>
                  <a:close/>
                  <a:moveTo>
                    <a:pt x="142" y="70"/>
                  </a:moveTo>
                  <a:cubicBezTo>
                    <a:pt x="46" y="91"/>
                    <a:pt x="46" y="91"/>
                    <a:pt x="46" y="91"/>
                  </a:cubicBezTo>
                  <a:cubicBezTo>
                    <a:pt x="49" y="102"/>
                    <a:pt x="49" y="102"/>
                    <a:pt x="49" y="102"/>
                  </a:cubicBezTo>
                  <a:cubicBezTo>
                    <a:pt x="145" y="81"/>
                    <a:pt x="145" y="81"/>
                    <a:pt x="145" y="81"/>
                  </a:cubicBezTo>
                  <a:lnTo>
                    <a:pt x="142" y="70"/>
                  </a:lnTo>
                  <a:close/>
                  <a:moveTo>
                    <a:pt x="137" y="47"/>
                  </a:moveTo>
                  <a:cubicBezTo>
                    <a:pt x="41" y="68"/>
                    <a:pt x="41" y="68"/>
                    <a:pt x="41" y="68"/>
                  </a:cubicBezTo>
                  <a:cubicBezTo>
                    <a:pt x="43" y="79"/>
                    <a:pt x="43" y="79"/>
                    <a:pt x="43" y="79"/>
                  </a:cubicBezTo>
                  <a:cubicBezTo>
                    <a:pt x="140" y="58"/>
                    <a:pt x="140" y="58"/>
                    <a:pt x="140" y="58"/>
                  </a:cubicBezTo>
                  <a:lnTo>
                    <a:pt x="137" y="4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498217" y="4525611"/>
            <a:ext cx="500066" cy="560378"/>
            <a:chOff x="1144116" y="3075874"/>
            <a:chExt cx="342000" cy="342000"/>
          </a:xfrm>
        </p:grpSpPr>
        <p:sp>
          <p:nvSpPr>
            <p:cNvPr id="41" name="椭圆 40"/>
            <p:cNvSpPr>
              <a:spLocks noChangeAspect="1"/>
            </p:cNvSpPr>
            <p:nvPr/>
          </p:nvSpPr>
          <p:spPr>
            <a:xfrm>
              <a:off x="1144116" y="3075874"/>
              <a:ext cx="342000" cy="342000"/>
            </a:xfrm>
            <a:prstGeom prst="ellipse">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Freeform 26"/>
            <p:cNvSpPr>
              <a:spLocks noChangeAspect="1" noEditPoints="1"/>
            </p:cNvSpPr>
            <p:nvPr/>
          </p:nvSpPr>
          <p:spPr bwMode="auto">
            <a:xfrm>
              <a:off x="1266507" y="3142788"/>
              <a:ext cx="104646" cy="216000"/>
            </a:xfrm>
            <a:custGeom>
              <a:avLst/>
              <a:gdLst>
                <a:gd name="T0" fmla="*/ 0 w 117"/>
                <a:gd name="T1" fmla="*/ 38 h 241"/>
                <a:gd name="T2" fmla="*/ 67 w 117"/>
                <a:gd name="T3" fmla="*/ 241 h 241"/>
                <a:gd name="T4" fmla="*/ 67 w 117"/>
                <a:gd name="T5" fmla="*/ 0 h 241"/>
                <a:gd name="T6" fmla="*/ 70 w 117"/>
                <a:gd name="T7" fmla="*/ 8 h 241"/>
                <a:gd name="T8" fmla="*/ 70 w 117"/>
                <a:gd name="T9" fmla="*/ 13 h 241"/>
                <a:gd name="T10" fmla="*/ 45 w 117"/>
                <a:gd name="T11" fmla="*/ 10 h 241"/>
                <a:gd name="T12" fmla="*/ 19 w 117"/>
                <a:gd name="T13" fmla="*/ 213 h 241"/>
                <a:gd name="T14" fmla="*/ 19 w 117"/>
                <a:gd name="T15" fmla="*/ 198 h 241"/>
                <a:gd name="T16" fmla="*/ 38 w 117"/>
                <a:gd name="T17" fmla="*/ 211 h 241"/>
                <a:gd name="T18" fmla="*/ 19 w 117"/>
                <a:gd name="T19" fmla="*/ 191 h 241"/>
                <a:gd name="T20" fmla="*/ 19 w 117"/>
                <a:gd name="T21" fmla="*/ 177 h 241"/>
                <a:gd name="T22" fmla="*/ 38 w 117"/>
                <a:gd name="T23" fmla="*/ 190 h 241"/>
                <a:gd name="T24" fmla="*/ 19 w 117"/>
                <a:gd name="T25" fmla="*/ 169 h 241"/>
                <a:gd name="T26" fmla="*/ 19 w 117"/>
                <a:gd name="T27" fmla="*/ 155 h 241"/>
                <a:gd name="T28" fmla="*/ 38 w 117"/>
                <a:gd name="T29" fmla="*/ 168 h 241"/>
                <a:gd name="T30" fmla="*/ 19 w 117"/>
                <a:gd name="T31" fmla="*/ 148 h 241"/>
                <a:gd name="T32" fmla="*/ 19 w 117"/>
                <a:gd name="T33" fmla="*/ 133 h 241"/>
                <a:gd name="T34" fmla="*/ 38 w 117"/>
                <a:gd name="T35" fmla="*/ 146 h 241"/>
                <a:gd name="T36" fmla="*/ 50 w 117"/>
                <a:gd name="T37" fmla="*/ 213 h 241"/>
                <a:gd name="T38" fmla="*/ 50 w 117"/>
                <a:gd name="T39" fmla="*/ 198 h 241"/>
                <a:gd name="T40" fmla="*/ 69 w 117"/>
                <a:gd name="T41" fmla="*/ 211 h 241"/>
                <a:gd name="T42" fmla="*/ 50 w 117"/>
                <a:gd name="T43" fmla="*/ 191 h 241"/>
                <a:gd name="T44" fmla="*/ 50 w 117"/>
                <a:gd name="T45" fmla="*/ 177 h 241"/>
                <a:gd name="T46" fmla="*/ 69 w 117"/>
                <a:gd name="T47" fmla="*/ 190 h 241"/>
                <a:gd name="T48" fmla="*/ 50 w 117"/>
                <a:gd name="T49" fmla="*/ 169 h 241"/>
                <a:gd name="T50" fmla="*/ 50 w 117"/>
                <a:gd name="T51" fmla="*/ 155 h 241"/>
                <a:gd name="T52" fmla="*/ 69 w 117"/>
                <a:gd name="T53" fmla="*/ 168 h 241"/>
                <a:gd name="T54" fmla="*/ 50 w 117"/>
                <a:gd name="T55" fmla="*/ 148 h 241"/>
                <a:gd name="T56" fmla="*/ 50 w 117"/>
                <a:gd name="T57" fmla="*/ 133 h 241"/>
                <a:gd name="T58" fmla="*/ 69 w 117"/>
                <a:gd name="T59" fmla="*/ 146 h 241"/>
                <a:gd name="T60" fmla="*/ 81 w 117"/>
                <a:gd name="T61" fmla="*/ 213 h 241"/>
                <a:gd name="T62" fmla="*/ 81 w 117"/>
                <a:gd name="T63" fmla="*/ 198 h 241"/>
                <a:gd name="T64" fmla="*/ 100 w 117"/>
                <a:gd name="T65" fmla="*/ 211 h 241"/>
                <a:gd name="T66" fmla="*/ 81 w 117"/>
                <a:gd name="T67" fmla="*/ 191 h 241"/>
                <a:gd name="T68" fmla="*/ 81 w 117"/>
                <a:gd name="T69" fmla="*/ 177 h 241"/>
                <a:gd name="T70" fmla="*/ 100 w 117"/>
                <a:gd name="T71" fmla="*/ 190 h 241"/>
                <a:gd name="T72" fmla="*/ 81 w 117"/>
                <a:gd name="T73" fmla="*/ 169 h 241"/>
                <a:gd name="T74" fmla="*/ 81 w 117"/>
                <a:gd name="T75" fmla="*/ 155 h 241"/>
                <a:gd name="T76" fmla="*/ 100 w 117"/>
                <a:gd name="T77" fmla="*/ 168 h 241"/>
                <a:gd name="T78" fmla="*/ 81 w 117"/>
                <a:gd name="T79" fmla="*/ 148 h 241"/>
                <a:gd name="T80" fmla="*/ 81 w 117"/>
                <a:gd name="T81" fmla="*/ 133 h 241"/>
                <a:gd name="T82" fmla="*/ 100 w 117"/>
                <a:gd name="T83" fmla="*/ 146 h 241"/>
                <a:gd name="T84" fmla="*/ 24 w 117"/>
                <a:gd name="T85" fmla="*/ 122 h 241"/>
                <a:gd name="T86" fmla="*/ 24 w 117"/>
                <a:gd name="T87" fmla="*/ 26 h 241"/>
                <a:gd name="T88" fmla="*/ 100 w 117"/>
                <a:gd name="T89" fmla="*/ 11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241">
                  <a:moveTo>
                    <a:pt x="67" y="0"/>
                  </a:moveTo>
                  <a:cubicBezTo>
                    <a:pt x="50" y="0"/>
                    <a:pt x="50" y="0"/>
                    <a:pt x="50" y="0"/>
                  </a:cubicBezTo>
                  <a:cubicBezTo>
                    <a:pt x="23" y="0"/>
                    <a:pt x="0" y="10"/>
                    <a:pt x="0" y="38"/>
                  </a:cubicBezTo>
                  <a:cubicBezTo>
                    <a:pt x="0" y="204"/>
                    <a:pt x="0" y="204"/>
                    <a:pt x="0" y="204"/>
                  </a:cubicBezTo>
                  <a:cubicBezTo>
                    <a:pt x="0" y="232"/>
                    <a:pt x="23" y="241"/>
                    <a:pt x="50" y="241"/>
                  </a:cubicBezTo>
                  <a:cubicBezTo>
                    <a:pt x="67" y="241"/>
                    <a:pt x="67" y="241"/>
                    <a:pt x="67" y="241"/>
                  </a:cubicBezTo>
                  <a:cubicBezTo>
                    <a:pt x="94" y="241"/>
                    <a:pt x="117" y="232"/>
                    <a:pt x="117" y="204"/>
                  </a:cubicBezTo>
                  <a:cubicBezTo>
                    <a:pt x="117" y="38"/>
                    <a:pt x="117" y="38"/>
                    <a:pt x="117" y="38"/>
                  </a:cubicBezTo>
                  <a:cubicBezTo>
                    <a:pt x="117" y="10"/>
                    <a:pt x="94" y="0"/>
                    <a:pt x="67" y="0"/>
                  </a:cubicBezTo>
                  <a:close/>
                  <a:moveTo>
                    <a:pt x="45" y="10"/>
                  </a:moveTo>
                  <a:cubicBezTo>
                    <a:pt x="45" y="9"/>
                    <a:pt x="46" y="8"/>
                    <a:pt x="47" y="8"/>
                  </a:cubicBezTo>
                  <a:cubicBezTo>
                    <a:pt x="70" y="8"/>
                    <a:pt x="70" y="8"/>
                    <a:pt x="70" y="8"/>
                  </a:cubicBezTo>
                  <a:cubicBezTo>
                    <a:pt x="71" y="8"/>
                    <a:pt x="72" y="9"/>
                    <a:pt x="72" y="10"/>
                  </a:cubicBezTo>
                  <a:cubicBezTo>
                    <a:pt x="72" y="11"/>
                    <a:pt x="72" y="11"/>
                    <a:pt x="72" y="11"/>
                  </a:cubicBezTo>
                  <a:cubicBezTo>
                    <a:pt x="72" y="12"/>
                    <a:pt x="71" y="13"/>
                    <a:pt x="70" y="13"/>
                  </a:cubicBezTo>
                  <a:cubicBezTo>
                    <a:pt x="47" y="13"/>
                    <a:pt x="47" y="13"/>
                    <a:pt x="47" y="13"/>
                  </a:cubicBezTo>
                  <a:cubicBezTo>
                    <a:pt x="46" y="13"/>
                    <a:pt x="45" y="12"/>
                    <a:pt x="45" y="11"/>
                  </a:cubicBezTo>
                  <a:lnTo>
                    <a:pt x="45" y="10"/>
                  </a:lnTo>
                  <a:close/>
                  <a:moveTo>
                    <a:pt x="38" y="211"/>
                  </a:moveTo>
                  <a:cubicBezTo>
                    <a:pt x="38" y="212"/>
                    <a:pt x="37" y="213"/>
                    <a:pt x="36" y="213"/>
                  </a:cubicBezTo>
                  <a:cubicBezTo>
                    <a:pt x="19" y="213"/>
                    <a:pt x="19" y="213"/>
                    <a:pt x="19" y="213"/>
                  </a:cubicBezTo>
                  <a:cubicBezTo>
                    <a:pt x="18" y="213"/>
                    <a:pt x="17" y="212"/>
                    <a:pt x="17" y="211"/>
                  </a:cubicBezTo>
                  <a:cubicBezTo>
                    <a:pt x="17" y="200"/>
                    <a:pt x="17" y="200"/>
                    <a:pt x="17" y="200"/>
                  </a:cubicBezTo>
                  <a:cubicBezTo>
                    <a:pt x="17" y="199"/>
                    <a:pt x="18" y="198"/>
                    <a:pt x="19" y="198"/>
                  </a:cubicBezTo>
                  <a:cubicBezTo>
                    <a:pt x="36" y="198"/>
                    <a:pt x="36" y="198"/>
                    <a:pt x="36" y="198"/>
                  </a:cubicBezTo>
                  <a:cubicBezTo>
                    <a:pt x="37" y="198"/>
                    <a:pt x="38" y="199"/>
                    <a:pt x="38" y="200"/>
                  </a:cubicBezTo>
                  <a:lnTo>
                    <a:pt x="38" y="211"/>
                  </a:lnTo>
                  <a:close/>
                  <a:moveTo>
                    <a:pt x="38" y="190"/>
                  </a:moveTo>
                  <a:cubicBezTo>
                    <a:pt x="38" y="190"/>
                    <a:pt x="37" y="191"/>
                    <a:pt x="36" y="191"/>
                  </a:cubicBezTo>
                  <a:cubicBezTo>
                    <a:pt x="19" y="191"/>
                    <a:pt x="19" y="191"/>
                    <a:pt x="19" y="191"/>
                  </a:cubicBezTo>
                  <a:cubicBezTo>
                    <a:pt x="18" y="191"/>
                    <a:pt x="17" y="190"/>
                    <a:pt x="17" y="190"/>
                  </a:cubicBezTo>
                  <a:cubicBezTo>
                    <a:pt x="17" y="178"/>
                    <a:pt x="17" y="178"/>
                    <a:pt x="17" y="178"/>
                  </a:cubicBezTo>
                  <a:cubicBezTo>
                    <a:pt x="17" y="177"/>
                    <a:pt x="18" y="177"/>
                    <a:pt x="19" y="177"/>
                  </a:cubicBezTo>
                  <a:cubicBezTo>
                    <a:pt x="36" y="177"/>
                    <a:pt x="36" y="177"/>
                    <a:pt x="36" y="177"/>
                  </a:cubicBezTo>
                  <a:cubicBezTo>
                    <a:pt x="37" y="177"/>
                    <a:pt x="38" y="177"/>
                    <a:pt x="38" y="178"/>
                  </a:cubicBezTo>
                  <a:lnTo>
                    <a:pt x="38" y="190"/>
                  </a:lnTo>
                  <a:close/>
                  <a:moveTo>
                    <a:pt x="38" y="168"/>
                  </a:moveTo>
                  <a:cubicBezTo>
                    <a:pt x="38" y="169"/>
                    <a:pt x="37" y="169"/>
                    <a:pt x="36" y="169"/>
                  </a:cubicBezTo>
                  <a:cubicBezTo>
                    <a:pt x="19" y="169"/>
                    <a:pt x="19" y="169"/>
                    <a:pt x="19" y="169"/>
                  </a:cubicBezTo>
                  <a:cubicBezTo>
                    <a:pt x="18" y="169"/>
                    <a:pt x="17" y="169"/>
                    <a:pt x="17" y="168"/>
                  </a:cubicBezTo>
                  <a:cubicBezTo>
                    <a:pt x="17" y="156"/>
                    <a:pt x="17" y="156"/>
                    <a:pt x="17" y="156"/>
                  </a:cubicBezTo>
                  <a:cubicBezTo>
                    <a:pt x="17" y="156"/>
                    <a:pt x="18" y="155"/>
                    <a:pt x="19" y="155"/>
                  </a:cubicBezTo>
                  <a:cubicBezTo>
                    <a:pt x="36" y="155"/>
                    <a:pt x="36" y="155"/>
                    <a:pt x="36" y="155"/>
                  </a:cubicBezTo>
                  <a:cubicBezTo>
                    <a:pt x="37" y="155"/>
                    <a:pt x="38" y="156"/>
                    <a:pt x="38" y="156"/>
                  </a:cubicBezTo>
                  <a:lnTo>
                    <a:pt x="38" y="168"/>
                  </a:lnTo>
                  <a:close/>
                  <a:moveTo>
                    <a:pt x="38" y="146"/>
                  </a:moveTo>
                  <a:cubicBezTo>
                    <a:pt x="38" y="147"/>
                    <a:pt x="37" y="148"/>
                    <a:pt x="36" y="148"/>
                  </a:cubicBezTo>
                  <a:cubicBezTo>
                    <a:pt x="19" y="148"/>
                    <a:pt x="19" y="148"/>
                    <a:pt x="19" y="148"/>
                  </a:cubicBezTo>
                  <a:cubicBezTo>
                    <a:pt x="18" y="148"/>
                    <a:pt x="17" y="147"/>
                    <a:pt x="17" y="146"/>
                  </a:cubicBezTo>
                  <a:cubicBezTo>
                    <a:pt x="17" y="135"/>
                    <a:pt x="17" y="135"/>
                    <a:pt x="17" y="135"/>
                  </a:cubicBezTo>
                  <a:cubicBezTo>
                    <a:pt x="17" y="134"/>
                    <a:pt x="18" y="133"/>
                    <a:pt x="19" y="133"/>
                  </a:cubicBezTo>
                  <a:cubicBezTo>
                    <a:pt x="36" y="133"/>
                    <a:pt x="36" y="133"/>
                    <a:pt x="36" y="133"/>
                  </a:cubicBezTo>
                  <a:cubicBezTo>
                    <a:pt x="37" y="133"/>
                    <a:pt x="38" y="134"/>
                    <a:pt x="38" y="135"/>
                  </a:cubicBezTo>
                  <a:lnTo>
                    <a:pt x="38" y="146"/>
                  </a:lnTo>
                  <a:close/>
                  <a:moveTo>
                    <a:pt x="69" y="211"/>
                  </a:moveTo>
                  <a:cubicBezTo>
                    <a:pt x="69" y="212"/>
                    <a:pt x="68" y="213"/>
                    <a:pt x="67" y="213"/>
                  </a:cubicBezTo>
                  <a:cubicBezTo>
                    <a:pt x="50" y="213"/>
                    <a:pt x="50" y="213"/>
                    <a:pt x="50" y="213"/>
                  </a:cubicBezTo>
                  <a:cubicBezTo>
                    <a:pt x="49" y="213"/>
                    <a:pt x="48" y="212"/>
                    <a:pt x="48" y="211"/>
                  </a:cubicBezTo>
                  <a:cubicBezTo>
                    <a:pt x="48" y="200"/>
                    <a:pt x="48" y="200"/>
                    <a:pt x="48" y="200"/>
                  </a:cubicBezTo>
                  <a:cubicBezTo>
                    <a:pt x="48" y="199"/>
                    <a:pt x="49" y="198"/>
                    <a:pt x="50" y="198"/>
                  </a:cubicBezTo>
                  <a:cubicBezTo>
                    <a:pt x="67" y="198"/>
                    <a:pt x="67" y="198"/>
                    <a:pt x="67" y="198"/>
                  </a:cubicBezTo>
                  <a:cubicBezTo>
                    <a:pt x="68" y="198"/>
                    <a:pt x="69" y="199"/>
                    <a:pt x="69" y="200"/>
                  </a:cubicBezTo>
                  <a:lnTo>
                    <a:pt x="69" y="211"/>
                  </a:lnTo>
                  <a:close/>
                  <a:moveTo>
                    <a:pt x="69" y="190"/>
                  </a:moveTo>
                  <a:cubicBezTo>
                    <a:pt x="69" y="190"/>
                    <a:pt x="68" y="191"/>
                    <a:pt x="67" y="191"/>
                  </a:cubicBezTo>
                  <a:cubicBezTo>
                    <a:pt x="50" y="191"/>
                    <a:pt x="50" y="191"/>
                    <a:pt x="50" y="191"/>
                  </a:cubicBezTo>
                  <a:cubicBezTo>
                    <a:pt x="49" y="191"/>
                    <a:pt x="48" y="190"/>
                    <a:pt x="48" y="190"/>
                  </a:cubicBezTo>
                  <a:cubicBezTo>
                    <a:pt x="48" y="178"/>
                    <a:pt x="48" y="178"/>
                    <a:pt x="48" y="178"/>
                  </a:cubicBezTo>
                  <a:cubicBezTo>
                    <a:pt x="48" y="177"/>
                    <a:pt x="49" y="177"/>
                    <a:pt x="50" y="177"/>
                  </a:cubicBezTo>
                  <a:cubicBezTo>
                    <a:pt x="67" y="177"/>
                    <a:pt x="67" y="177"/>
                    <a:pt x="67" y="177"/>
                  </a:cubicBezTo>
                  <a:cubicBezTo>
                    <a:pt x="68" y="177"/>
                    <a:pt x="69" y="177"/>
                    <a:pt x="69" y="178"/>
                  </a:cubicBezTo>
                  <a:lnTo>
                    <a:pt x="69" y="190"/>
                  </a:lnTo>
                  <a:close/>
                  <a:moveTo>
                    <a:pt x="69" y="168"/>
                  </a:moveTo>
                  <a:cubicBezTo>
                    <a:pt x="69" y="169"/>
                    <a:pt x="68" y="169"/>
                    <a:pt x="67" y="169"/>
                  </a:cubicBezTo>
                  <a:cubicBezTo>
                    <a:pt x="50" y="169"/>
                    <a:pt x="50" y="169"/>
                    <a:pt x="50" y="169"/>
                  </a:cubicBezTo>
                  <a:cubicBezTo>
                    <a:pt x="49" y="169"/>
                    <a:pt x="48" y="169"/>
                    <a:pt x="48" y="168"/>
                  </a:cubicBezTo>
                  <a:cubicBezTo>
                    <a:pt x="48" y="156"/>
                    <a:pt x="48" y="156"/>
                    <a:pt x="48" y="156"/>
                  </a:cubicBezTo>
                  <a:cubicBezTo>
                    <a:pt x="48" y="156"/>
                    <a:pt x="49" y="155"/>
                    <a:pt x="50" y="155"/>
                  </a:cubicBezTo>
                  <a:cubicBezTo>
                    <a:pt x="67" y="155"/>
                    <a:pt x="67" y="155"/>
                    <a:pt x="67" y="155"/>
                  </a:cubicBezTo>
                  <a:cubicBezTo>
                    <a:pt x="68" y="155"/>
                    <a:pt x="69" y="156"/>
                    <a:pt x="69" y="156"/>
                  </a:cubicBezTo>
                  <a:lnTo>
                    <a:pt x="69" y="168"/>
                  </a:lnTo>
                  <a:close/>
                  <a:moveTo>
                    <a:pt x="69" y="146"/>
                  </a:moveTo>
                  <a:cubicBezTo>
                    <a:pt x="69" y="147"/>
                    <a:pt x="68" y="148"/>
                    <a:pt x="67" y="148"/>
                  </a:cubicBezTo>
                  <a:cubicBezTo>
                    <a:pt x="50" y="148"/>
                    <a:pt x="50" y="148"/>
                    <a:pt x="50" y="148"/>
                  </a:cubicBezTo>
                  <a:cubicBezTo>
                    <a:pt x="49" y="148"/>
                    <a:pt x="48" y="147"/>
                    <a:pt x="48" y="146"/>
                  </a:cubicBezTo>
                  <a:cubicBezTo>
                    <a:pt x="48" y="135"/>
                    <a:pt x="48" y="135"/>
                    <a:pt x="48" y="135"/>
                  </a:cubicBezTo>
                  <a:cubicBezTo>
                    <a:pt x="48" y="134"/>
                    <a:pt x="49" y="133"/>
                    <a:pt x="50" y="133"/>
                  </a:cubicBezTo>
                  <a:cubicBezTo>
                    <a:pt x="67" y="133"/>
                    <a:pt x="67" y="133"/>
                    <a:pt x="67" y="133"/>
                  </a:cubicBezTo>
                  <a:cubicBezTo>
                    <a:pt x="68" y="133"/>
                    <a:pt x="69" y="134"/>
                    <a:pt x="69" y="135"/>
                  </a:cubicBezTo>
                  <a:lnTo>
                    <a:pt x="69" y="146"/>
                  </a:lnTo>
                  <a:close/>
                  <a:moveTo>
                    <a:pt x="100" y="211"/>
                  </a:moveTo>
                  <a:cubicBezTo>
                    <a:pt x="100" y="212"/>
                    <a:pt x="99" y="213"/>
                    <a:pt x="98" y="213"/>
                  </a:cubicBezTo>
                  <a:cubicBezTo>
                    <a:pt x="81" y="213"/>
                    <a:pt x="81" y="213"/>
                    <a:pt x="81" y="213"/>
                  </a:cubicBezTo>
                  <a:cubicBezTo>
                    <a:pt x="80" y="213"/>
                    <a:pt x="79" y="212"/>
                    <a:pt x="79" y="211"/>
                  </a:cubicBezTo>
                  <a:cubicBezTo>
                    <a:pt x="79" y="200"/>
                    <a:pt x="79" y="200"/>
                    <a:pt x="79" y="200"/>
                  </a:cubicBezTo>
                  <a:cubicBezTo>
                    <a:pt x="79" y="199"/>
                    <a:pt x="80" y="198"/>
                    <a:pt x="81" y="198"/>
                  </a:cubicBezTo>
                  <a:cubicBezTo>
                    <a:pt x="98" y="198"/>
                    <a:pt x="98" y="198"/>
                    <a:pt x="98" y="198"/>
                  </a:cubicBezTo>
                  <a:cubicBezTo>
                    <a:pt x="99" y="198"/>
                    <a:pt x="100" y="199"/>
                    <a:pt x="100" y="200"/>
                  </a:cubicBezTo>
                  <a:lnTo>
                    <a:pt x="100" y="211"/>
                  </a:lnTo>
                  <a:close/>
                  <a:moveTo>
                    <a:pt x="100" y="190"/>
                  </a:moveTo>
                  <a:cubicBezTo>
                    <a:pt x="100" y="190"/>
                    <a:pt x="99" y="191"/>
                    <a:pt x="98" y="191"/>
                  </a:cubicBezTo>
                  <a:cubicBezTo>
                    <a:pt x="81" y="191"/>
                    <a:pt x="81" y="191"/>
                    <a:pt x="81" y="191"/>
                  </a:cubicBezTo>
                  <a:cubicBezTo>
                    <a:pt x="80" y="191"/>
                    <a:pt x="79" y="190"/>
                    <a:pt x="79" y="190"/>
                  </a:cubicBezTo>
                  <a:cubicBezTo>
                    <a:pt x="79" y="178"/>
                    <a:pt x="79" y="178"/>
                    <a:pt x="79" y="178"/>
                  </a:cubicBezTo>
                  <a:cubicBezTo>
                    <a:pt x="79" y="177"/>
                    <a:pt x="80" y="177"/>
                    <a:pt x="81" y="177"/>
                  </a:cubicBezTo>
                  <a:cubicBezTo>
                    <a:pt x="98" y="177"/>
                    <a:pt x="98" y="177"/>
                    <a:pt x="98" y="177"/>
                  </a:cubicBezTo>
                  <a:cubicBezTo>
                    <a:pt x="99" y="177"/>
                    <a:pt x="100" y="177"/>
                    <a:pt x="100" y="178"/>
                  </a:cubicBezTo>
                  <a:lnTo>
                    <a:pt x="100" y="190"/>
                  </a:lnTo>
                  <a:close/>
                  <a:moveTo>
                    <a:pt x="100" y="168"/>
                  </a:moveTo>
                  <a:cubicBezTo>
                    <a:pt x="100" y="169"/>
                    <a:pt x="99" y="169"/>
                    <a:pt x="98" y="169"/>
                  </a:cubicBezTo>
                  <a:cubicBezTo>
                    <a:pt x="81" y="169"/>
                    <a:pt x="81" y="169"/>
                    <a:pt x="81" y="169"/>
                  </a:cubicBezTo>
                  <a:cubicBezTo>
                    <a:pt x="80" y="169"/>
                    <a:pt x="79" y="169"/>
                    <a:pt x="79" y="168"/>
                  </a:cubicBezTo>
                  <a:cubicBezTo>
                    <a:pt x="79" y="156"/>
                    <a:pt x="79" y="156"/>
                    <a:pt x="79" y="156"/>
                  </a:cubicBezTo>
                  <a:cubicBezTo>
                    <a:pt x="79" y="156"/>
                    <a:pt x="80" y="155"/>
                    <a:pt x="81" y="155"/>
                  </a:cubicBezTo>
                  <a:cubicBezTo>
                    <a:pt x="98" y="155"/>
                    <a:pt x="98" y="155"/>
                    <a:pt x="98" y="155"/>
                  </a:cubicBezTo>
                  <a:cubicBezTo>
                    <a:pt x="99" y="155"/>
                    <a:pt x="100" y="156"/>
                    <a:pt x="100" y="156"/>
                  </a:cubicBezTo>
                  <a:lnTo>
                    <a:pt x="100" y="168"/>
                  </a:lnTo>
                  <a:close/>
                  <a:moveTo>
                    <a:pt x="100" y="146"/>
                  </a:moveTo>
                  <a:cubicBezTo>
                    <a:pt x="100" y="147"/>
                    <a:pt x="99" y="148"/>
                    <a:pt x="98" y="148"/>
                  </a:cubicBezTo>
                  <a:cubicBezTo>
                    <a:pt x="81" y="148"/>
                    <a:pt x="81" y="148"/>
                    <a:pt x="81" y="148"/>
                  </a:cubicBezTo>
                  <a:cubicBezTo>
                    <a:pt x="80" y="148"/>
                    <a:pt x="79" y="147"/>
                    <a:pt x="79" y="146"/>
                  </a:cubicBezTo>
                  <a:cubicBezTo>
                    <a:pt x="79" y="135"/>
                    <a:pt x="79" y="135"/>
                    <a:pt x="79" y="135"/>
                  </a:cubicBezTo>
                  <a:cubicBezTo>
                    <a:pt x="79" y="134"/>
                    <a:pt x="80" y="133"/>
                    <a:pt x="81" y="133"/>
                  </a:cubicBezTo>
                  <a:cubicBezTo>
                    <a:pt x="98" y="133"/>
                    <a:pt x="98" y="133"/>
                    <a:pt x="98" y="133"/>
                  </a:cubicBezTo>
                  <a:cubicBezTo>
                    <a:pt x="99" y="133"/>
                    <a:pt x="100" y="134"/>
                    <a:pt x="100" y="135"/>
                  </a:cubicBezTo>
                  <a:lnTo>
                    <a:pt x="100" y="146"/>
                  </a:lnTo>
                  <a:close/>
                  <a:moveTo>
                    <a:pt x="100" y="114"/>
                  </a:moveTo>
                  <a:cubicBezTo>
                    <a:pt x="100" y="118"/>
                    <a:pt x="97" y="122"/>
                    <a:pt x="93" y="122"/>
                  </a:cubicBezTo>
                  <a:cubicBezTo>
                    <a:pt x="24" y="122"/>
                    <a:pt x="24" y="122"/>
                    <a:pt x="24" y="122"/>
                  </a:cubicBezTo>
                  <a:cubicBezTo>
                    <a:pt x="20" y="122"/>
                    <a:pt x="17" y="118"/>
                    <a:pt x="17" y="114"/>
                  </a:cubicBezTo>
                  <a:cubicBezTo>
                    <a:pt x="17" y="34"/>
                    <a:pt x="17" y="34"/>
                    <a:pt x="17" y="34"/>
                  </a:cubicBezTo>
                  <a:cubicBezTo>
                    <a:pt x="17" y="30"/>
                    <a:pt x="20" y="26"/>
                    <a:pt x="24" y="26"/>
                  </a:cubicBezTo>
                  <a:cubicBezTo>
                    <a:pt x="93" y="26"/>
                    <a:pt x="93" y="26"/>
                    <a:pt x="93" y="26"/>
                  </a:cubicBezTo>
                  <a:cubicBezTo>
                    <a:pt x="97" y="26"/>
                    <a:pt x="100" y="30"/>
                    <a:pt x="100" y="34"/>
                  </a:cubicBezTo>
                  <a:lnTo>
                    <a:pt x="100"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59" name="组合 58"/>
          <p:cNvGrpSpPr/>
          <p:nvPr/>
        </p:nvGrpSpPr>
        <p:grpSpPr>
          <a:xfrm>
            <a:off x="5170934" y="5032124"/>
            <a:ext cx="571504" cy="556314"/>
            <a:chOff x="3563893" y="3075874"/>
            <a:chExt cx="342000" cy="342000"/>
          </a:xfrm>
          <a:solidFill>
            <a:schemeClr val="accent4">
              <a:lumMod val="20000"/>
              <a:lumOff val="80000"/>
            </a:schemeClr>
          </a:solidFill>
        </p:grpSpPr>
        <p:sp>
          <p:nvSpPr>
            <p:cNvPr id="60" name="椭圆 59"/>
            <p:cNvSpPr>
              <a:spLocks noChangeAspect="1"/>
            </p:cNvSpPr>
            <p:nvPr/>
          </p:nvSpPr>
          <p:spPr>
            <a:xfrm>
              <a:off x="3563893" y="3075874"/>
              <a:ext cx="342000" cy="342000"/>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Freeform 143"/>
            <p:cNvSpPr>
              <a:spLocks noChangeAspect="1" noEditPoints="1"/>
            </p:cNvSpPr>
            <p:nvPr/>
          </p:nvSpPr>
          <p:spPr bwMode="auto">
            <a:xfrm>
              <a:off x="3648775" y="3143373"/>
              <a:ext cx="171914" cy="198000"/>
            </a:xfrm>
            <a:custGeom>
              <a:avLst/>
              <a:gdLst>
                <a:gd name="T0" fmla="*/ 100 w 201"/>
                <a:gd name="T1" fmla="*/ 176 h 231"/>
                <a:gd name="T2" fmla="*/ 201 w 201"/>
                <a:gd name="T3" fmla="*/ 109 h 231"/>
                <a:gd name="T4" fmla="*/ 201 w 201"/>
                <a:gd name="T5" fmla="*/ 229 h 231"/>
                <a:gd name="T6" fmla="*/ 142 w 201"/>
                <a:gd name="T7" fmla="*/ 185 h 231"/>
                <a:gd name="T8" fmla="*/ 135 w 201"/>
                <a:gd name="T9" fmla="*/ 194 h 231"/>
                <a:gd name="T10" fmla="*/ 185 w 201"/>
                <a:gd name="T11" fmla="*/ 231 h 231"/>
                <a:gd name="T12" fmla="*/ 16 w 201"/>
                <a:gd name="T13" fmla="*/ 231 h 231"/>
                <a:gd name="T14" fmla="*/ 66 w 201"/>
                <a:gd name="T15" fmla="*/ 195 h 231"/>
                <a:gd name="T16" fmla="*/ 59 w 201"/>
                <a:gd name="T17" fmla="*/ 185 h 231"/>
                <a:gd name="T18" fmla="*/ 0 w 201"/>
                <a:gd name="T19" fmla="*/ 229 h 231"/>
                <a:gd name="T20" fmla="*/ 0 w 201"/>
                <a:gd name="T21" fmla="*/ 110 h 231"/>
                <a:gd name="T22" fmla="*/ 100 w 201"/>
                <a:gd name="T23" fmla="*/ 176 h 231"/>
                <a:gd name="T24" fmla="*/ 187 w 201"/>
                <a:gd name="T25" fmla="*/ 73 h 231"/>
                <a:gd name="T26" fmla="*/ 161 w 201"/>
                <a:gd name="T27" fmla="*/ 50 h 231"/>
                <a:gd name="T28" fmla="*/ 154 w 201"/>
                <a:gd name="T29" fmla="*/ 16 h 231"/>
                <a:gd name="T30" fmla="*/ 130 w 201"/>
                <a:gd name="T31" fmla="*/ 22 h 231"/>
                <a:gd name="T32" fmla="*/ 115 w 201"/>
                <a:gd name="T33" fmla="*/ 7 h 231"/>
                <a:gd name="T34" fmla="*/ 86 w 201"/>
                <a:gd name="T35" fmla="*/ 7 h 231"/>
                <a:gd name="T36" fmla="*/ 51 w 201"/>
                <a:gd name="T37" fmla="*/ 39 h 231"/>
                <a:gd name="T38" fmla="*/ 13 w 201"/>
                <a:gd name="T39" fmla="*/ 48 h 231"/>
                <a:gd name="T40" fmla="*/ 18 w 201"/>
                <a:gd name="T41" fmla="*/ 69 h 231"/>
                <a:gd name="T42" fmla="*/ 14 w 201"/>
                <a:gd name="T43" fmla="*/ 73 h 231"/>
                <a:gd name="T44" fmla="*/ 0 w 201"/>
                <a:gd name="T45" fmla="*/ 95 h 231"/>
                <a:gd name="T46" fmla="*/ 0 w 201"/>
                <a:gd name="T47" fmla="*/ 96 h 231"/>
                <a:gd name="T48" fmla="*/ 42 w 201"/>
                <a:gd name="T49" fmla="*/ 124 h 231"/>
                <a:gd name="T50" fmla="*/ 27 w 201"/>
                <a:gd name="T51" fmla="*/ 56 h 231"/>
                <a:gd name="T52" fmla="*/ 145 w 201"/>
                <a:gd name="T53" fmla="*/ 30 h 231"/>
                <a:gd name="T54" fmla="*/ 165 w 201"/>
                <a:gd name="T55" fmla="*/ 119 h 231"/>
                <a:gd name="T56" fmla="*/ 201 w 201"/>
                <a:gd name="T57" fmla="*/ 95 h 231"/>
                <a:gd name="T58" fmla="*/ 201 w 201"/>
                <a:gd name="T59" fmla="*/ 95 h 231"/>
                <a:gd name="T60" fmla="*/ 187 w 201"/>
                <a:gd name="T61" fmla="*/ 73 h 231"/>
                <a:gd name="T62" fmla="*/ 51 w 201"/>
                <a:gd name="T63" fmla="*/ 113 h 231"/>
                <a:gd name="T64" fmla="*/ 54 w 201"/>
                <a:gd name="T65" fmla="*/ 124 h 231"/>
                <a:gd name="T66" fmla="*/ 150 w 201"/>
                <a:gd name="T67" fmla="*/ 103 h 231"/>
                <a:gd name="T68" fmla="*/ 147 w 201"/>
                <a:gd name="T69" fmla="*/ 92 h 231"/>
                <a:gd name="T70" fmla="*/ 51 w 201"/>
                <a:gd name="T71" fmla="*/ 113 h 231"/>
                <a:gd name="T72" fmla="*/ 142 w 201"/>
                <a:gd name="T73" fmla="*/ 70 h 231"/>
                <a:gd name="T74" fmla="*/ 46 w 201"/>
                <a:gd name="T75" fmla="*/ 91 h 231"/>
                <a:gd name="T76" fmla="*/ 49 w 201"/>
                <a:gd name="T77" fmla="*/ 102 h 231"/>
                <a:gd name="T78" fmla="*/ 145 w 201"/>
                <a:gd name="T79" fmla="*/ 81 h 231"/>
                <a:gd name="T80" fmla="*/ 142 w 201"/>
                <a:gd name="T81" fmla="*/ 70 h 231"/>
                <a:gd name="T82" fmla="*/ 137 w 201"/>
                <a:gd name="T83" fmla="*/ 47 h 231"/>
                <a:gd name="T84" fmla="*/ 41 w 201"/>
                <a:gd name="T85" fmla="*/ 68 h 231"/>
                <a:gd name="T86" fmla="*/ 43 w 201"/>
                <a:gd name="T87" fmla="*/ 79 h 231"/>
                <a:gd name="T88" fmla="*/ 140 w 201"/>
                <a:gd name="T89" fmla="*/ 58 h 231"/>
                <a:gd name="T90" fmla="*/ 137 w 201"/>
                <a:gd name="T91" fmla="*/ 4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231">
                  <a:moveTo>
                    <a:pt x="100" y="176"/>
                  </a:moveTo>
                  <a:cubicBezTo>
                    <a:pt x="201" y="109"/>
                    <a:pt x="201" y="109"/>
                    <a:pt x="201" y="109"/>
                  </a:cubicBezTo>
                  <a:cubicBezTo>
                    <a:pt x="201" y="141"/>
                    <a:pt x="201" y="216"/>
                    <a:pt x="201" y="229"/>
                  </a:cubicBezTo>
                  <a:cubicBezTo>
                    <a:pt x="142" y="185"/>
                    <a:pt x="142" y="185"/>
                    <a:pt x="142" y="185"/>
                  </a:cubicBezTo>
                  <a:cubicBezTo>
                    <a:pt x="135" y="194"/>
                    <a:pt x="135" y="194"/>
                    <a:pt x="135" y="194"/>
                  </a:cubicBezTo>
                  <a:cubicBezTo>
                    <a:pt x="185" y="231"/>
                    <a:pt x="185" y="231"/>
                    <a:pt x="185" y="231"/>
                  </a:cubicBezTo>
                  <a:cubicBezTo>
                    <a:pt x="16" y="231"/>
                    <a:pt x="16" y="231"/>
                    <a:pt x="16" y="231"/>
                  </a:cubicBezTo>
                  <a:cubicBezTo>
                    <a:pt x="66" y="195"/>
                    <a:pt x="66" y="195"/>
                    <a:pt x="66" y="195"/>
                  </a:cubicBezTo>
                  <a:cubicBezTo>
                    <a:pt x="59" y="185"/>
                    <a:pt x="59" y="185"/>
                    <a:pt x="59" y="185"/>
                  </a:cubicBezTo>
                  <a:cubicBezTo>
                    <a:pt x="0" y="229"/>
                    <a:pt x="0" y="229"/>
                    <a:pt x="0" y="229"/>
                  </a:cubicBezTo>
                  <a:cubicBezTo>
                    <a:pt x="0" y="216"/>
                    <a:pt x="0" y="141"/>
                    <a:pt x="0" y="110"/>
                  </a:cubicBezTo>
                  <a:lnTo>
                    <a:pt x="100" y="176"/>
                  </a:lnTo>
                  <a:close/>
                  <a:moveTo>
                    <a:pt x="187" y="73"/>
                  </a:moveTo>
                  <a:cubicBezTo>
                    <a:pt x="161" y="50"/>
                    <a:pt x="161" y="50"/>
                    <a:pt x="161" y="50"/>
                  </a:cubicBezTo>
                  <a:cubicBezTo>
                    <a:pt x="154" y="16"/>
                    <a:pt x="154" y="16"/>
                    <a:pt x="154" y="16"/>
                  </a:cubicBezTo>
                  <a:cubicBezTo>
                    <a:pt x="130" y="22"/>
                    <a:pt x="130" y="22"/>
                    <a:pt x="130" y="22"/>
                  </a:cubicBezTo>
                  <a:cubicBezTo>
                    <a:pt x="115" y="7"/>
                    <a:pt x="115" y="7"/>
                    <a:pt x="115" y="7"/>
                  </a:cubicBezTo>
                  <a:cubicBezTo>
                    <a:pt x="107" y="0"/>
                    <a:pt x="94" y="0"/>
                    <a:pt x="86" y="7"/>
                  </a:cubicBezTo>
                  <a:cubicBezTo>
                    <a:pt x="51" y="39"/>
                    <a:pt x="51" y="39"/>
                    <a:pt x="51" y="39"/>
                  </a:cubicBezTo>
                  <a:cubicBezTo>
                    <a:pt x="13" y="48"/>
                    <a:pt x="13" y="48"/>
                    <a:pt x="13" y="48"/>
                  </a:cubicBezTo>
                  <a:cubicBezTo>
                    <a:pt x="18" y="69"/>
                    <a:pt x="18" y="69"/>
                    <a:pt x="18" y="69"/>
                  </a:cubicBezTo>
                  <a:cubicBezTo>
                    <a:pt x="14" y="73"/>
                    <a:pt x="14" y="73"/>
                    <a:pt x="14" y="73"/>
                  </a:cubicBezTo>
                  <a:cubicBezTo>
                    <a:pt x="6" y="80"/>
                    <a:pt x="0" y="86"/>
                    <a:pt x="0" y="95"/>
                  </a:cubicBezTo>
                  <a:cubicBezTo>
                    <a:pt x="0" y="95"/>
                    <a:pt x="0" y="95"/>
                    <a:pt x="0" y="96"/>
                  </a:cubicBezTo>
                  <a:cubicBezTo>
                    <a:pt x="42" y="124"/>
                    <a:pt x="42" y="124"/>
                    <a:pt x="42" y="124"/>
                  </a:cubicBezTo>
                  <a:cubicBezTo>
                    <a:pt x="27" y="56"/>
                    <a:pt x="27" y="56"/>
                    <a:pt x="27" y="56"/>
                  </a:cubicBezTo>
                  <a:cubicBezTo>
                    <a:pt x="145" y="30"/>
                    <a:pt x="145" y="30"/>
                    <a:pt x="145" y="30"/>
                  </a:cubicBezTo>
                  <a:cubicBezTo>
                    <a:pt x="165" y="119"/>
                    <a:pt x="165" y="119"/>
                    <a:pt x="165" y="119"/>
                  </a:cubicBezTo>
                  <a:cubicBezTo>
                    <a:pt x="201" y="95"/>
                    <a:pt x="201" y="95"/>
                    <a:pt x="201" y="95"/>
                  </a:cubicBezTo>
                  <a:cubicBezTo>
                    <a:pt x="201" y="95"/>
                    <a:pt x="201" y="95"/>
                    <a:pt x="201" y="95"/>
                  </a:cubicBezTo>
                  <a:cubicBezTo>
                    <a:pt x="201" y="85"/>
                    <a:pt x="195" y="80"/>
                    <a:pt x="187" y="73"/>
                  </a:cubicBezTo>
                  <a:close/>
                  <a:moveTo>
                    <a:pt x="51" y="113"/>
                  </a:moveTo>
                  <a:cubicBezTo>
                    <a:pt x="54" y="124"/>
                    <a:pt x="54" y="124"/>
                    <a:pt x="54" y="124"/>
                  </a:cubicBezTo>
                  <a:cubicBezTo>
                    <a:pt x="150" y="103"/>
                    <a:pt x="150" y="103"/>
                    <a:pt x="150" y="103"/>
                  </a:cubicBezTo>
                  <a:cubicBezTo>
                    <a:pt x="147" y="92"/>
                    <a:pt x="147" y="92"/>
                    <a:pt x="147" y="92"/>
                  </a:cubicBezTo>
                  <a:lnTo>
                    <a:pt x="51" y="113"/>
                  </a:lnTo>
                  <a:close/>
                  <a:moveTo>
                    <a:pt x="142" y="70"/>
                  </a:moveTo>
                  <a:cubicBezTo>
                    <a:pt x="46" y="91"/>
                    <a:pt x="46" y="91"/>
                    <a:pt x="46" y="91"/>
                  </a:cubicBezTo>
                  <a:cubicBezTo>
                    <a:pt x="49" y="102"/>
                    <a:pt x="49" y="102"/>
                    <a:pt x="49" y="102"/>
                  </a:cubicBezTo>
                  <a:cubicBezTo>
                    <a:pt x="145" y="81"/>
                    <a:pt x="145" y="81"/>
                    <a:pt x="145" y="81"/>
                  </a:cubicBezTo>
                  <a:lnTo>
                    <a:pt x="142" y="70"/>
                  </a:lnTo>
                  <a:close/>
                  <a:moveTo>
                    <a:pt x="137" y="47"/>
                  </a:moveTo>
                  <a:cubicBezTo>
                    <a:pt x="41" y="68"/>
                    <a:pt x="41" y="68"/>
                    <a:pt x="41" y="68"/>
                  </a:cubicBezTo>
                  <a:cubicBezTo>
                    <a:pt x="43" y="79"/>
                    <a:pt x="43" y="79"/>
                    <a:pt x="43" y="79"/>
                  </a:cubicBezTo>
                  <a:cubicBezTo>
                    <a:pt x="140" y="58"/>
                    <a:pt x="140" y="58"/>
                    <a:pt x="140" y="58"/>
                  </a:cubicBezTo>
                  <a:lnTo>
                    <a:pt x="137" y="4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5187942" y="4317744"/>
            <a:ext cx="500066" cy="560378"/>
            <a:chOff x="1144116" y="3075874"/>
            <a:chExt cx="342000" cy="342000"/>
          </a:xfrm>
        </p:grpSpPr>
        <p:sp>
          <p:nvSpPr>
            <p:cNvPr id="63" name="椭圆 62"/>
            <p:cNvSpPr>
              <a:spLocks noChangeAspect="1"/>
            </p:cNvSpPr>
            <p:nvPr/>
          </p:nvSpPr>
          <p:spPr>
            <a:xfrm>
              <a:off x="1144116" y="3075874"/>
              <a:ext cx="342000" cy="342000"/>
            </a:xfrm>
            <a:prstGeom prst="ellipse">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4" name="Freeform 26"/>
            <p:cNvSpPr>
              <a:spLocks noChangeAspect="1" noEditPoints="1"/>
            </p:cNvSpPr>
            <p:nvPr/>
          </p:nvSpPr>
          <p:spPr bwMode="auto">
            <a:xfrm>
              <a:off x="1266507" y="3142788"/>
              <a:ext cx="104646" cy="216000"/>
            </a:xfrm>
            <a:custGeom>
              <a:avLst/>
              <a:gdLst>
                <a:gd name="T0" fmla="*/ 0 w 117"/>
                <a:gd name="T1" fmla="*/ 38 h 241"/>
                <a:gd name="T2" fmla="*/ 67 w 117"/>
                <a:gd name="T3" fmla="*/ 241 h 241"/>
                <a:gd name="T4" fmla="*/ 67 w 117"/>
                <a:gd name="T5" fmla="*/ 0 h 241"/>
                <a:gd name="T6" fmla="*/ 70 w 117"/>
                <a:gd name="T7" fmla="*/ 8 h 241"/>
                <a:gd name="T8" fmla="*/ 70 w 117"/>
                <a:gd name="T9" fmla="*/ 13 h 241"/>
                <a:gd name="T10" fmla="*/ 45 w 117"/>
                <a:gd name="T11" fmla="*/ 10 h 241"/>
                <a:gd name="T12" fmla="*/ 19 w 117"/>
                <a:gd name="T13" fmla="*/ 213 h 241"/>
                <a:gd name="T14" fmla="*/ 19 w 117"/>
                <a:gd name="T15" fmla="*/ 198 h 241"/>
                <a:gd name="T16" fmla="*/ 38 w 117"/>
                <a:gd name="T17" fmla="*/ 211 h 241"/>
                <a:gd name="T18" fmla="*/ 19 w 117"/>
                <a:gd name="T19" fmla="*/ 191 h 241"/>
                <a:gd name="T20" fmla="*/ 19 w 117"/>
                <a:gd name="T21" fmla="*/ 177 h 241"/>
                <a:gd name="T22" fmla="*/ 38 w 117"/>
                <a:gd name="T23" fmla="*/ 190 h 241"/>
                <a:gd name="T24" fmla="*/ 19 w 117"/>
                <a:gd name="T25" fmla="*/ 169 h 241"/>
                <a:gd name="T26" fmla="*/ 19 w 117"/>
                <a:gd name="T27" fmla="*/ 155 h 241"/>
                <a:gd name="T28" fmla="*/ 38 w 117"/>
                <a:gd name="T29" fmla="*/ 168 h 241"/>
                <a:gd name="T30" fmla="*/ 19 w 117"/>
                <a:gd name="T31" fmla="*/ 148 h 241"/>
                <a:gd name="T32" fmla="*/ 19 w 117"/>
                <a:gd name="T33" fmla="*/ 133 h 241"/>
                <a:gd name="T34" fmla="*/ 38 w 117"/>
                <a:gd name="T35" fmla="*/ 146 h 241"/>
                <a:gd name="T36" fmla="*/ 50 w 117"/>
                <a:gd name="T37" fmla="*/ 213 h 241"/>
                <a:gd name="T38" fmla="*/ 50 w 117"/>
                <a:gd name="T39" fmla="*/ 198 h 241"/>
                <a:gd name="T40" fmla="*/ 69 w 117"/>
                <a:gd name="T41" fmla="*/ 211 h 241"/>
                <a:gd name="T42" fmla="*/ 50 w 117"/>
                <a:gd name="T43" fmla="*/ 191 h 241"/>
                <a:gd name="T44" fmla="*/ 50 w 117"/>
                <a:gd name="T45" fmla="*/ 177 h 241"/>
                <a:gd name="T46" fmla="*/ 69 w 117"/>
                <a:gd name="T47" fmla="*/ 190 h 241"/>
                <a:gd name="T48" fmla="*/ 50 w 117"/>
                <a:gd name="T49" fmla="*/ 169 h 241"/>
                <a:gd name="T50" fmla="*/ 50 w 117"/>
                <a:gd name="T51" fmla="*/ 155 h 241"/>
                <a:gd name="T52" fmla="*/ 69 w 117"/>
                <a:gd name="T53" fmla="*/ 168 h 241"/>
                <a:gd name="T54" fmla="*/ 50 w 117"/>
                <a:gd name="T55" fmla="*/ 148 h 241"/>
                <a:gd name="T56" fmla="*/ 50 w 117"/>
                <a:gd name="T57" fmla="*/ 133 h 241"/>
                <a:gd name="T58" fmla="*/ 69 w 117"/>
                <a:gd name="T59" fmla="*/ 146 h 241"/>
                <a:gd name="T60" fmla="*/ 81 w 117"/>
                <a:gd name="T61" fmla="*/ 213 h 241"/>
                <a:gd name="T62" fmla="*/ 81 w 117"/>
                <a:gd name="T63" fmla="*/ 198 h 241"/>
                <a:gd name="T64" fmla="*/ 100 w 117"/>
                <a:gd name="T65" fmla="*/ 211 h 241"/>
                <a:gd name="T66" fmla="*/ 81 w 117"/>
                <a:gd name="T67" fmla="*/ 191 h 241"/>
                <a:gd name="T68" fmla="*/ 81 w 117"/>
                <a:gd name="T69" fmla="*/ 177 h 241"/>
                <a:gd name="T70" fmla="*/ 100 w 117"/>
                <a:gd name="T71" fmla="*/ 190 h 241"/>
                <a:gd name="T72" fmla="*/ 81 w 117"/>
                <a:gd name="T73" fmla="*/ 169 h 241"/>
                <a:gd name="T74" fmla="*/ 81 w 117"/>
                <a:gd name="T75" fmla="*/ 155 h 241"/>
                <a:gd name="T76" fmla="*/ 100 w 117"/>
                <a:gd name="T77" fmla="*/ 168 h 241"/>
                <a:gd name="T78" fmla="*/ 81 w 117"/>
                <a:gd name="T79" fmla="*/ 148 h 241"/>
                <a:gd name="T80" fmla="*/ 81 w 117"/>
                <a:gd name="T81" fmla="*/ 133 h 241"/>
                <a:gd name="T82" fmla="*/ 100 w 117"/>
                <a:gd name="T83" fmla="*/ 146 h 241"/>
                <a:gd name="T84" fmla="*/ 24 w 117"/>
                <a:gd name="T85" fmla="*/ 122 h 241"/>
                <a:gd name="T86" fmla="*/ 24 w 117"/>
                <a:gd name="T87" fmla="*/ 26 h 241"/>
                <a:gd name="T88" fmla="*/ 100 w 117"/>
                <a:gd name="T89" fmla="*/ 11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241">
                  <a:moveTo>
                    <a:pt x="67" y="0"/>
                  </a:moveTo>
                  <a:cubicBezTo>
                    <a:pt x="50" y="0"/>
                    <a:pt x="50" y="0"/>
                    <a:pt x="50" y="0"/>
                  </a:cubicBezTo>
                  <a:cubicBezTo>
                    <a:pt x="23" y="0"/>
                    <a:pt x="0" y="10"/>
                    <a:pt x="0" y="38"/>
                  </a:cubicBezTo>
                  <a:cubicBezTo>
                    <a:pt x="0" y="204"/>
                    <a:pt x="0" y="204"/>
                    <a:pt x="0" y="204"/>
                  </a:cubicBezTo>
                  <a:cubicBezTo>
                    <a:pt x="0" y="232"/>
                    <a:pt x="23" y="241"/>
                    <a:pt x="50" y="241"/>
                  </a:cubicBezTo>
                  <a:cubicBezTo>
                    <a:pt x="67" y="241"/>
                    <a:pt x="67" y="241"/>
                    <a:pt x="67" y="241"/>
                  </a:cubicBezTo>
                  <a:cubicBezTo>
                    <a:pt x="94" y="241"/>
                    <a:pt x="117" y="232"/>
                    <a:pt x="117" y="204"/>
                  </a:cubicBezTo>
                  <a:cubicBezTo>
                    <a:pt x="117" y="38"/>
                    <a:pt x="117" y="38"/>
                    <a:pt x="117" y="38"/>
                  </a:cubicBezTo>
                  <a:cubicBezTo>
                    <a:pt x="117" y="10"/>
                    <a:pt x="94" y="0"/>
                    <a:pt x="67" y="0"/>
                  </a:cubicBezTo>
                  <a:close/>
                  <a:moveTo>
                    <a:pt x="45" y="10"/>
                  </a:moveTo>
                  <a:cubicBezTo>
                    <a:pt x="45" y="9"/>
                    <a:pt x="46" y="8"/>
                    <a:pt x="47" y="8"/>
                  </a:cubicBezTo>
                  <a:cubicBezTo>
                    <a:pt x="70" y="8"/>
                    <a:pt x="70" y="8"/>
                    <a:pt x="70" y="8"/>
                  </a:cubicBezTo>
                  <a:cubicBezTo>
                    <a:pt x="71" y="8"/>
                    <a:pt x="72" y="9"/>
                    <a:pt x="72" y="10"/>
                  </a:cubicBezTo>
                  <a:cubicBezTo>
                    <a:pt x="72" y="11"/>
                    <a:pt x="72" y="11"/>
                    <a:pt x="72" y="11"/>
                  </a:cubicBezTo>
                  <a:cubicBezTo>
                    <a:pt x="72" y="12"/>
                    <a:pt x="71" y="13"/>
                    <a:pt x="70" y="13"/>
                  </a:cubicBezTo>
                  <a:cubicBezTo>
                    <a:pt x="47" y="13"/>
                    <a:pt x="47" y="13"/>
                    <a:pt x="47" y="13"/>
                  </a:cubicBezTo>
                  <a:cubicBezTo>
                    <a:pt x="46" y="13"/>
                    <a:pt x="45" y="12"/>
                    <a:pt x="45" y="11"/>
                  </a:cubicBezTo>
                  <a:lnTo>
                    <a:pt x="45" y="10"/>
                  </a:lnTo>
                  <a:close/>
                  <a:moveTo>
                    <a:pt x="38" y="211"/>
                  </a:moveTo>
                  <a:cubicBezTo>
                    <a:pt x="38" y="212"/>
                    <a:pt x="37" y="213"/>
                    <a:pt x="36" y="213"/>
                  </a:cubicBezTo>
                  <a:cubicBezTo>
                    <a:pt x="19" y="213"/>
                    <a:pt x="19" y="213"/>
                    <a:pt x="19" y="213"/>
                  </a:cubicBezTo>
                  <a:cubicBezTo>
                    <a:pt x="18" y="213"/>
                    <a:pt x="17" y="212"/>
                    <a:pt x="17" y="211"/>
                  </a:cubicBezTo>
                  <a:cubicBezTo>
                    <a:pt x="17" y="200"/>
                    <a:pt x="17" y="200"/>
                    <a:pt x="17" y="200"/>
                  </a:cubicBezTo>
                  <a:cubicBezTo>
                    <a:pt x="17" y="199"/>
                    <a:pt x="18" y="198"/>
                    <a:pt x="19" y="198"/>
                  </a:cubicBezTo>
                  <a:cubicBezTo>
                    <a:pt x="36" y="198"/>
                    <a:pt x="36" y="198"/>
                    <a:pt x="36" y="198"/>
                  </a:cubicBezTo>
                  <a:cubicBezTo>
                    <a:pt x="37" y="198"/>
                    <a:pt x="38" y="199"/>
                    <a:pt x="38" y="200"/>
                  </a:cubicBezTo>
                  <a:lnTo>
                    <a:pt x="38" y="211"/>
                  </a:lnTo>
                  <a:close/>
                  <a:moveTo>
                    <a:pt x="38" y="190"/>
                  </a:moveTo>
                  <a:cubicBezTo>
                    <a:pt x="38" y="190"/>
                    <a:pt x="37" y="191"/>
                    <a:pt x="36" y="191"/>
                  </a:cubicBezTo>
                  <a:cubicBezTo>
                    <a:pt x="19" y="191"/>
                    <a:pt x="19" y="191"/>
                    <a:pt x="19" y="191"/>
                  </a:cubicBezTo>
                  <a:cubicBezTo>
                    <a:pt x="18" y="191"/>
                    <a:pt x="17" y="190"/>
                    <a:pt x="17" y="190"/>
                  </a:cubicBezTo>
                  <a:cubicBezTo>
                    <a:pt x="17" y="178"/>
                    <a:pt x="17" y="178"/>
                    <a:pt x="17" y="178"/>
                  </a:cubicBezTo>
                  <a:cubicBezTo>
                    <a:pt x="17" y="177"/>
                    <a:pt x="18" y="177"/>
                    <a:pt x="19" y="177"/>
                  </a:cubicBezTo>
                  <a:cubicBezTo>
                    <a:pt x="36" y="177"/>
                    <a:pt x="36" y="177"/>
                    <a:pt x="36" y="177"/>
                  </a:cubicBezTo>
                  <a:cubicBezTo>
                    <a:pt x="37" y="177"/>
                    <a:pt x="38" y="177"/>
                    <a:pt x="38" y="178"/>
                  </a:cubicBezTo>
                  <a:lnTo>
                    <a:pt x="38" y="190"/>
                  </a:lnTo>
                  <a:close/>
                  <a:moveTo>
                    <a:pt x="38" y="168"/>
                  </a:moveTo>
                  <a:cubicBezTo>
                    <a:pt x="38" y="169"/>
                    <a:pt x="37" y="169"/>
                    <a:pt x="36" y="169"/>
                  </a:cubicBezTo>
                  <a:cubicBezTo>
                    <a:pt x="19" y="169"/>
                    <a:pt x="19" y="169"/>
                    <a:pt x="19" y="169"/>
                  </a:cubicBezTo>
                  <a:cubicBezTo>
                    <a:pt x="18" y="169"/>
                    <a:pt x="17" y="169"/>
                    <a:pt x="17" y="168"/>
                  </a:cubicBezTo>
                  <a:cubicBezTo>
                    <a:pt x="17" y="156"/>
                    <a:pt x="17" y="156"/>
                    <a:pt x="17" y="156"/>
                  </a:cubicBezTo>
                  <a:cubicBezTo>
                    <a:pt x="17" y="156"/>
                    <a:pt x="18" y="155"/>
                    <a:pt x="19" y="155"/>
                  </a:cubicBezTo>
                  <a:cubicBezTo>
                    <a:pt x="36" y="155"/>
                    <a:pt x="36" y="155"/>
                    <a:pt x="36" y="155"/>
                  </a:cubicBezTo>
                  <a:cubicBezTo>
                    <a:pt x="37" y="155"/>
                    <a:pt x="38" y="156"/>
                    <a:pt x="38" y="156"/>
                  </a:cubicBezTo>
                  <a:lnTo>
                    <a:pt x="38" y="168"/>
                  </a:lnTo>
                  <a:close/>
                  <a:moveTo>
                    <a:pt x="38" y="146"/>
                  </a:moveTo>
                  <a:cubicBezTo>
                    <a:pt x="38" y="147"/>
                    <a:pt x="37" y="148"/>
                    <a:pt x="36" y="148"/>
                  </a:cubicBezTo>
                  <a:cubicBezTo>
                    <a:pt x="19" y="148"/>
                    <a:pt x="19" y="148"/>
                    <a:pt x="19" y="148"/>
                  </a:cubicBezTo>
                  <a:cubicBezTo>
                    <a:pt x="18" y="148"/>
                    <a:pt x="17" y="147"/>
                    <a:pt x="17" y="146"/>
                  </a:cubicBezTo>
                  <a:cubicBezTo>
                    <a:pt x="17" y="135"/>
                    <a:pt x="17" y="135"/>
                    <a:pt x="17" y="135"/>
                  </a:cubicBezTo>
                  <a:cubicBezTo>
                    <a:pt x="17" y="134"/>
                    <a:pt x="18" y="133"/>
                    <a:pt x="19" y="133"/>
                  </a:cubicBezTo>
                  <a:cubicBezTo>
                    <a:pt x="36" y="133"/>
                    <a:pt x="36" y="133"/>
                    <a:pt x="36" y="133"/>
                  </a:cubicBezTo>
                  <a:cubicBezTo>
                    <a:pt x="37" y="133"/>
                    <a:pt x="38" y="134"/>
                    <a:pt x="38" y="135"/>
                  </a:cubicBezTo>
                  <a:lnTo>
                    <a:pt x="38" y="146"/>
                  </a:lnTo>
                  <a:close/>
                  <a:moveTo>
                    <a:pt x="69" y="211"/>
                  </a:moveTo>
                  <a:cubicBezTo>
                    <a:pt x="69" y="212"/>
                    <a:pt x="68" y="213"/>
                    <a:pt x="67" y="213"/>
                  </a:cubicBezTo>
                  <a:cubicBezTo>
                    <a:pt x="50" y="213"/>
                    <a:pt x="50" y="213"/>
                    <a:pt x="50" y="213"/>
                  </a:cubicBezTo>
                  <a:cubicBezTo>
                    <a:pt x="49" y="213"/>
                    <a:pt x="48" y="212"/>
                    <a:pt x="48" y="211"/>
                  </a:cubicBezTo>
                  <a:cubicBezTo>
                    <a:pt x="48" y="200"/>
                    <a:pt x="48" y="200"/>
                    <a:pt x="48" y="200"/>
                  </a:cubicBezTo>
                  <a:cubicBezTo>
                    <a:pt x="48" y="199"/>
                    <a:pt x="49" y="198"/>
                    <a:pt x="50" y="198"/>
                  </a:cubicBezTo>
                  <a:cubicBezTo>
                    <a:pt x="67" y="198"/>
                    <a:pt x="67" y="198"/>
                    <a:pt x="67" y="198"/>
                  </a:cubicBezTo>
                  <a:cubicBezTo>
                    <a:pt x="68" y="198"/>
                    <a:pt x="69" y="199"/>
                    <a:pt x="69" y="200"/>
                  </a:cubicBezTo>
                  <a:lnTo>
                    <a:pt x="69" y="211"/>
                  </a:lnTo>
                  <a:close/>
                  <a:moveTo>
                    <a:pt x="69" y="190"/>
                  </a:moveTo>
                  <a:cubicBezTo>
                    <a:pt x="69" y="190"/>
                    <a:pt x="68" y="191"/>
                    <a:pt x="67" y="191"/>
                  </a:cubicBezTo>
                  <a:cubicBezTo>
                    <a:pt x="50" y="191"/>
                    <a:pt x="50" y="191"/>
                    <a:pt x="50" y="191"/>
                  </a:cubicBezTo>
                  <a:cubicBezTo>
                    <a:pt x="49" y="191"/>
                    <a:pt x="48" y="190"/>
                    <a:pt x="48" y="190"/>
                  </a:cubicBezTo>
                  <a:cubicBezTo>
                    <a:pt x="48" y="178"/>
                    <a:pt x="48" y="178"/>
                    <a:pt x="48" y="178"/>
                  </a:cubicBezTo>
                  <a:cubicBezTo>
                    <a:pt x="48" y="177"/>
                    <a:pt x="49" y="177"/>
                    <a:pt x="50" y="177"/>
                  </a:cubicBezTo>
                  <a:cubicBezTo>
                    <a:pt x="67" y="177"/>
                    <a:pt x="67" y="177"/>
                    <a:pt x="67" y="177"/>
                  </a:cubicBezTo>
                  <a:cubicBezTo>
                    <a:pt x="68" y="177"/>
                    <a:pt x="69" y="177"/>
                    <a:pt x="69" y="178"/>
                  </a:cubicBezTo>
                  <a:lnTo>
                    <a:pt x="69" y="190"/>
                  </a:lnTo>
                  <a:close/>
                  <a:moveTo>
                    <a:pt x="69" y="168"/>
                  </a:moveTo>
                  <a:cubicBezTo>
                    <a:pt x="69" y="169"/>
                    <a:pt x="68" y="169"/>
                    <a:pt x="67" y="169"/>
                  </a:cubicBezTo>
                  <a:cubicBezTo>
                    <a:pt x="50" y="169"/>
                    <a:pt x="50" y="169"/>
                    <a:pt x="50" y="169"/>
                  </a:cubicBezTo>
                  <a:cubicBezTo>
                    <a:pt x="49" y="169"/>
                    <a:pt x="48" y="169"/>
                    <a:pt x="48" y="168"/>
                  </a:cubicBezTo>
                  <a:cubicBezTo>
                    <a:pt x="48" y="156"/>
                    <a:pt x="48" y="156"/>
                    <a:pt x="48" y="156"/>
                  </a:cubicBezTo>
                  <a:cubicBezTo>
                    <a:pt x="48" y="156"/>
                    <a:pt x="49" y="155"/>
                    <a:pt x="50" y="155"/>
                  </a:cubicBezTo>
                  <a:cubicBezTo>
                    <a:pt x="67" y="155"/>
                    <a:pt x="67" y="155"/>
                    <a:pt x="67" y="155"/>
                  </a:cubicBezTo>
                  <a:cubicBezTo>
                    <a:pt x="68" y="155"/>
                    <a:pt x="69" y="156"/>
                    <a:pt x="69" y="156"/>
                  </a:cubicBezTo>
                  <a:lnTo>
                    <a:pt x="69" y="168"/>
                  </a:lnTo>
                  <a:close/>
                  <a:moveTo>
                    <a:pt x="69" y="146"/>
                  </a:moveTo>
                  <a:cubicBezTo>
                    <a:pt x="69" y="147"/>
                    <a:pt x="68" y="148"/>
                    <a:pt x="67" y="148"/>
                  </a:cubicBezTo>
                  <a:cubicBezTo>
                    <a:pt x="50" y="148"/>
                    <a:pt x="50" y="148"/>
                    <a:pt x="50" y="148"/>
                  </a:cubicBezTo>
                  <a:cubicBezTo>
                    <a:pt x="49" y="148"/>
                    <a:pt x="48" y="147"/>
                    <a:pt x="48" y="146"/>
                  </a:cubicBezTo>
                  <a:cubicBezTo>
                    <a:pt x="48" y="135"/>
                    <a:pt x="48" y="135"/>
                    <a:pt x="48" y="135"/>
                  </a:cubicBezTo>
                  <a:cubicBezTo>
                    <a:pt x="48" y="134"/>
                    <a:pt x="49" y="133"/>
                    <a:pt x="50" y="133"/>
                  </a:cubicBezTo>
                  <a:cubicBezTo>
                    <a:pt x="67" y="133"/>
                    <a:pt x="67" y="133"/>
                    <a:pt x="67" y="133"/>
                  </a:cubicBezTo>
                  <a:cubicBezTo>
                    <a:pt x="68" y="133"/>
                    <a:pt x="69" y="134"/>
                    <a:pt x="69" y="135"/>
                  </a:cubicBezTo>
                  <a:lnTo>
                    <a:pt x="69" y="146"/>
                  </a:lnTo>
                  <a:close/>
                  <a:moveTo>
                    <a:pt x="100" y="211"/>
                  </a:moveTo>
                  <a:cubicBezTo>
                    <a:pt x="100" y="212"/>
                    <a:pt x="99" y="213"/>
                    <a:pt x="98" y="213"/>
                  </a:cubicBezTo>
                  <a:cubicBezTo>
                    <a:pt x="81" y="213"/>
                    <a:pt x="81" y="213"/>
                    <a:pt x="81" y="213"/>
                  </a:cubicBezTo>
                  <a:cubicBezTo>
                    <a:pt x="80" y="213"/>
                    <a:pt x="79" y="212"/>
                    <a:pt x="79" y="211"/>
                  </a:cubicBezTo>
                  <a:cubicBezTo>
                    <a:pt x="79" y="200"/>
                    <a:pt x="79" y="200"/>
                    <a:pt x="79" y="200"/>
                  </a:cubicBezTo>
                  <a:cubicBezTo>
                    <a:pt x="79" y="199"/>
                    <a:pt x="80" y="198"/>
                    <a:pt x="81" y="198"/>
                  </a:cubicBezTo>
                  <a:cubicBezTo>
                    <a:pt x="98" y="198"/>
                    <a:pt x="98" y="198"/>
                    <a:pt x="98" y="198"/>
                  </a:cubicBezTo>
                  <a:cubicBezTo>
                    <a:pt x="99" y="198"/>
                    <a:pt x="100" y="199"/>
                    <a:pt x="100" y="200"/>
                  </a:cubicBezTo>
                  <a:lnTo>
                    <a:pt x="100" y="211"/>
                  </a:lnTo>
                  <a:close/>
                  <a:moveTo>
                    <a:pt x="100" y="190"/>
                  </a:moveTo>
                  <a:cubicBezTo>
                    <a:pt x="100" y="190"/>
                    <a:pt x="99" y="191"/>
                    <a:pt x="98" y="191"/>
                  </a:cubicBezTo>
                  <a:cubicBezTo>
                    <a:pt x="81" y="191"/>
                    <a:pt x="81" y="191"/>
                    <a:pt x="81" y="191"/>
                  </a:cubicBezTo>
                  <a:cubicBezTo>
                    <a:pt x="80" y="191"/>
                    <a:pt x="79" y="190"/>
                    <a:pt x="79" y="190"/>
                  </a:cubicBezTo>
                  <a:cubicBezTo>
                    <a:pt x="79" y="178"/>
                    <a:pt x="79" y="178"/>
                    <a:pt x="79" y="178"/>
                  </a:cubicBezTo>
                  <a:cubicBezTo>
                    <a:pt x="79" y="177"/>
                    <a:pt x="80" y="177"/>
                    <a:pt x="81" y="177"/>
                  </a:cubicBezTo>
                  <a:cubicBezTo>
                    <a:pt x="98" y="177"/>
                    <a:pt x="98" y="177"/>
                    <a:pt x="98" y="177"/>
                  </a:cubicBezTo>
                  <a:cubicBezTo>
                    <a:pt x="99" y="177"/>
                    <a:pt x="100" y="177"/>
                    <a:pt x="100" y="178"/>
                  </a:cubicBezTo>
                  <a:lnTo>
                    <a:pt x="100" y="190"/>
                  </a:lnTo>
                  <a:close/>
                  <a:moveTo>
                    <a:pt x="100" y="168"/>
                  </a:moveTo>
                  <a:cubicBezTo>
                    <a:pt x="100" y="169"/>
                    <a:pt x="99" y="169"/>
                    <a:pt x="98" y="169"/>
                  </a:cubicBezTo>
                  <a:cubicBezTo>
                    <a:pt x="81" y="169"/>
                    <a:pt x="81" y="169"/>
                    <a:pt x="81" y="169"/>
                  </a:cubicBezTo>
                  <a:cubicBezTo>
                    <a:pt x="80" y="169"/>
                    <a:pt x="79" y="169"/>
                    <a:pt x="79" y="168"/>
                  </a:cubicBezTo>
                  <a:cubicBezTo>
                    <a:pt x="79" y="156"/>
                    <a:pt x="79" y="156"/>
                    <a:pt x="79" y="156"/>
                  </a:cubicBezTo>
                  <a:cubicBezTo>
                    <a:pt x="79" y="156"/>
                    <a:pt x="80" y="155"/>
                    <a:pt x="81" y="155"/>
                  </a:cubicBezTo>
                  <a:cubicBezTo>
                    <a:pt x="98" y="155"/>
                    <a:pt x="98" y="155"/>
                    <a:pt x="98" y="155"/>
                  </a:cubicBezTo>
                  <a:cubicBezTo>
                    <a:pt x="99" y="155"/>
                    <a:pt x="100" y="156"/>
                    <a:pt x="100" y="156"/>
                  </a:cubicBezTo>
                  <a:lnTo>
                    <a:pt x="100" y="168"/>
                  </a:lnTo>
                  <a:close/>
                  <a:moveTo>
                    <a:pt x="100" y="146"/>
                  </a:moveTo>
                  <a:cubicBezTo>
                    <a:pt x="100" y="147"/>
                    <a:pt x="99" y="148"/>
                    <a:pt x="98" y="148"/>
                  </a:cubicBezTo>
                  <a:cubicBezTo>
                    <a:pt x="81" y="148"/>
                    <a:pt x="81" y="148"/>
                    <a:pt x="81" y="148"/>
                  </a:cubicBezTo>
                  <a:cubicBezTo>
                    <a:pt x="80" y="148"/>
                    <a:pt x="79" y="147"/>
                    <a:pt x="79" y="146"/>
                  </a:cubicBezTo>
                  <a:cubicBezTo>
                    <a:pt x="79" y="135"/>
                    <a:pt x="79" y="135"/>
                    <a:pt x="79" y="135"/>
                  </a:cubicBezTo>
                  <a:cubicBezTo>
                    <a:pt x="79" y="134"/>
                    <a:pt x="80" y="133"/>
                    <a:pt x="81" y="133"/>
                  </a:cubicBezTo>
                  <a:cubicBezTo>
                    <a:pt x="98" y="133"/>
                    <a:pt x="98" y="133"/>
                    <a:pt x="98" y="133"/>
                  </a:cubicBezTo>
                  <a:cubicBezTo>
                    <a:pt x="99" y="133"/>
                    <a:pt x="100" y="134"/>
                    <a:pt x="100" y="135"/>
                  </a:cubicBezTo>
                  <a:lnTo>
                    <a:pt x="100" y="146"/>
                  </a:lnTo>
                  <a:close/>
                  <a:moveTo>
                    <a:pt x="100" y="114"/>
                  </a:moveTo>
                  <a:cubicBezTo>
                    <a:pt x="100" y="118"/>
                    <a:pt x="97" y="122"/>
                    <a:pt x="93" y="122"/>
                  </a:cubicBezTo>
                  <a:cubicBezTo>
                    <a:pt x="24" y="122"/>
                    <a:pt x="24" y="122"/>
                    <a:pt x="24" y="122"/>
                  </a:cubicBezTo>
                  <a:cubicBezTo>
                    <a:pt x="20" y="122"/>
                    <a:pt x="17" y="118"/>
                    <a:pt x="17" y="114"/>
                  </a:cubicBezTo>
                  <a:cubicBezTo>
                    <a:pt x="17" y="34"/>
                    <a:pt x="17" y="34"/>
                    <a:pt x="17" y="34"/>
                  </a:cubicBezTo>
                  <a:cubicBezTo>
                    <a:pt x="17" y="30"/>
                    <a:pt x="20" y="26"/>
                    <a:pt x="24" y="26"/>
                  </a:cubicBezTo>
                  <a:cubicBezTo>
                    <a:pt x="93" y="26"/>
                    <a:pt x="93" y="26"/>
                    <a:pt x="93" y="26"/>
                  </a:cubicBezTo>
                  <a:cubicBezTo>
                    <a:pt x="97" y="26"/>
                    <a:pt x="100" y="30"/>
                    <a:pt x="100" y="34"/>
                  </a:cubicBezTo>
                  <a:lnTo>
                    <a:pt x="100"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65" name="圆角矩形 64"/>
          <p:cNvSpPr/>
          <p:nvPr/>
        </p:nvSpPr>
        <p:spPr bwMode="auto">
          <a:xfrm>
            <a:off x="4714559" y="3428683"/>
            <a:ext cx="4214842" cy="2928958"/>
          </a:xfrm>
          <a:prstGeom prst="roundRect">
            <a:avLst/>
          </a:prstGeom>
          <a:solidFill>
            <a:schemeClr val="accent4"/>
          </a:solidFill>
          <a:ln w="12700" cap="sq"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
        <p:nvSpPr>
          <p:cNvPr id="66" name="内容占位符 2"/>
          <p:cNvSpPr txBox="1"/>
          <p:nvPr/>
        </p:nvSpPr>
        <p:spPr bwMode="auto">
          <a:xfrm>
            <a:off x="582295" y="3669665"/>
            <a:ext cx="4060825" cy="2286000"/>
          </a:xfrm>
          <a:prstGeom prst="rect">
            <a:avLst/>
          </a:prstGeom>
          <a:noFill/>
          <a:ln w="12700" cap="sq">
            <a:noFill/>
            <a:miter lim="800000"/>
            <a:headEnd type="none" w="sm" len="sm"/>
            <a:tailEnd type="none" w="sm" len="sm"/>
          </a:ln>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tx2"/>
              </a:buClr>
              <a:buSzPct val="90000"/>
              <a:buFont typeface="Symbol" panose="05050102010706020507" pitchFamily="18" charset="2"/>
              <a:buNone/>
              <a:defRPr/>
            </a:pPr>
            <a:r>
              <a:rPr kumimoji="1" lang="zh-CN" altLang="en-US" sz="2800" b="0" i="0" u="none" strike="noStrike" kern="0" cap="none" spc="0" normalizeH="0" baseline="0" noProof="0" dirty="0" smtClean="0">
                <a:ln>
                  <a:noFill/>
                </a:ln>
                <a:solidFill>
                  <a:schemeClr val="bg1"/>
                </a:solidFill>
                <a:effectLst/>
                <a:uLnTx/>
                <a:uFillTx/>
                <a:latin typeface="+mn-lt"/>
                <a:ea typeface="微软雅黑" panose="020B0503020204020204" pitchFamily="34" charset="-122"/>
                <a:cs typeface="+mn-cs"/>
              </a:rPr>
              <a:t> 李函阳</a:t>
            </a:r>
            <a:endParaRPr kumimoji="1" lang="zh-CN" altLang="en-US" sz="2800" b="0" i="0" u="none" strike="noStrike" kern="0" cap="none" spc="0" normalizeH="0" baseline="0" noProof="0" dirty="0" smtClean="0">
              <a:ln>
                <a:noFill/>
              </a:ln>
              <a:solidFill>
                <a:schemeClr val="bg1"/>
              </a:solidFill>
              <a:effectLst/>
              <a:uLnTx/>
              <a:uFillTx/>
              <a:latin typeface="+mn-lt"/>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chemeClr val="tx2"/>
              </a:buClr>
              <a:buSzPct val="90000"/>
              <a:buFont typeface="Symbol" panose="05050102010706020507" pitchFamily="18" charset="2"/>
              <a:buNone/>
              <a:defRPr/>
            </a:pPr>
            <a:r>
              <a:rPr lang="en-US" altLang="zh-CN" b="0" kern="0" dirty="0" smtClean="0">
                <a:solidFill>
                  <a:schemeClr val="bg1"/>
                </a:solidFill>
                <a:ea typeface="微软雅黑" panose="020B0503020204020204" pitchFamily="34" charset="-122"/>
              </a:rPr>
              <a:t>       </a:t>
            </a:r>
            <a:r>
              <a:rPr lang="en-US" altLang="zh-CN" sz="2000" b="0" kern="0" dirty="0" smtClean="0">
                <a:solidFill>
                  <a:schemeClr val="bg1"/>
                </a:solidFill>
                <a:ea typeface="微软雅黑" panose="020B0503020204020204" pitchFamily="34" charset="-122"/>
              </a:rPr>
              <a:t>17823788031</a:t>
            </a:r>
            <a:endParaRPr lang="en-US" altLang="zh-CN" sz="2000" b="0" kern="0" dirty="0" smtClean="0">
              <a:solidFill>
                <a:schemeClr val="bg1"/>
              </a:solidFill>
              <a:ea typeface="微软雅黑" panose="020B0503020204020204" pitchFamily="34" charset="-122"/>
            </a:endParaRPr>
          </a:p>
          <a:p>
            <a:pPr marL="342900" lvl="0" indent="-342900">
              <a:lnSpc>
                <a:spcPct val="200000"/>
              </a:lnSpc>
              <a:spcBef>
                <a:spcPct val="20000"/>
              </a:spcBef>
              <a:buClr>
                <a:schemeClr val="tx2"/>
              </a:buClr>
              <a:buSzPct val="90000"/>
            </a:pPr>
            <a:r>
              <a:rPr lang="en-US" altLang="zh-CN" sz="2000" b="0" kern="0" dirty="0" smtClean="0">
                <a:solidFill>
                  <a:schemeClr val="bg1"/>
                </a:solidFill>
                <a:ea typeface="微软雅黑" panose="020B0503020204020204" pitchFamily="34" charset="-122"/>
              </a:rPr>
              <a:t>         lihanyang@mail.ustc.edu.cn</a:t>
            </a:r>
            <a:endParaRPr lang="en-US" altLang="zh-CN" sz="2000" b="0" kern="0" dirty="0" smtClean="0">
              <a:solidFill>
                <a:schemeClr val="bg1"/>
              </a:solidFill>
              <a:ea typeface="微软雅黑" panose="020B0503020204020204" pitchFamily="34" charset="-122"/>
            </a:endParaRPr>
          </a:p>
        </p:txBody>
      </p:sp>
      <p:grpSp>
        <p:nvGrpSpPr>
          <p:cNvPr id="67" name="组合 66"/>
          <p:cNvGrpSpPr/>
          <p:nvPr/>
        </p:nvGrpSpPr>
        <p:grpSpPr>
          <a:xfrm>
            <a:off x="4819335" y="5156847"/>
            <a:ext cx="571504" cy="556314"/>
            <a:chOff x="3563893" y="3075874"/>
            <a:chExt cx="342000" cy="342000"/>
          </a:xfrm>
          <a:solidFill>
            <a:schemeClr val="accent4">
              <a:lumMod val="20000"/>
              <a:lumOff val="80000"/>
            </a:schemeClr>
          </a:solidFill>
        </p:grpSpPr>
        <p:sp>
          <p:nvSpPr>
            <p:cNvPr id="68" name="椭圆 67"/>
            <p:cNvSpPr>
              <a:spLocks noChangeAspect="1"/>
            </p:cNvSpPr>
            <p:nvPr/>
          </p:nvSpPr>
          <p:spPr>
            <a:xfrm>
              <a:off x="3563893" y="3075874"/>
              <a:ext cx="342000" cy="342000"/>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Freeform 143"/>
            <p:cNvSpPr>
              <a:spLocks noChangeAspect="1" noEditPoints="1"/>
            </p:cNvSpPr>
            <p:nvPr/>
          </p:nvSpPr>
          <p:spPr bwMode="auto">
            <a:xfrm>
              <a:off x="3648775" y="3143373"/>
              <a:ext cx="171914" cy="198000"/>
            </a:xfrm>
            <a:custGeom>
              <a:avLst/>
              <a:gdLst>
                <a:gd name="T0" fmla="*/ 100 w 201"/>
                <a:gd name="T1" fmla="*/ 176 h 231"/>
                <a:gd name="T2" fmla="*/ 201 w 201"/>
                <a:gd name="T3" fmla="*/ 109 h 231"/>
                <a:gd name="T4" fmla="*/ 201 w 201"/>
                <a:gd name="T5" fmla="*/ 229 h 231"/>
                <a:gd name="T6" fmla="*/ 142 w 201"/>
                <a:gd name="T7" fmla="*/ 185 h 231"/>
                <a:gd name="T8" fmla="*/ 135 w 201"/>
                <a:gd name="T9" fmla="*/ 194 h 231"/>
                <a:gd name="T10" fmla="*/ 185 w 201"/>
                <a:gd name="T11" fmla="*/ 231 h 231"/>
                <a:gd name="T12" fmla="*/ 16 w 201"/>
                <a:gd name="T13" fmla="*/ 231 h 231"/>
                <a:gd name="T14" fmla="*/ 66 w 201"/>
                <a:gd name="T15" fmla="*/ 195 h 231"/>
                <a:gd name="T16" fmla="*/ 59 w 201"/>
                <a:gd name="T17" fmla="*/ 185 h 231"/>
                <a:gd name="T18" fmla="*/ 0 w 201"/>
                <a:gd name="T19" fmla="*/ 229 h 231"/>
                <a:gd name="T20" fmla="*/ 0 w 201"/>
                <a:gd name="T21" fmla="*/ 110 h 231"/>
                <a:gd name="T22" fmla="*/ 100 w 201"/>
                <a:gd name="T23" fmla="*/ 176 h 231"/>
                <a:gd name="T24" fmla="*/ 187 w 201"/>
                <a:gd name="T25" fmla="*/ 73 h 231"/>
                <a:gd name="T26" fmla="*/ 161 w 201"/>
                <a:gd name="T27" fmla="*/ 50 h 231"/>
                <a:gd name="T28" fmla="*/ 154 w 201"/>
                <a:gd name="T29" fmla="*/ 16 h 231"/>
                <a:gd name="T30" fmla="*/ 130 w 201"/>
                <a:gd name="T31" fmla="*/ 22 h 231"/>
                <a:gd name="T32" fmla="*/ 115 w 201"/>
                <a:gd name="T33" fmla="*/ 7 h 231"/>
                <a:gd name="T34" fmla="*/ 86 w 201"/>
                <a:gd name="T35" fmla="*/ 7 h 231"/>
                <a:gd name="T36" fmla="*/ 51 w 201"/>
                <a:gd name="T37" fmla="*/ 39 h 231"/>
                <a:gd name="T38" fmla="*/ 13 w 201"/>
                <a:gd name="T39" fmla="*/ 48 h 231"/>
                <a:gd name="T40" fmla="*/ 18 w 201"/>
                <a:gd name="T41" fmla="*/ 69 h 231"/>
                <a:gd name="T42" fmla="*/ 14 w 201"/>
                <a:gd name="T43" fmla="*/ 73 h 231"/>
                <a:gd name="T44" fmla="*/ 0 w 201"/>
                <a:gd name="T45" fmla="*/ 95 h 231"/>
                <a:gd name="T46" fmla="*/ 0 w 201"/>
                <a:gd name="T47" fmla="*/ 96 h 231"/>
                <a:gd name="T48" fmla="*/ 42 w 201"/>
                <a:gd name="T49" fmla="*/ 124 h 231"/>
                <a:gd name="T50" fmla="*/ 27 w 201"/>
                <a:gd name="T51" fmla="*/ 56 h 231"/>
                <a:gd name="T52" fmla="*/ 145 w 201"/>
                <a:gd name="T53" fmla="*/ 30 h 231"/>
                <a:gd name="T54" fmla="*/ 165 w 201"/>
                <a:gd name="T55" fmla="*/ 119 h 231"/>
                <a:gd name="T56" fmla="*/ 201 w 201"/>
                <a:gd name="T57" fmla="*/ 95 h 231"/>
                <a:gd name="T58" fmla="*/ 201 w 201"/>
                <a:gd name="T59" fmla="*/ 95 h 231"/>
                <a:gd name="T60" fmla="*/ 187 w 201"/>
                <a:gd name="T61" fmla="*/ 73 h 231"/>
                <a:gd name="T62" fmla="*/ 51 w 201"/>
                <a:gd name="T63" fmla="*/ 113 h 231"/>
                <a:gd name="T64" fmla="*/ 54 w 201"/>
                <a:gd name="T65" fmla="*/ 124 h 231"/>
                <a:gd name="T66" fmla="*/ 150 w 201"/>
                <a:gd name="T67" fmla="*/ 103 h 231"/>
                <a:gd name="T68" fmla="*/ 147 w 201"/>
                <a:gd name="T69" fmla="*/ 92 h 231"/>
                <a:gd name="T70" fmla="*/ 51 w 201"/>
                <a:gd name="T71" fmla="*/ 113 h 231"/>
                <a:gd name="T72" fmla="*/ 142 w 201"/>
                <a:gd name="T73" fmla="*/ 70 h 231"/>
                <a:gd name="T74" fmla="*/ 46 w 201"/>
                <a:gd name="T75" fmla="*/ 91 h 231"/>
                <a:gd name="T76" fmla="*/ 49 w 201"/>
                <a:gd name="T77" fmla="*/ 102 h 231"/>
                <a:gd name="T78" fmla="*/ 145 w 201"/>
                <a:gd name="T79" fmla="*/ 81 h 231"/>
                <a:gd name="T80" fmla="*/ 142 w 201"/>
                <a:gd name="T81" fmla="*/ 70 h 231"/>
                <a:gd name="T82" fmla="*/ 137 w 201"/>
                <a:gd name="T83" fmla="*/ 47 h 231"/>
                <a:gd name="T84" fmla="*/ 41 w 201"/>
                <a:gd name="T85" fmla="*/ 68 h 231"/>
                <a:gd name="T86" fmla="*/ 43 w 201"/>
                <a:gd name="T87" fmla="*/ 79 h 231"/>
                <a:gd name="T88" fmla="*/ 140 w 201"/>
                <a:gd name="T89" fmla="*/ 58 h 231"/>
                <a:gd name="T90" fmla="*/ 137 w 201"/>
                <a:gd name="T91" fmla="*/ 4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231">
                  <a:moveTo>
                    <a:pt x="100" y="176"/>
                  </a:moveTo>
                  <a:cubicBezTo>
                    <a:pt x="201" y="109"/>
                    <a:pt x="201" y="109"/>
                    <a:pt x="201" y="109"/>
                  </a:cubicBezTo>
                  <a:cubicBezTo>
                    <a:pt x="201" y="141"/>
                    <a:pt x="201" y="216"/>
                    <a:pt x="201" y="229"/>
                  </a:cubicBezTo>
                  <a:cubicBezTo>
                    <a:pt x="142" y="185"/>
                    <a:pt x="142" y="185"/>
                    <a:pt x="142" y="185"/>
                  </a:cubicBezTo>
                  <a:cubicBezTo>
                    <a:pt x="135" y="194"/>
                    <a:pt x="135" y="194"/>
                    <a:pt x="135" y="194"/>
                  </a:cubicBezTo>
                  <a:cubicBezTo>
                    <a:pt x="185" y="231"/>
                    <a:pt x="185" y="231"/>
                    <a:pt x="185" y="231"/>
                  </a:cubicBezTo>
                  <a:cubicBezTo>
                    <a:pt x="16" y="231"/>
                    <a:pt x="16" y="231"/>
                    <a:pt x="16" y="231"/>
                  </a:cubicBezTo>
                  <a:cubicBezTo>
                    <a:pt x="66" y="195"/>
                    <a:pt x="66" y="195"/>
                    <a:pt x="66" y="195"/>
                  </a:cubicBezTo>
                  <a:cubicBezTo>
                    <a:pt x="59" y="185"/>
                    <a:pt x="59" y="185"/>
                    <a:pt x="59" y="185"/>
                  </a:cubicBezTo>
                  <a:cubicBezTo>
                    <a:pt x="0" y="229"/>
                    <a:pt x="0" y="229"/>
                    <a:pt x="0" y="229"/>
                  </a:cubicBezTo>
                  <a:cubicBezTo>
                    <a:pt x="0" y="216"/>
                    <a:pt x="0" y="141"/>
                    <a:pt x="0" y="110"/>
                  </a:cubicBezTo>
                  <a:lnTo>
                    <a:pt x="100" y="176"/>
                  </a:lnTo>
                  <a:close/>
                  <a:moveTo>
                    <a:pt x="187" y="73"/>
                  </a:moveTo>
                  <a:cubicBezTo>
                    <a:pt x="161" y="50"/>
                    <a:pt x="161" y="50"/>
                    <a:pt x="161" y="50"/>
                  </a:cubicBezTo>
                  <a:cubicBezTo>
                    <a:pt x="154" y="16"/>
                    <a:pt x="154" y="16"/>
                    <a:pt x="154" y="16"/>
                  </a:cubicBezTo>
                  <a:cubicBezTo>
                    <a:pt x="130" y="22"/>
                    <a:pt x="130" y="22"/>
                    <a:pt x="130" y="22"/>
                  </a:cubicBezTo>
                  <a:cubicBezTo>
                    <a:pt x="115" y="7"/>
                    <a:pt x="115" y="7"/>
                    <a:pt x="115" y="7"/>
                  </a:cubicBezTo>
                  <a:cubicBezTo>
                    <a:pt x="107" y="0"/>
                    <a:pt x="94" y="0"/>
                    <a:pt x="86" y="7"/>
                  </a:cubicBezTo>
                  <a:cubicBezTo>
                    <a:pt x="51" y="39"/>
                    <a:pt x="51" y="39"/>
                    <a:pt x="51" y="39"/>
                  </a:cubicBezTo>
                  <a:cubicBezTo>
                    <a:pt x="13" y="48"/>
                    <a:pt x="13" y="48"/>
                    <a:pt x="13" y="48"/>
                  </a:cubicBezTo>
                  <a:cubicBezTo>
                    <a:pt x="18" y="69"/>
                    <a:pt x="18" y="69"/>
                    <a:pt x="18" y="69"/>
                  </a:cubicBezTo>
                  <a:cubicBezTo>
                    <a:pt x="14" y="73"/>
                    <a:pt x="14" y="73"/>
                    <a:pt x="14" y="73"/>
                  </a:cubicBezTo>
                  <a:cubicBezTo>
                    <a:pt x="6" y="80"/>
                    <a:pt x="0" y="86"/>
                    <a:pt x="0" y="95"/>
                  </a:cubicBezTo>
                  <a:cubicBezTo>
                    <a:pt x="0" y="95"/>
                    <a:pt x="0" y="95"/>
                    <a:pt x="0" y="96"/>
                  </a:cubicBezTo>
                  <a:cubicBezTo>
                    <a:pt x="42" y="124"/>
                    <a:pt x="42" y="124"/>
                    <a:pt x="42" y="124"/>
                  </a:cubicBezTo>
                  <a:cubicBezTo>
                    <a:pt x="27" y="56"/>
                    <a:pt x="27" y="56"/>
                    <a:pt x="27" y="56"/>
                  </a:cubicBezTo>
                  <a:cubicBezTo>
                    <a:pt x="145" y="30"/>
                    <a:pt x="145" y="30"/>
                    <a:pt x="145" y="30"/>
                  </a:cubicBezTo>
                  <a:cubicBezTo>
                    <a:pt x="165" y="119"/>
                    <a:pt x="165" y="119"/>
                    <a:pt x="165" y="119"/>
                  </a:cubicBezTo>
                  <a:cubicBezTo>
                    <a:pt x="201" y="95"/>
                    <a:pt x="201" y="95"/>
                    <a:pt x="201" y="95"/>
                  </a:cubicBezTo>
                  <a:cubicBezTo>
                    <a:pt x="201" y="95"/>
                    <a:pt x="201" y="95"/>
                    <a:pt x="201" y="95"/>
                  </a:cubicBezTo>
                  <a:cubicBezTo>
                    <a:pt x="201" y="85"/>
                    <a:pt x="195" y="80"/>
                    <a:pt x="187" y="73"/>
                  </a:cubicBezTo>
                  <a:close/>
                  <a:moveTo>
                    <a:pt x="51" y="113"/>
                  </a:moveTo>
                  <a:cubicBezTo>
                    <a:pt x="54" y="124"/>
                    <a:pt x="54" y="124"/>
                    <a:pt x="54" y="124"/>
                  </a:cubicBezTo>
                  <a:cubicBezTo>
                    <a:pt x="150" y="103"/>
                    <a:pt x="150" y="103"/>
                    <a:pt x="150" y="103"/>
                  </a:cubicBezTo>
                  <a:cubicBezTo>
                    <a:pt x="147" y="92"/>
                    <a:pt x="147" y="92"/>
                    <a:pt x="147" y="92"/>
                  </a:cubicBezTo>
                  <a:lnTo>
                    <a:pt x="51" y="113"/>
                  </a:lnTo>
                  <a:close/>
                  <a:moveTo>
                    <a:pt x="142" y="70"/>
                  </a:moveTo>
                  <a:cubicBezTo>
                    <a:pt x="46" y="91"/>
                    <a:pt x="46" y="91"/>
                    <a:pt x="46" y="91"/>
                  </a:cubicBezTo>
                  <a:cubicBezTo>
                    <a:pt x="49" y="102"/>
                    <a:pt x="49" y="102"/>
                    <a:pt x="49" y="102"/>
                  </a:cubicBezTo>
                  <a:cubicBezTo>
                    <a:pt x="145" y="81"/>
                    <a:pt x="145" y="81"/>
                    <a:pt x="145" y="81"/>
                  </a:cubicBezTo>
                  <a:lnTo>
                    <a:pt x="142" y="70"/>
                  </a:lnTo>
                  <a:close/>
                  <a:moveTo>
                    <a:pt x="137" y="47"/>
                  </a:moveTo>
                  <a:cubicBezTo>
                    <a:pt x="41" y="68"/>
                    <a:pt x="41" y="68"/>
                    <a:pt x="41" y="68"/>
                  </a:cubicBezTo>
                  <a:cubicBezTo>
                    <a:pt x="43" y="79"/>
                    <a:pt x="43" y="79"/>
                    <a:pt x="43" y="79"/>
                  </a:cubicBezTo>
                  <a:cubicBezTo>
                    <a:pt x="140" y="58"/>
                    <a:pt x="140" y="58"/>
                    <a:pt x="140" y="58"/>
                  </a:cubicBezTo>
                  <a:lnTo>
                    <a:pt x="137" y="4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4820375" y="4499300"/>
            <a:ext cx="500066" cy="560378"/>
            <a:chOff x="1144116" y="3075874"/>
            <a:chExt cx="342000" cy="342000"/>
          </a:xfrm>
        </p:grpSpPr>
        <p:sp>
          <p:nvSpPr>
            <p:cNvPr id="71" name="椭圆 70"/>
            <p:cNvSpPr>
              <a:spLocks noChangeAspect="1"/>
            </p:cNvSpPr>
            <p:nvPr/>
          </p:nvSpPr>
          <p:spPr>
            <a:xfrm>
              <a:off x="1144116" y="3075874"/>
              <a:ext cx="342000" cy="342000"/>
            </a:xfrm>
            <a:prstGeom prst="ellipse">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Freeform 26"/>
            <p:cNvSpPr>
              <a:spLocks noChangeAspect="1" noEditPoints="1"/>
            </p:cNvSpPr>
            <p:nvPr/>
          </p:nvSpPr>
          <p:spPr bwMode="auto">
            <a:xfrm>
              <a:off x="1266507" y="3142788"/>
              <a:ext cx="104646" cy="216000"/>
            </a:xfrm>
            <a:custGeom>
              <a:avLst/>
              <a:gdLst>
                <a:gd name="T0" fmla="*/ 0 w 117"/>
                <a:gd name="T1" fmla="*/ 38 h 241"/>
                <a:gd name="T2" fmla="*/ 67 w 117"/>
                <a:gd name="T3" fmla="*/ 241 h 241"/>
                <a:gd name="T4" fmla="*/ 67 w 117"/>
                <a:gd name="T5" fmla="*/ 0 h 241"/>
                <a:gd name="T6" fmla="*/ 70 w 117"/>
                <a:gd name="T7" fmla="*/ 8 h 241"/>
                <a:gd name="T8" fmla="*/ 70 w 117"/>
                <a:gd name="T9" fmla="*/ 13 h 241"/>
                <a:gd name="T10" fmla="*/ 45 w 117"/>
                <a:gd name="T11" fmla="*/ 10 h 241"/>
                <a:gd name="T12" fmla="*/ 19 w 117"/>
                <a:gd name="T13" fmla="*/ 213 h 241"/>
                <a:gd name="T14" fmla="*/ 19 w 117"/>
                <a:gd name="T15" fmla="*/ 198 h 241"/>
                <a:gd name="T16" fmla="*/ 38 w 117"/>
                <a:gd name="T17" fmla="*/ 211 h 241"/>
                <a:gd name="T18" fmla="*/ 19 w 117"/>
                <a:gd name="T19" fmla="*/ 191 h 241"/>
                <a:gd name="T20" fmla="*/ 19 w 117"/>
                <a:gd name="T21" fmla="*/ 177 h 241"/>
                <a:gd name="T22" fmla="*/ 38 w 117"/>
                <a:gd name="T23" fmla="*/ 190 h 241"/>
                <a:gd name="T24" fmla="*/ 19 w 117"/>
                <a:gd name="T25" fmla="*/ 169 h 241"/>
                <a:gd name="T26" fmla="*/ 19 w 117"/>
                <a:gd name="T27" fmla="*/ 155 h 241"/>
                <a:gd name="T28" fmla="*/ 38 w 117"/>
                <a:gd name="T29" fmla="*/ 168 h 241"/>
                <a:gd name="T30" fmla="*/ 19 w 117"/>
                <a:gd name="T31" fmla="*/ 148 h 241"/>
                <a:gd name="T32" fmla="*/ 19 w 117"/>
                <a:gd name="T33" fmla="*/ 133 h 241"/>
                <a:gd name="T34" fmla="*/ 38 w 117"/>
                <a:gd name="T35" fmla="*/ 146 h 241"/>
                <a:gd name="T36" fmla="*/ 50 w 117"/>
                <a:gd name="T37" fmla="*/ 213 h 241"/>
                <a:gd name="T38" fmla="*/ 50 w 117"/>
                <a:gd name="T39" fmla="*/ 198 h 241"/>
                <a:gd name="T40" fmla="*/ 69 w 117"/>
                <a:gd name="T41" fmla="*/ 211 h 241"/>
                <a:gd name="T42" fmla="*/ 50 w 117"/>
                <a:gd name="T43" fmla="*/ 191 h 241"/>
                <a:gd name="T44" fmla="*/ 50 w 117"/>
                <a:gd name="T45" fmla="*/ 177 h 241"/>
                <a:gd name="T46" fmla="*/ 69 w 117"/>
                <a:gd name="T47" fmla="*/ 190 h 241"/>
                <a:gd name="T48" fmla="*/ 50 w 117"/>
                <a:gd name="T49" fmla="*/ 169 h 241"/>
                <a:gd name="T50" fmla="*/ 50 w 117"/>
                <a:gd name="T51" fmla="*/ 155 h 241"/>
                <a:gd name="T52" fmla="*/ 69 w 117"/>
                <a:gd name="T53" fmla="*/ 168 h 241"/>
                <a:gd name="T54" fmla="*/ 50 w 117"/>
                <a:gd name="T55" fmla="*/ 148 h 241"/>
                <a:gd name="T56" fmla="*/ 50 w 117"/>
                <a:gd name="T57" fmla="*/ 133 h 241"/>
                <a:gd name="T58" fmla="*/ 69 w 117"/>
                <a:gd name="T59" fmla="*/ 146 h 241"/>
                <a:gd name="T60" fmla="*/ 81 w 117"/>
                <a:gd name="T61" fmla="*/ 213 h 241"/>
                <a:gd name="T62" fmla="*/ 81 w 117"/>
                <a:gd name="T63" fmla="*/ 198 h 241"/>
                <a:gd name="T64" fmla="*/ 100 w 117"/>
                <a:gd name="T65" fmla="*/ 211 h 241"/>
                <a:gd name="T66" fmla="*/ 81 w 117"/>
                <a:gd name="T67" fmla="*/ 191 h 241"/>
                <a:gd name="T68" fmla="*/ 81 w 117"/>
                <a:gd name="T69" fmla="*/ 177 h 241"/>
                <a:gd name="T70" fmla="*/ 100 w 117"/>
                <a:gd name="T71" fmla="*/ 190 h 241"/>
                <a:gd name="T72" fmla="*/ 81 w 117"/>
                <a:gd name="T73" fmla="*/ 169 h 241"/>
                <a:gd name="T74" fmla="*/ 81 w 117"/>
                <a:gd name="T75" fmla="*/ 155 h 241"/>
                <a:gd name="T76" fmla="*/ 100 w 117"/>
                <a:gd name="T77" fmla="*/ 168 h 241"/>
                <a:gd name="T78" fmla="*/ 81 w 117"/>
                <a:gd name="T79" fmla="*/ 148 h 241"/>
                <a:gd name="T80" fmla="*/ 81 w 117"/>
                <a:gd name="T81" fmla="*/ 133 h 241"/>
                <a:gd name="T82" fmla="*/ 100 w 117"/>
                <a:gd name="T83" fmla="*/ 146 h 241"/>
                <a:gd name="T84" fmla="*/ 24 w 117"/>
                <a:gd name="T85" fmla="*/ 122 h 241"/>
                <a:gd name="T86" fmla="*/ 24 w 117"/>
                <a:gd name="T87" fmla="*/ 26 h 241"/>
                <a:gd name="T88" fmla="*/ 100 w 117"/>
                <a:gd name="T89" fmla="*/ 11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241">
                  <a:moveTo>
                    <a:pt x="67" y="0"/>
                  </a:moveTo>
                  <a:cubicBezTo>
                    <a:pt x="50" y="0"/>
                    <a:pt x="50" y="0"/>
                    <a:pt x="50" y="0"/>
                  </a:cubicBezTo>
                  <a:cubicBezTo>
                    <a:pt x="23" y="0"/>
                    <a:pt x="0" y="10"/>
                    <a:pt x="0" y="38"/>
                  </a:cubicBezTo>
                  <a:cubicBezTo>
                    <a:pt x="0" y="204"/>
                    <a:pt x="0" y="204"/>
                    <a:pt x="0" y="204"/>
                  </a:cubicBezTo>
                  <a:cubicBezTo>
                    <a:pt x="0" y="232"/>
                    <a:pt x="23" y="241"/>
                    <a:pt x="50" y="241"/>
                  </a:cubicBezTo>
                  <a:cubicBezTo>
                    <a:pt x="67" y="241"/>
                    <a:pt x="67" y="241"/>
                    <a:pt x="67" y="241"/>
                  </a:cubicBezTo>
                  <a:cubicBezTo>
                    <a:pt x="94" y="241"/>
                    <a:pt x="117" y="232"/>
                    <a:pt x="117" y="204"/>
                  </a:cubicBezTo>
                  <a:cubicBezTo>
                    <a:pt x="117" y="38"/>
                    <a:pt x="117" y="38"/>
                    <a:pt x="117" y="38"/>
                  </a:cubicBezTo>
                  <a:cubicBezTo>
                    <a:pt x="117" y="10"/>
                    <a:pt x="94" y="0"/>
                    <a:pt x="67" y="0"/>
                  </a:cubicBezTo>
                  <a:close/>
                  <a:moveTo>
                    <a:pt x="45" y="10"/>
                  </a:moveTo>
                  <a:cubicBezTo>
                    <a:pt x="45" y="9"/>
                    <a:pt x="46" y="8"/>
                    <a:pt x="47" y="8"/>
                  </a:cubicBezTo>
                  <a:cubicBezTo>
                    <a:pt x="70" y="8"/>
                    <a:pt x="70" y="8"/>
                    <a:pt x="70" y="8"/>
                  </a:cubicBezTo>
                  <a:cubicBezTo>
                    <a:pt x="71" y="8"/>
                    <a:pt x="72" y="9"/>
                    <a:pt x="72" y="10"/>
                  </a:cubicBezTo>
                  <a:cubicBezTo>
                    <a:pt x="72" y="11"/>
                    <a:pt x="72" y="11"/>
                    <a:pt x="72" y="11"/>
                  </a:cubicBezTo>
                  <a:cubicBezTo>
                    <a:pt x="72" y="12"/>
                    <a:pt x="71" y="13"/>
                    <a:pt x="70" y="13"/>
                  </a:cubicBezTo>
                  <a:cubicBezTo>
                    <a:pt x="47" y="13"/>
                    <a:pt x="47" y="13"/>
                    <a:pt x="47" y="13"/>
                  </a:cubicBezTo>
                  <a:cubicBezTo>
                    <a:pt x="46" y="13"/>
                    <a:pt x="45" y="12"/>
                    <a:pt x="45" y="11"/>
                  </a:cubicBezTo>
                  <a:lnTo>
                    <a:pt x="45" y="10"/>
                  </a:lnTo>
                  <a:close/>
                  <a:moveTo>
                    <a:pt x="38" y="211"/>
                  </a:moveTo>
                  <a:cubicBezTo>
                    <a:pt x="38" y="212"/>
                    <a:pt x="37" y="213"/>
                    <a:pt x="36" y="213"/>
                  </a:cubicBezTo>
                  <a:cubicBezTo>
                    <a:pt x="19" y="213"/>
                    <a:pt x="19" y="213"/>
                    <a:pt x="19" y="213"/>
                  </a:cubicBezTo>
                  <a:cubicBezTo>
                    <a:pt x="18" y="213"/>
                    <a:pt x="17" y="212"/>
                    <a:pt x="17" y="211"/>
                  </a:cubicBezTo>
                  <a:cubicBezTo>
                    <a:pt x="17" y="200"/>
                    <a:pt x="17" y="200"/>
                    <a:pt x="17" y="200"/>
                  </a:cubicBezTo>
                  <a:cubicBezTo>
                    <a:pt x="17" y="199"/>
                    <a:pt x="18" y="198"/>
                    <a:pt x="19" y="198"/>
                  </a:cubicBezTo>
                  <a:cubicBezTo>
                    <a:pt x="36" y="198"/>
                    <a:pt x="36" y="198"/>
                    <a:pt x="36" y="198"/>
                  </a:cubicBezTo>
                  <a:cubicBezTo>
                    <a:pt x="37" y="198"/>
                    <a:pt x="38" y="199"/>
                    <a:pt x="38" y="200"/>
                  </a:cubicBezTo>
                  <a:lnTo>
                    <a:pt x="38" y="211"/>
                  </a:lnTo>
                  <a:close/>
                  <a:moveTo>
                    <a:pt x="38" y="190"/>
                  </a:moveTo>
                  <a:cubicBezTo>
                    <a:pt x="38" y="190"/>
                    <a:pt x="37" y="191"/>
                    <a:pt x="36" y="191"/>
                  </a:cubicBezTo>
                  <a:cubicBezTo>
                    <a:pt x="19" y="191"/>
                    <a:pt x="19" y="191"/>
                    <a:pt x="19" y="191"/>
                  </a:cubicBezTo>
                  <a:cubicBezTo>
                    <a:pt x="18" y="191"/>
                    <a:pt x="17" y="190"/>
                    <a:pt x="17" y="190"/>
                  </a:cubicBezTo>
                  <a:cubicBezTo>
                    <a:pt x="17" y="178"/>
                    <a:pt x="17" y="178"/>
                    <a:pt x="17" y="178"/>
                  </a:cubicBezTo>
                  <a:cubicBezTo>
                    <a:pt x="17" y="177"/>
                    <a:pt x="18" y="177"/>
                    <a:pt x="19" y="177"/>
                  </a:cubicBezTo>
                  <a:cubicBezTo>
                    <a:pt x="36" y="177"/>
                    <a:pt x="36" y="177"/>
                    <a:pt x="36" y="177"/>
                  </a:cubicBezTo>
                  <a:cubicBezTo>
                    <a:pt x="37" y="177"/>
                    <a:pt x="38" y="177"/>
                    <a:pt x="38" y="178"/>
                  </a:cubicBezTo>
                  <a:lnTo>
                    <a:pt x="38" y="190"/>
                  </a:lnTo>
                  <a:close/>
                  <a:moveTo>
                    <a:pt x="38" y="168"/>
                  </a:moveTo>
                  <a:cubicBezTo>
                    <a:pt x="38" y="169"/>
                    <a:pt x="37" y="169"/>
                    <a:pt x="36" y="169"/>
                  </a:cubicBezTo>
                  <a:cubicBezTo>
                    <a:pt x="19" y="169"/>
                    <a:pt x="19" y="169"/>
                    <a:pt x="19" y="169"/>
                  </a:cubicBezTo>
                  <a:cubicBezTo>
                    <a:pt x="18" y="169"/>
                    <a:pt x="17" y="169"/>
                    <a:pt x="17" y="168"/>
                  </a:cubicBezTo>
                  <a:cubicBezTo>
                    <a:pt x="17" y="156"/>
                    <a:pt x="17" y="156"/>
                    <a:pt x="17" y="156"/>
                  </a:cubicBezTo>
                  <a:cubicBezTo>
                    <a:pt x="17" y="156"/>
                    <a:pt x="18" y="155"/>
                    <a:pt x="19" y="155"/>
                  </a:cubicBezTo>
                  <a:cubicBezTo>
                    <a:pt x="36" y="155"/>
                    <a:pt x="36" y="155"/>
                    <a:pt x="36" y="155"/>
                  </a:cubicBezTo>
                  <a:cubicBezTo>
                    <a:pt x="37" y="155"/>
                    <a:pt x="38" y="156"/>
                    <a:pt x="38" y="156"/>
                  </a:cubicBezTo>
                  <a:lnTo>
                    <a:pt x="38" y="168"/>
                  </a:lnTo>
                  <a:close/>
                  <a:moveTo>
                    <a:pt x="38" y="146"/>
                  </a:moveTo>
                  <a:cubicBezTo>
                    <a:pt x="38" y="147"/>
                    <a:pt x="37" y="148"/>
                    <a:pt x="36" y="148"/>
                  </a:cubicBezTo>
                  <a:cubicBezTo>
                    <a:pt x="19" y="148"/>
                    <a:pt x="19" y="148"/>
                    <a:pt x="19" y="148"/>
                  </a:cubicBezTo>
                  <a:cubicBezTo>
                    <a:pt x="18" y="148"/>
                    <a:pt x="17" y="147"/>
                    <a:pt x="17" y="146"/>
                  </a:cubicBezTo>
                  <a:cubicBezTo>
                    <a:pt x="17" y="135"/>
                    <a:pt x="17" y="135"/>
                    <a:pt x="17" y="135"/>
                  </a:cubicBezTo>
                  <a:cubicBezTo>
                    <a:pt x="17" y="134"/>
                    <a:pt x="18" y="133"/>
                    <a:pt x="19" y="133"/>
                  </a:cubicBezTo>
                  <a:cubicBezTo>
                    <a:pt x="36" y="133"/>
                    <a:pt x="36" y="133"/>
                    <a:pt x="36" y="133"/>
                  </a:cubicBezTo>
                  <a:cubicBezTo>
                    <a:pt x="37" y="133"/>
                    <a:pt x="38" y="134"/>
                    <a:pt x="38" y="135"/>
                  </a:cubicBezTo>
                  <a:lnTo>
                    <a:pt x="38" y="146"/>
                  </a:lnTo>
                  <a:close/>
                  <a:moveTo>
                    <a:pt x="69" y="211"/>
                  </a:moveTo>
                  <a:cubicBezTo>
                    <a:pt x="69" y="212"/>
                    <a:pt x="68" y="213"/>
                    <a:pt x="67" y="213"/>
                  </a:cubicBezTo>
                  <a:cubicBezTo>
                    <a:pt x="50" y="213"/>
                    <a:pt x="50" y="213"/>
                    <a:pt x="50" y="213"/>
                  </a:cubicBezTo>
                  <a:cubicBezTo>
                    <a:pt x="49" y="213"/>
                    <a:pt x="48" y="212"/>
                    <a:pt x="48" y="211"/>
                  </a:cubicBezTo>
                  <a:cubicBezTo>
                    <a:pt x="48" y="200"/>
                    <a:pt x="48" y="200"/>
                    <a:pt x="48" y="200"/>
                  </a:cubicBezTo>
                  <a:cubicBezTo>
                    <a:pt x="48" y="199"/>
                    <a:pt x="49" y="198"/>
                    <a:pt x="50" y="198"/>
                  </a:cubicBezTo>
                  <a:cubicBezTo>
                    <a:pt x="67" y="198"/>
                    <a:pt x="67" y="198"/>
                    <a:pt x="67" y="198"/>
                  </a:cubicBezTo>
                  <a:cubicBezTo>
                    <a:pt x="68" y="198"/>
                    <a:pt x="69" y="199"/>
                    <a:pt x="69" y="200"/>
                  </a:cubicBezTo>
                  <a:lnTo>
                    <a:pt x="69" y="211"/>
                  </a:lnTo>
                  <a:close/>
                  <a:moveTo>
                    <a:pt x="69" y="190"/>
                  </a:moveTo>
                  <a:cubicBezTo>
                    <a:pt x="69" y="190"/>
                    <a:pt x="68" y="191"/>
                    <a:pt x="67" y="191"/>
                  </a:cubicBezTo>
                  <a:cubicBezTo>
                    <a:pt x="50" y="191"/>
                    <a:pt x="50" y="191"/>
                    <a:pt x="50" y="191"/>
                  </a:cubicBezTo>
                  <a:cubicBezTo>
                    <a:pt x="49" y="191"/>
                    <a:pt x="48" y="190"/>
                    <a:pt x="48" y="190"/>
                  </a:cubicBezTo>
                  <a:cubicBezTo>
                    <a:pt x="48" y="178"/>
                    <a:pt x="48" y="178"/>
                    <a:pt x="48" y="178"/>
                  </a:cubicBezTo>
                  <a:cubicBezTo>
                    <a:pt x="48" y="177"/>
                    <a:pt x="49" y="177"/>
                    <a:pt x="50" y="177"/>
                  </a:cubicBezTo>
                  <a:cubicBezTo>
                    <a:pt x="67" y="177"/>
                    <a:pt x="67" y="177"/>
                    <a:pt x="67" y="177"/>
                  </a:cubicBezTo>
                  <a:cubicBezTo>
                    <a:pt x="68" y="177"/>
                    <a:pt x="69" y="177"/>
                    <a:pt x="69" y="178"/>
                  </a:cubicBezTo>
                  <a:lnTo>
                    <a:pt x="69" y="190"/>
                  </a:lnTo>
                  <a:close/>
                  <a:moveTo>
                    <a:pt x="69" y="168"/>
                  </a:moveTo>
                  <a:cubicBezTo>
                    <a:pt x="69" y="169"/>
                    <a:pt x="68" y="169"/>
                    <a:pt x="67" y="169"/>
                  </a:cubicBezTo>
                  <a:cubicBezTo>
                    <a:pt x="50" y="169"/>
                    <a:pt x="50" y="169"/>
                    <a:pt x="50" y="169"/>
                  </a:cubicBezTo>
                  <a:cubicBezTo>
                    <a:pt x="49" y="169"/>
                    <a:pt x="48" y="169"/>
                    <a:pt x="48" y="168"/>
                  </a:cubicBezTo>
                  <a:cubicBezTo>
                    <a:pt x="48" y="156"/>
                    <a:pt x="48" y="156"/>
                    <a:pt x="48" y="156"/>
                  </a:cubicBezTo>
                  <a:cubicBezTo>
                    <a:pt x="48" y="156"/>
                    <a:pt x="49" y="155"/>
                    <a:pt x="50" y="155"/>
                  </a:cubicBezTo>
                  <a:cubicBezTo>
                    <a:pt x="67" y="155"/>
                    <a:pt x="67" y="155"/>
                    <a:pt x="67" y="155"/>
                  </a:cubicBezTo>
                  <a:cubicBezTo>
                    <a:pt x="68" y="155"/>
                    <a:pt x="69" y="156"/>
                    <a:pt x="69" y="156"/>
                  </a:cubicBezTo>
                  <a:lnTo>
                    <a:pt x="69" y="168"/>
                  </a:lnTo>
                  <a:close/>
                  <a:moveTo>
                    <a:pt x="69" y="146"/>
                  </a:moveTo>
                  <a:cubicBezTo>
                    <a:pt x="69" y="147"/>
                    <a:pt x="68" y="148"/>
                    <a:pt x="67" y="148"/>
                  </a:cubicBezTo>
                  <a:cubicBezTo>
                    <a:pt x="50" y="148"/>
                    <a:pt x="50" y="148"/>
                    <a:pt x="50" y="148"/>
                  </a:cubicBezTo>
                  <a:cubicBezTo>
                    <a:pt x="49" y="148"/>
                    <a:pt x="48" y="147"/>
                    <a:pt x="48" y="146"/>
                  </a:cubicBezTo>
                  <a:cubicBezTo>
                    <a:pt x="48" y="135"/>
                    <a:pt x="48" y="135"/>
                    <a:pt x="48" y="135"/>
                  </a:cubicBezTo>
                  <a:cubicBezTo>
                    <a:pt x="48" y="134"/>
                    <a:pt x="49" y="133"/>
                    <a:pt x="50" y="133"/>
                  </a:cubicBezTo>
                  <a:cubicBezTo>
                    <a:pt x="67" y="133"/>
                    <a:pt x="67" y="133"/>
                    <a:pt x="67" y="133"/>
                  </a:cubicBezTo>
                  <a:cubicBezTo>
                    <a:pt x="68" y="133"/>
                    <a:pt x="69" y="134"/>
                    <a:pt x="69" y="135"/>
                  </a:cubicBezTo>
                  <a:lnTo>
                    <a:pt x="69" y="146"/>
                  </a:lnTo>
                  <a:close/>
                  <a:moveTo>
                    <a:pt x="100" y="211"/>
                  </a:moveTo>
                  <a:cubicBezTo>
                    <a:pt x="100" y="212"/>
                    <a:pt x="99" y="213"/>
                    <a:pt x="98" y="213"/>
                  </a:cubicBezTo>
                  <a:cubicBezTo>
                    <a:pt x="81" y="213"/>
                    <a:pt x="81" y="213"/>
                    <a:pt x="81" y="213"/>
                  </a:cubicBezTo>
                  <a:cubicBezTo>
                    <a:pt x="80" y="213"/>
                    <a:pt x="79" y="212"/>
                    <a:pt x="79" y="211"/>
                  </a:cubicBezTo>
                  <a:cubicBezTo>
                    <a:pt x="79" y="200"/>
                    <a:pt x="79" y="200"/>
                    <a:pt x="79" y="200"/>
                  </a:cubicBezTo>
                  <a:cubicBezTo>
                    <a:pt x="79" y="199"/>
                    <a:pt x="80" y="198"/>
                    <a:pt x="81" y="198"/>
                  </a:cubicBezTo>
                  <a:cubicBezTo>
                    <a:pt x="98" y="198"/>
                    <a:pt x="98" y="198"/>
                    <a:pt x="98" y="198"/>
                  </a:cubicBezTo>
                  <a:cubicBezTo>
                    <a:pt x="99" y="198"/>
                    <a:pt x="100" y="199"/>
                    <a:pt x="100" y="200"/>
                  </a:cubicBezTo>
                  <a:lnTo>
                    <a:pt x="100" y="211"/>
                  </a:lnTo>
                  <a:close/>
                  <a:moveTo>
                    <a:pt x="100" y="190"/>
                  </a:moveTo>
                  <a:cubicBezTo>
                    <a:pt x="100" y="190"/>
                    <a:pt x="99" y="191"/>
                    <a:pt x="98" y="191"/>
                  </a:cubicBezTo>
                  <a:cubicBezTo>
                    <a:pt x="81" y="191"/>
                    <a:pt x="81" y="191"/>
                    <a:pt x="81" y="191"/>
                  </a:cubicBezTo>
                  <a:cubicBezTo>
                    <a:pt x="80" y="191"/>
                    <a:pt x="79" y="190"/>
                    <a:pt x="79" y="190"/>
                  </a:cubicBezTo>
                  <a:cubicBezTo>
                    <a:pt x="79" y="178"/>
                    <a:pt x="79" y="178"/>
                    <a:pt x="79" y="178"/>
                  </a:cubicBezTo>
                  <a:cubicBezTo>
                    <a:pt x="79" y="177"/>
                    <a:pt x="80" y="177"/>
                    <a:pt x="81" y="177"/>
                  </a:cubicBezTo>
                  <a:cubicBezTo>
                    <a:pt x="98" y="177"/>
                    <a:pt x="98" y="177"/>
                    <a:pt x="98" y="177"/>
                  </a:cubicBezTo>
                  <a:cubicBezTo>
                    <a:pt x="99" y="177"/>
                    <a:pt x="100" y="177"/>
                    <a:pt x="100" y="178"/>
                  </a:cubicBezTo>
                  <a:lnTo>
                    <a:pt x="100" y="190"/>
                  </a:lnTo>
                  <a:close/>
                  <a:moveTo>
                    <a:pt x="100" y="168"/>
                  </a:moveTo>
                  <a:cubicBezTo>
                    <a:pt x="100" y="169"/>
                    <a:pt x="99" y="169"/>
                    <a:pt x="98" y="169"/>
                  </a:cubicBezTo>
                  <a:cubicBezTo>
                    <a:pt x="81" y="169"/>
                    <a:pt x="81" y="169"/>
                    <a:pt x="81" y="169"/>
                  </a:cubicBezTo>
                  <a:cubicBezTo>
                    <a:pt x="80" y="169"/>
                    <a:pt x="79" y="169"/>
                    <a:pt x="79" y="168"/>
                  </a:cubicBezTo>
                  <a:cubicBezTo>
                    <a:pt x="79" y="156"/>
                    <a:pt x="79" y="156"/>
                    <a:pt x="79" y="156"/>
                  </a:cubicBezTo>
                  <a:cubicBezTo>
                    <a:pt x="79" y="156"/>
                    <a:pt x="80" y="155"/>
                    <a:pt x="81" y="155"/>
                  </a:cubicBezTo>
                  <a:cubicBezTo>
                    <a:pt x="98" y="155"/>
                    <a:pt x="98" y="155"/>
                    <a:pt x="98" y="155"/>
                  </a:cubicBezTo>
                  <a:cubicBezTo>
                    <a:pt x="99" y="155"/>
                    <a:pt x="100" y="156"/>
                    <a:pt x="100" y="156"/>
                  </a:cubicBezTo>
                  <a:lnTo>
                    <a:pt x="100" y="168"/>
                  </a:lnTo>
                  <a:close/>
                  <a:moveTo>
                    <a:pt x="100" y="146"/>
                  </a:moveTo>
                  <a:cubicBezTo>
                    <a:pt x="100" y="147"/>
                    <a:pt x="99" y="148"/>
                    <a:pt x="98" y="148"/>
                  </a:cubicBezTo>
                  <a:cubicBezTo>
                    <a:pt x="81" y="148"/>
                    <a:pt x="81" y="148"/>
                    <a:pt x="81" y="148"/>
                  </a:cubicBezTo>
                  <a:cubicBezTo>
                    <a:pt x="80" y="148"/>
                    <a:pt x="79" y="147"/>
                    <a:pt x="79" y="146"/>
                  </a:cubicBezTo>
                  <a:cubicBezTo>
                    <a:pt x="79" y="135"/>
                    <a:pt x="79" y="135"/>
                    <a:pt x="79" y="135"/>
                  </a:cubicBezTo>
                  <a:cubicBezTo>
                    <a:pt x="79" y="134"/>
                    <a:pt x="80" y="133"/>
                    <a:pt x="81" y="133"/>
                  </a:cubicBezTo>
                  <a:cubicBezTo>
                    <a:pt x="98" y="133"/>
                    <a:pt x="98" y="133"/>
                    <a:pt x="98" y="133"/>
                  </a:cubicBezTo>
                  <a:cubicBezTo>
                    <a:pt x="99" y="133"/>
                    <a:pt x="100" y="134"/>
                    <a:pt x="100" y="135"/>
                  </a:cubicBezTo>
                  <a:lnTo>
                    <a:pt x="100" y="146"/>
                  </a:lnTo>
                  <a:close/>
                  <a:moveTo>
                    <a:pt x="100" y="114"/>
                  </a:moveTo>
                  <a:cubicBezTo>
                    <a:pt x="100" y="118"/>
                    <a:pt x="97" y="122"/>
                    <a:pt x="93" y="122"/>
                  </a:cubicBezTo>
                  <a:cubicBezTo>
                    <a:pt x="24" y="122"/>
                    <a:pt x="24" y="122"/>
                    <a:pt x="24" y="122"/>
                  </a:cubicBezTo>
                  <a:cubicBezTo>
                    <a:pt x="20" y="122"/>
                    <a:pt x="17" y="118"/>
                    <a:pt x="17" y="114"/>
                  </a:cubicBezTo>
                  <a:cubicBezTo>
                    <a:pt x="17" y="34"/>
                    <a:pt x="17" y="34"/>
                    <a:pt x="17" y="34"/>
                  </a:cubicBezTo>
                  <a:cubicBezTo>
                    <a:pt x="17" y="30"/>
                    <a:pt x="20" y="26"/>
                    <a:pt x="24" y="26"/>
                  </a:cubicBezTo>
                  <a:cubicBezTo>
                    <a:pt x="93" y="26"/>
                    <a:pt x="93" y="26"/>
                    <a:pt x="93" y="26"/>
                  </a:cubicBezTo>
                  <a:cubicBezTo>
                    <a:pt x="97" y="26"/>
                    <a:pt x="100" y="30"/>
                    <a:pt x="100" y="34"/>
                  </a:cubicBezTo>
                  <a:lnTo>
                    <a:pt x="100" y="1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 name="组合 2"/>
          <p:cNvGrpSpPr/>
          <p:nvPr/>
        </p:nvGrpSpPr>
        <p:grpSpPr>
          <a:xfrm>
            <a:off x="748446" y="1976504"/>
            <a:ext cx="571504" cy="556314"/>
            <a:chOff x="3563893" y="3075874"/>
            <a:chExt cx="342000" cy="342000"/>
          </a:xfrm>
          <a:solidFill>
            <a:schemeClr val="accent4">
              <a:lumMod val="20000"/>
              <a:lumOff val="80000"/>
            </a:schemeClr>
          </a:solidFill>
        </p:grpSpPr>
        <p:sp>
          <p:nvSpPr>
            <p:cNvPr id="5" name="椭圆 4"/>
            <p:cNvSpPr>
              <a:spLocks noChangeAspect="1"/>
            </p:cNvSpPr>
            <p:nvPr/>
          </p:nvSpPr>
          <p:spPr>
            <a:xfrm>
              <a:off x="3563893" y="3075874"/>
              <a:ext cx="342000" cy="342000"/>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2" name="Freeform 143"/>
            <p:cNvSpPr>
              <a:spLocks noChangeAspect="1" noEditPoints="1"/>
            </p:cNvSpPr>
            <p:nvPr/>
          </p:nvSpPr>
          <p:spPr bwMode="auto">
            <a:xfrm>
              <a:off x="3648775" y="3143373"/>
              <a:ext cx="171914" cy="198000"/>
            </a:xfrm>
            <a:custGeom>
              <a:avLst/>
              <a:gdLst>
                <a:gd name="T0" fmla="*/ 100 w 201"/>
                <a:gd name="T1" fmla="*/ 176 h 231"/>
                <a:gd name="T2" fmla="*/ 201 w 201"/>
                <a:gd name="T3" fmla="*/ 109 h 231"/>
                <a:gd name="T4" fmla="*/ 201 w 201"/>
                <a:gd name="T5" fmla="*/ 229 h 231"/>
                <a:gd name="T6" fmla="*/ 142 w 201"/>
                <a:gd name="T7" fmla="*/ 185 h 231"/>
                <a:gd name="T8" fmla="*/ 135 w 201"/>
                <a:gd name="T9" fmla="*/ 194 h 231"/>
                <a:gd name="T10" fmla="*/ 185 w 201"/>
                <a:gd name="T11" fmla="*/ 231 h 231"/>
                <a:gd name="T12" fmla="*/ 16 w 201"/>
                <a:gd name="T13" fmla="*/ 231 h 231"/>
                <a:gd name="T14" fmla="*/ 66 w 201"/>
                <a:gd name="T15" fmla="*/ 195 h 231"/>
                <a:gd name="T16" fmla="*/ 59 w 201"/>
                <a:gd name="T17" fmla="*/ 185 h 231"/>
                <a:gd name="T18" fmla="*/ 0 w 201"/>
                <a:gd name="T19" fmla="*/ 229 h 231"/>
                <a:gd name="T20" fmla="*/ 0 w 201"/>
                <a:gd name="T21" fmla="*/ 110 h 231"/>
                <a:gd name="T22" fmla="*/ 100 w 201"/>
                <a:gd name="T23" fmla="*/ 176 h 231"/>
                <a:gd name="T24" fmla="*/ 187 w 201"/>
                <a:gd name="T25" fmla="*/ 73 h 231"/>
                <a:gd name="T26" fmla="*/ 161 w 201"/>
                <a:gd name="T27" fmla="*/ 50 h 231"/>
                <a:gd name="T28" fmla="*/ 154 w 201"/>
                <a:gd name="T29" fmla="*/ 16 h 231"/>
                <a:gd name="T30" fmla="*/ 130 w 201"/>
                <a:gd name="T31" fmla="*/ 22 h 231"/>
                <a:gd name="T32" fmla="*/ 115 w 201"/>
                <a:gd name="T33" fmla="*/ 7 h 231"/>
                <a:gd name="T34" fmla="*/ 86 w 201"/>
                <a:gd name="T35" fmla="*/ 7 h 231"/>
                <a:gd name="T36" fmla="*/ 51 w 201"/>
                <a:gd name="T37" fmla="*/ 39 h 231"/>
                <a:gd name="T38" fmla="*/ 13 w 201"/>
                <a:gd name="T39" fmla="*/ 48 h 231"/>
                <a:gd name="T40" fmla="*/ 18 w 201"/>
                <a:gd name="T41" fmla="*/ 69 h 231"/>
                <a:gd name="T42" fmla="*/ 14 w 201"/>
                <a:gd name="T43" fmla="*/ 73 h 231"/>
                <a:gd name="T44" fmla="*/ 0 w 201"/>
                <a:gd name="T45" fmla="*/ 95 h 231"/>
                <a:gd name="T46" fmla="*/ 0 w 201"/>
                <a:gd name="T47" fmla="*/ 96 h 231"/>
                <a:gd name="T48" fmla="*/ 42 w 201"/>
                <a:gd name="T49" fmla="*/ 124 h 231"/>
                <a:gd name="T50" fmla="*/ 27 w 201"/>
                <a:gd name="T51" fmla="*/ 56 h 231"/>
                <a:gd name="T52" fmla="*/ 145 w 201"/>
                <a:gd name="T53" fmla="*/ 30 h 231"/>
                <a:gd name="T54" fmla="*/ 165 w 201"/>
                <a:gd name="T55" fmla="*/ 119 h 231"/>
                <a:gd name="T56" fmla="*/ 201 w 201"/>
                <a:gd name="T57" fmla="*/ 95 h 231"/>
                <a:gd name="T58" fmla="*/ 201 w 201"/>
                <a:gd name="T59" fmla="*/ 95 h 231"/>
                <a:gd name="T60" fmla="*/ 187 w 201"/>
                <a:gd name="T61" fmla="*/ 73 h 231"/>
                <a:gd name="T62" fmla="*/ 51 w 201"/>
                <a:gd name="T63" fmla="*/ 113 h 231"/>
                <a:gd name="T64" fmla="*/ 54 w 201"/>
                <a:gd name="T65" fmla="*/ 124 h 231"/>
                <a:gd name="T66" fmla="*/ 150 w 201"/>
                <a:gd name="T67" fmla="*/ 103 h 231"/>
                <a:gd name="T68" fmla="*/ 147 w 201"/>
                <a:gd name="T69" fmla="*/ 92 h 231"/>
                <a:gd name="T70" fmla="*/ 51 w 201"/>
                <a:gd name="T71" fmla="*/ 113 h 231"/>
                <a:gd name="T72" fmla="*/ 142 w 201"/>
                <a:gd name="T73" fmla="*/ 70 h 231"/>
                <a:gd name="T74" fmla="*/ 46 w 201"/>
                <a:gd name="T75" fmla="*/ 91 h 231"/>
                <a:gd name="T76" fmla="*/ 49 w 201"/>
                <a:gd name="T77" fmla="*/ 102 h 231"/>
                <a:gd name="T78" fmla="*/ 145 w 201"/>
                <a:gd name="T79" fmla="*/ 81 h 231"/>
                <a:gd name="T80" fmla="*/ 142 w 201"/>
                <a:gd name="T81" fmla="*/ 70 h 231"/>
                <a:gd name="T82" fmla="*/ 137 w 201"/>
                <a:gd name="T83" fmla="*/ 47 h 231"/>
                <a:gd name="T84" fmla="*/ 41 w 201"/>
                <a:gd name="T85" fmla="*/ 68 h 231"/>
                <a:gd name="T86" fmla="*/ 43 w 201"/>
                <a:gd name="T87" fmla="*/ 79 h 231"/>
                <a:gd name="T88" fmla="*/ 140 w 201"/>
                <a:gd name="T89" fmla="*/ 58 h 231"/>
                <a:gd name="T90" fmla="*/ 137 w 201"/>
                <a:gd name="T91" fmla="*/ 4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231">
                  <a:moveTo>
                    <a:pt x="100" y="176"/>
                  </a:moveTo>
                  <a:cubicBezTo>
                    <a:pt x="201" y="109"/>
                    <a:pt x="201" y="109"/>
                    <a:pt x="201" y="109"/>
                  </a:cubicBezTo>
                  <a:cubicBezTo>
                    <a:pt x="201" y="141"/>
                    <a:pt x="201" y="216"/>
                    <a:pt x="201" y="229"/>
                  </a:cubicBezTo>
                  <a:cubicBezTo>
                    <a:pt x="142" y="185"/>
                    <a:pt x="142" y="185"/>
                    <a:pt x="142" y="185"/>
                  </a:cubicBezTo>
                  <a:cubicBezTo>
                    <a:pt x="135" y="194"/>
                    <a:pt x="135" y="194"/>
                    <a:pt x="135" y="194"/>
                  </a:cubicBezTo>
                  <a:cubicBezTo>
                    <a:pt x="185" y="231"/>
                    <a:pt x="185" y="231"/>
                    <a:pt x="185" y="231"/>
                  </a:cubicBezTo>
                  <a:cubicBezTo>
                    <a:pt x="16" y="231"/>
                    <a:pt x="16" y="231"/>
                    <a:pt x="16" y="231"/>
                  </a:cubicBezTo>
                  <a:cubicBezTo>
                    <a:pt x="66" y="195"/>
                    <a:pt x="66" y="195"/>
                    <a:pt x="66" y="195"/>
                  </a:cubicBezTo>
                  <a:cubicBezTo>
                    <a:pt x="59" y="185"/>
                    <a:pt x="59" y="185"/>
                    <a:pt x="59" y="185"/>
                  </a:cubicBezTo>
                  <a:cubicBezTo>
                    <a:pt x="0" y="229"/>
                    <a:pt x="0" y="229"/>
                    <a:pt x="0" y="229"/>
                  </a:cubicBezTo>
                  <a:cubicBezTo>
                    <a:pt x="0" y="216"/>
                    <a:pt x="0" y="141"/>
                    <a:pt x="0" y="110"/>
                  </a:cubicBezTo>
                  <a:lnTo>
                    <a:pt x="100" y="176"/>
                  </a:lnTo>
                  <a:close/>
                  <a:moveTo>
                    <a:pt x="187" y="73"/>
                  </a:moveTo>
                  <a:cubicBezTo>
                    <a:pt x="161" y="50"/>
                    <a:pt x="161" y="50"/>
                    <a:pt x="161" y="50"/>
                  </a:cubicBezTo>
                  <a:cubicBezTo>
                    <a:pt x="154" y="16"/>
                    <a:pt x="154" y="16"/>
                    <a:pt x="154" y="16"/>
                  </a:cubicBezTo>
                  <a:cubicBezTo>
                    <a:pt x="130" y="22"/>
                    <a:pt x="130" y="22"/>
                    <a:pt x="130" y="22"/>
                  </a:cubicBezTo>
                  <a:cubicBezTo>
                    <a:pt x="115" y="7"/>
                    <a:pt x="115" y="7"/>
                    <a:pt x="115" y="7"/>
                  </a:cubicBezTo>
                  <a:cubicBezTo>
                    <a:pt x="107" y="0"/>
                    <a:pt x="94" y="0"/>
                    <a:pt x="86" y="7"/>
                  </a:cubicBezTo>
                  <a:cubicBezTo>
                    <a:pt x="51" y="39"/>
                    <a:pt x="51" y="39"/>
                    <a:pt x="51" y="39"/>
                  </a:cubicBezTo>
                  <a:cubicBezTo>
                    <a:pt x="13" y="48"/>
                    <a:pt x="13" y="48"/>
                    <a:pt x="13" y="48"/>
                  </a:cubicBezTo>
                  <a:cubicBezTo>
                    <a:pt x="18" y="69"/>
                    <a:pt x="18" y="69"/>
                    <a:pt x="18" y="69"/>
                  </a:cubicBezTo>
                  <a:cubicBezTo>
                    <a:pt x="14" y="73"/>
                    <a:pt x="14" y="73"/>
                    <a:pt x="14" y="73"/>
                  </a:cubicBezTo>
                  <a:cubicBezTo>
                    <a:pt x="6" y="80"/>
                    <a:pt x="0" y="86"/>
                    <a:pt x="0" y="95"/>
                  </a:cubicBezTo>
                  <a:cubicBezTo>
                    <a:pt x="0" y="95"/>
                    <a:pt x="0" y="95"/>
                    <a:pt x="0" y="96"/>
                  </a:cubicBezTo>
                  <a:cubicBezTo>
                    <a:pt x="42" y="124"/>
                    <a:pt x="42" y="124"/>
                    <a:pt x="42" y="124"/>
                  </a:cubicBezTo>
                  <a:cubicBezTo>
                    <a:pt x="27" y="56"/>
                    <a:pt x="27" y="56"/>
                    <a:pt x="27" y="56"/>
                  </a:cubicBezTo>
                  <a:cubicBezTo>
                    <a:pt x="145" y="30"/>
                    <a:pt x="145" y="30"/>
                    <a:pt x="145" y="30"/>
                  </a:cubicBezTo>
                  <a:cubicBezTo>
                    <a:pt x="165" y="119"/>
                    <a:pt x="165" y="119"/>
                    <a:pt x="165" y="119"/>
                  </a:cubicBezTo>
                  <a:cubicBezTo>
                    <a:pt x="201" y="95"/>
                    <a:pt x="201" y="95"/>
                    <a:pt x="201" y="95"/>
                  </a:cubicBezTo>
                  <a:cubicBezTo>
                    <a:pt x="201" y="95"/>
                    <a:pt x="201" y="95"/>
                    <a:pt x="201" y="95"/>
                  </a:cubicBezTo>
                  <a:cubicBezTo>
                    <a:pt x="201" y="85"/>
                    <a:pt x="195" y="80"/>
                    <a:pt x="187" y="73"/>
                  </a:cubicBezTo>
                  <a:close/>
                  <a:moveTo>
                    <a:pt x="51" y="113"/>
                  </a:moveTo>
                  <a:cubicBezTo>
                    <a:pt x="54" y="124"/>
                    <a:pt x="54" y="124"/>
                    <a:pt x="54" y="124"/>
                  </a:cubicBezTo>
                  <a:cubicBezTo>
                    <a:pt x="150" y="103"/>
                    <a:pt x="150" y="103"/>
                    <a:pt x="150" y="103"/>
                  </a:cubicBezTo>
                  <a:cubicBezTo>
                    <a:pt x="147" y="92"/>
                    <a:pt x="147" y="92"/>
                    <a:pt x="147" y="92"/>
                  </a:cubicBezTo>
                  <a:lnTo>
                    <a:pt x="51" y="113"/>
                  </a:lnTo>
                  <a:close/>
                  <a:moveTo>
                    <a:pt x="142" y="70"/>
                  </a:moveTo>
                  <a:cubicBezTo>
                    <a:pt x="46" y="91"/>
                    <a:pt x="46" y="91"/>
                    <a:pt x="46" y="91"/>
                  </a:cubicBezTo>
                  <a:cubicBezTo>
                    <a:pt x="49" y="102"/>
                    <a:pt x="49" y="102"/>
                    <a:pt x="49" y="102"/>
                  </a:cubicBezTo>
                  <a:cubicBezTo>
                    <a:pt x="145" y="81"/>
                    <a:pt x="145" y="81"/>
                    <a:pt x="145" y="81"/>
                  </a:cubicBezTo>
                  <a:lnTo>
                    <a:pt x="142" y="70"/>
                  </a:lnTo>
                  <a:close/>
                  <a:moveTo>
                    <a:pt x="137" y="47"/>
                  </a:moveTo>
                  <a:cubicBezTo>
                    <a:pt x="41" y="68"/>
                    <a:pt x="41" y="68"/>
                    <a:pt x="41" y="68"/>
                  </a:cubicBezTo>
                  <a:cubicBezTo>
                    <a:pt x="43" y="79"/>
                    <a:pt x="43" y="79"/>
                    <a:pt x="43" y="79"/>
                  </a:cubicBezTo>
                  <a:cubicBezTo>
                    <a:pt x="140" y="58"/>
                    <a:pt x="140" y="58"/>
                    <a:pt x="140" y="58"/>
                  </a:cubicBezTo>
                  <a:lnTo>
                    <a:pt x="137" y="47"/>
                  </a:lnTo>
                  <a:close/>
                </a:path>
              </a:pathLst>
            </a:custGeom>
            <a:solidFill>
              <a:schemeClr val="bg1"/>
            </a:solidFill>
            <a:ln>
              <a:noFill/>
            </a:ln>
          </p:spPr>
          <p:txBody>
            <a:bodyPr vert="horz" wrap="square" lIns="91440" tIns="45720" rIns="91440" bIns="45720" numCol="1" anchor="t" anchorCtr="0" compatLnSpc="1"/>
            <a:p>
              <a:endParaRPr lang="zh-CN" altLang="en-US"/>
            </a:p>
          </p:txBody>
        </p:sp>
      </p:grpSp>
      <p:grpSp>
        <p:nvGrpSpPr>
          <p:cNvPr id="13" name="组合 12"/>
          <p:cNvGrpSpPr/>
          <p:nvPr/>
        </p:nvGrpSpPr>
        <p:grpSpPr>
          <a:xfrm>
            <a:off x="765454" y="1262124"/>
            <a:ext cx="500066" cy="560378"/>
            <a:chOff x="1144116" y="3075874"/>
            <a:chExt cx="342000" cy="342000"/>
          </a:xfrm>
        </p:grpSpPr>
        <p:sp>
          <p:nvSpPr>
            <p:cNvPr id="14" name="椭圆 13"/>
            <p:cNvSpPr>
              <a:spLocks noChangeAspect="1"/>
            </p:cNvSpPr>
            <p:nvPr/>
          </p:nvSpPr>
          <p:spPr>
            <a:xfrm>
              <a:off x="1144116" y="3075874"/>
              <a:ext cx="342000" cy="342000"/>
            </a:xfrm>
            <a:prstGeom prst="ellipse">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5" name="Freeform 26"/>
            <p:cNvSpPr>
              <a:spLocks noChangeAspect="1" noEditPoints="1"/>
            </p:cNvSpPr>
            <p:nvPr/>
          </p:nvSpPr>
          <p:spPr bwMode="auto">
            <a:xfrm>
              <a:off x="1266507" y="3142788"/>
              <a:ext cx="104646" cy="216000"/>
            </a:xfrm>
            <a:custGeom>
              <a:avLst/>
              <a:gdLst>
                <a:gd name="T0" fmla="*/ 0 w 117"/>
                <a:gd name="T1" fmla="*/ 38 h 241"/>
                <a:gd name="T2" fmla="*/ 67 w 117"/>
                <a:gd name="T3" fmla="*/ 241 h 241"/>
                <a:gd name="T4" fmla="*/ 67 w 117"/>
                <a:gd name="T5" fmla="*/ 0 h 241"/>
                <a:gd name="T6" fmla="*/ 70 w 117"/>
                <a:gd name="T7" fmla="*/ 8 h 241"/>
                <a:gd name="T8" fmla="*/ 70 w 117"/>
                <a:gd name="T9" fmla="*/ 13 h 241"/>
                <a:gd name="T10" fmla="*/ 45 w 117"/>
                <a:gd name="T11" fmla="*/ 10 h 241"/>
                <a:gd name="T12" fmla="*/ 19 w 117"/>
                <a:gd name="T13" fmla="*/ 213 h 241"/>
                <a:gd name="T14" fmla="*/ 19 w 117"/>
                <a:gd name="T15" fmla="*/ 198 h 241"/>
                <a:gd name="T16" fmla="*/ 38 w 117"/>
                <a:gd name="T17" fmla="*/ 211 h 241"/>
                <a:gd name="T18" fmla="*/ 19 w 117"/>
                <a:gd name="T19" fmla="*/ 191 h 241"/>
                <a:gd name="T20" fmla="*/ 19 w 117"/>
                <a:gd name="T21" fmla="*/ 177 h 241"/>
                <a:gd name="T22" fmla="*/ 38 w 117"/>
                <a:gd name="T23" fmla="*/ 190 h 241"/>
                <a:gd name="T24" fmla="*/ 19 w 117"/>
                <a:gd name="T25" fmla="*/ 169 h 241"/>
                <a:gd name="T26" fmla="*/ 19 w 117"/>
                <a:gd name="T27" fmla="*/ 155 h 241"/>
                <a:gd name="T28" fmla="*/ 38 w 117"/>
                <a:gd name="T29" fmla="*/ 168 h 241"/>
                <a:gd name="T30" fmla="*/ 19 w 117"/>
                <a:gd name="T31" fmla="*/ 148 h 241"/>
                <a:gd name="T32" fmla="*/ 19 w 117"/>
                <a:gd name="T33" fmla="*/ 133 h 241"/>
                <a:gd name="T34" fmla="*/ 38 w 117"/>
                <a:gd name="T35" fmla="*/ 146 h 241"/>
                <a:gd name="T36" fmla="*/ 50 w 117"/>
                <a:gd name="T37" fmla="*/ 213 h 241"/>
                <a:gd name="T38" fmla="*/ 50 w 117"/>
                <a:gd name="T39" fmla="*/ 198 h 241"/>
                <a:gd name="T40" fmla="*/ 69 w 117"/>
                <a:gd name="T41" fmla="*/ 211 h 241"/>
                <a:gd name="T42" fmla="*/ 50 w 117"/>
                <a:gd name="T43" fmla="*/ 191 h 241"/>
                <a:gd name="T44" fmla="*/ 50 w 117"/>
                <a:gd name="T45" fmla="*/ 177 h 241"/>
                <a:gd name="T46" fmla="*/ 69 w 117"/>
                <a:gd name="T47" fmla="*/ 190 h 241"/>
                <a:gd name="T48" fmla="*/ 50 w 117"/>
                <a:gd name="T49" fmla="*/ 169 h 241"/>
                <a:gd name="T50" fmla="*/ 50 w 117"/>
                <a:gd name="T51" fmla="*/ 155 h 241"/>
                <a:gd name="T52" fmla="*/ 69 w 117"/>
                <a:gd name="T53" fmla="*/ 168 h 241"/>
                <a:gd name="T54" fmla="*/ 50 w 117"/>
                <a:gd name="T55" fmla="*/ 148 h 241"/>
                <a:gd name="T56" fmla="*/ 50 w 117"/>
                <a:gd name="T57" fmla="*/ 133 h 241"/>
                <a:gd name="T58" fmla="*/ 69 w 117"/>
                <a:gd name="T59" fmla="*/ 146 h 241"/>
                <a:gd name="T60" fmla="*/ 81 w 117"/>
                <a:gd name="T61" fmla="*/ 213 h 241"/>
                <a:gd name="T62" fmla="*/ 81 w 117"/>
                <a:gd name="T63" fmla="*/ 198 h 241"/>
                <a:gd name="T64" fmla="*/ 100 w 117"/>
                <a:gd name="T65" fmla="*/ 211 h 241"/>
                <a:gd name="T66" fmla="*/ 81 w 117"/>
                <a:gd name="T67" fmla="*/ 191 h 241"/>
                <a:gd name="T68" fmla="*/ 81 w 117"/>
                <a:gd name="T69" fmla="*/ 177 h 241"/>
                <a:gd name="T70" fmla="*/ 100 w 117"/>
                <a:gd name="T71" fmla="*/ 190 h 241"/>
                <a:gd name="T72" fmla="*/ 81 w 117"/>
                <a:gd name="T73" fmla="*/ 169 h 241"/>
                <a:gd name="T74" fmla="*/ 81 w 117"/>
                <a:gd name="T75" fmla="*/ 155 h 241"/>
                <a:gd name="T76" fmla="*/ 100 w 117"/>
                <a:gd name="T77" fmla="*/ 168 h 241"/>
                <a:gd name="T78" fmla="*/ 81 w 117"/>
                <a:gd name="T79" fmla="*/ 148 h 241"/>
                <a:gd name="T80" fmla="*/ 81 w 117"/>
                <a:gd name="T81" fmla="*/ 133 h 241"/>
                <a:gd name="T82" fmla="*/ 100 w 117"/>
                <a:gd name="T83" fmla="*/ 146 h 241"/>
                <a:gd name="T84" fmla="*/ 24 w 117"/>
                <a:gd name="T85" fmla="*/ 122 h 241"/>
                <a:gd name="T86" fmla="*/ 24 w 117"/>
                <a:gd name="T87" fmla="*/ 26 h 241"/>
                <a:gd name="T88" fmla="*/ 100 w 117"/>
                <a:gd name="T89" fmla="*/ 11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241">
                  <a:moveTo>
                    <a:pt x="67" y="0"/>
                  </a:moveTo>
                  <a:cubicBezTo>
                    <a:pt x="50" y="0"/>
                    <a:pt x="50" y="0"/>
                    <a:pt x="50" y="0"/>
                  </a:cubicBezTo>
                  <a:cubicBezTo>
                    <a:pt x="23" y="0"/>
                    <a:pt x="0" y="10"/>
                    <a:pt x="0" y="38"/>
                  </a:cubicBezTo>
                  <a:cubicBezTo>
                    <a:pt x="0" y="204"/>
                    <a:pt x="0" y="204"/>
                    <a:pt x="0" y="204"/>
                  </a:cubicBezTo>
                  <a:cubicBezTo>
                    <a:pt x="0" y="232"/>
                    <a:pt x="23" y="241"/>
                    <a:pt x="50" y="241"/>
                  </a:cubicBezTo>
                  <a:cubicBezTo>
                    <a:pt x="67" y="241"/>
                    <a:pt x="67" y="241"/>
                    <a:pt x="67" y="241"/>
                  </a:cubicBezTo>
                  <a:cubicBezTo>
                    <a:pt x="94" y="241"/>
                    <a:pt x="117" y="232"/>
                    <a:pt x="117" y="204"/>
                  </a:cubicBezTo>
                  <a:cubicBezTo>
                    <a:pt x="117" y="38"/>
                    <a:pt x="117" y="38"/>
                    <a:pt x="117" y="38"/>
                  </a:cubicBezTo>
                  <a:cubicBezTo>
                    <a:pt x="117" y="10"/>
                    <a:pt x="94" y="0"/>
                    <a:pt x="67" y="0"/>
                  </a:cubicBezTo>
                  <a:close/>
                  <a:moveTo>
                    <a:pt x="45" y="10"/>
                  </a:moveTo>
                  <a:cubicBezTo>
                    <a:pt x="45" y="9"/>
                    <a:pt x="46" y="8"/>
                    <a:pt x="47" y="8"/>
                  </a:cubicBezTo>
                  <a:cubicBezTo>
                    <a:pt x="70" y="8"/>
                    <a:pt x="70" y="8"/>
                    <a:pt x="70" y="8"/>
                  </a:cubicBezTo>
                  <a:cubicBezTo>
                    <a:pt x="71" y="8"/>
                    <a:pt x="72" y="9"/>
                    <a:pt x="72" y="10"/>
                  </a:cubicBezTo>
                  <a:cubicBezTo>
                    <a:pt x="72" y="11"/>
                    <a:pt x="72" y="11"/>
                    <a:pt x="72" y="11"/>
                  </a:cubicBezTo>
                  <a:cubicBezTo>
                    <a:pt x="72" y="12"/>
                    <a:pt x="71" y="13"/>
                    <a:pt x="70" y="13"/>
                  </a:cubicBezTo>
                  <a:cubicBezTo>
                    <a:pt x="47" y="13"/>
                    <a:pt x="47" y="13"/>
                    <a:pt x="47" y="13"/>
                  </a:cubicBezTo>
                  <a:cubicBezTo>
                    <a:pt x="46" y="13"/>
                    <a:pt x="45" y="12"/>
                    <a:pt x="45" y="11"/>
                  </a:cubicBezTo>
                  <a:lnTo>
                    <a:pt x="45" y="10"/>
                  </a:lnTo>
                  <a:close/>
                  <a:moveTo>
                    <a:pt x="38" y="211"/>
                  </a:moveTo>
                  <a:cubicBezTo>
                    <a:pt x="38" y="212"/>
                    <a:pt x="37" y="213"/>
                    <a:pt x="36" y="213"/>
                  </a:cubicBezTo>
                  <a:cubicBezTo>
                    <a:pt x="19" y="213"/>
                    <a:pt x="19" y="213"/>
                    <a:pt x="19" y="213"/>
                  </a:cubicBezTo>
                  <a:cubicBezTo>
                    <a:pt x="18" y="213"/>
                    <a:pt x="17" y="212"/>
                    <a:pt x="17" y="211"/>
                  </a:cubicBezTo>
                  <a:cubicBezTo>
                    <a:pt x="17" y="200"/>
                    <a:pt x="17" y="200"/>
                    <a:pt x="17" y="200"/>
                  </a:cubicBezTo>
                  <a:cubicBezTo>
                    <a:pt x="17" y="199"/>
                    <a:pt x="18" y="198"/>
                    <a:pt x="19" y="198"/>
                  </a:cubicBezTo>
                  <a:cubicBezTo>
                    <a:pt x="36" y="198"/>
                    <a:pt x="36" y="198"/>
                    <a:pt x="36" y="198"/>
                  </a:cubicBezTo>
                  <a:cubicBezTo>
                    <a:pt x="37" y="198"/>
                    <a:pt x="38" y="199"/>
                    <a:pt x="38" y="200"/>
                  </a:cubicBezTo>
                  <a:lnTo>
                    <a:pt x="38" y="211"/>
                  </a:lnTo>
                  <a:close/>
                  <a:moveTo>
                    <a:pt x="38" y="190"/>
                  </a:moveTo>
                  <a:cubicBezTo>
                    <a:pt x="38" y="190"/>
                    <a:pt x="37" y="191"/>
                    <a:pt x="36" y="191"/>
                  </a:cubicBezTo>
                  <a:cubicBezTo>
                    <a:pt x="19" y="191"/>
                    <a:pt x="19" y="191"/>
                    <a:pt x="19" y="191"/>
                  </a:cubicBezTo>
                  <a:cubicBezTo>
                    <a:pt x="18" y="191"/>
                    <a:pt x="17" y="190"/>
                    <a:pt x="17" y="190"/>
                  </a:cubicBezTo>
                  <a:cubicBezTo>
                    <a:pt x="17" y="178"/>
                    <a:pt x="17" y="178"/>
                    <a:pt x="17" y="178"/>
                  </a:cubicBezTo>
                  <a:cubicBezTo>
                    <a:pt x="17" y="177"/>
                    <a:pt x="18" y="177"/>
                    <a:pt x="19" y="177"/>
                  </a:cubicBezTo>
                  <a:cubicBezTo>
                    <a:pt x="36" y="177"/>
                    <a:pt x="36" y="177"/>
                    <a:pt x="36" y="177"/>
                  </a:cubicBezTo>
                  <a:cubicBezTo>
                    <a:pt x="37" y="177"/>
                    <a:pt x="38" y="177"/>
                    <a:pt x="38" y="178"/>
                  </a:cubicBezTo>
                  <a:lnTo>
                    <a:pt x="38" y="190"/>
                  </a:lnTo>
                  <a:close/>
                  <a:moveTo>
                    <a:pt x="38" y="168"/>
                  </a:moveTo>
                  <a:cubicBezTo>
                    <a:pt x="38" y="169"/>
                    <a:pt x="37" y="169"/>
                    <a:pt x="36" y="169"/>
                  </a:cubicBezTo>
                  <a:cubicBezTo>
                    <a:pt x="19" y="169"/>
                    <a:pt x="19" y="169"/>
                    <a:pt x="19" y="169"/>
                  </a:cubicBezTo>
                  <a:cubicBezTo>
                    <a:pt x="18" y="169"/>
                    <a:pt x="17" y="169"/>
                    <a:pt x="17" y="168"/>
                  </a:cubicBezTo>
                  <a:cubicBezTo>
                    <a:pt x="17" y="156"/>
                    <a:pt x="17" y="156"/>
                    <a:pt x="17" y="156"/>
                  </a:cubicBezTo>
                  <a:cubicBezTo>
                    <a:pt x="17" y="156"/>
                    <a:pt x="18" y="155"/>
                    <a:pt x="19" y="155"/>
                  </a:cubicBezTo>
                  <a:cubicBezTo>
                    <a:pt x="36" y="155"/>
                    <a:pt x="36" y="155"/>
                    <a:pt x="36" y="155"/>
                  </a:cubicBezTo>
                  <a:cubicBezTo>
                    <a:pt x="37" y="155"/>
                    <a:pt x="38" y="156"/>
                    <a:pt x="38" y="156"/>
                  </a:cubicBezTo>
                  <a:lnTo>
                    <a:pt x="38" y="168"/>
                  </a:lnTo>
                  <a:close/>
                  <a:moveTo>
                    <a:pt x="38" y="146"/>
                  </a:moveTo>
                  <a:cubicBezTo>
                    <a:pt x="38" y="147"/>
                    <a:pt x="37" y="148"/>
                    <a:pt x="36" y="148"/>
                  </a:cubicBezTo>
                  <a:cubicBezTo>
                    <a:pt x="19" y="148"/>
                    <a:pt x="19" y="148"/>
                    <a:pt x="19" y="148"/>
                  </a:cubicBezTo>
                  <a:cubicBezTo>
                    <a:pt x="18" y="148"/>
                    <a:pt x="17" y="147"/>
                    <a:pt x="17" y="146"/>
                  </a:cubicBezTo>
                  <a:cubicBezTo>
                    <a:pt x="17" y="135"/>
                    <a:pt x="17" y="135"/>
                    <a:pt x="17" y="135"/>
                  </a:cubicBezTo>
                  <a:cubicBezTo>
                    <a:pt x="17" y="134"/>
                    <a:pt x="18" y="133"/>
                    <a:pt x="19" y="133"/>
                  </a:cubicBezTo>
                  <a:cubicBezTo>
                    <a:pt x="36" y="133"/>
                    <a:pt x="36" y="133"/>
                    <a:pt x="36" y="133"/>
                  </a:cubicBezTo>
                  <a:cubicBezTo>
                    <a:pt x="37" y="133"/>
                    <a:pt x="38" y="134"/>
                    <a:pt x="38" y="135"/>
                  </a:cubicBezTo>
                  <a:lnTo>
                    <a:pt x="38" y="146"/>
                  </a:lnTo>
                  <a:close/>
                  <a:moveTo>
                    <a:pt x="69" y="211"/>
                  </a:moveTo>
                  <a:cubicBezTo>
                    <a:pt x="69" y="212"/>
                    <a:pt x="68" y="213"/>
                    <a:pt x="67" y="213"/>
                  </a:cubicBezTo>
                  <a:cubicBezTo>
                    <a:pt x="50" y="213"/>
                    <a:pt x="50" y="213"/>
                    <a:pt x="50" y="213"/>
                  </a:cubicBezTo>
                  <a:cubicBezTo>
                    <a:pt x="49" y="213"/>
                    <a:pt x="48" y="212"/>
                    <a:pt x="48" y="211"/>
                  </a:cubicBezTo>
                  <a:cubicBezTo>
                    <a:pt x="48" y="200"/>
                    <a:pt x="48" y="200"/>
                    <a:pt x="48" y="200"/>
                  </a:cubicBezTo>
                  <a:cubicBezTo>
                    <a:pt x="48" y="199"/>
                    <a:pt x="49" y="198"/>
                    <a:pt x="50" y="198"/>
                  </a:cubicBezTo>
                  <a:cubicBezTo>
                    <a:pt x="67" y="198"/>
                    <a:pt x="67" y="198"/>
                    <a:pt x="67" y="198"/>
                  </a:cubicBezTo>
                  <a:cubicBezTo>
                    <a:pt x="68" y="198"/>
                    <a:pt x="69" y="199"/>
                    <a:pt x="69" y="200"/>
                  </a:cubicBezTo>
                  <a:lnTo>
                    <a:pt x="69" y="211"/>
                  </a:lnTo>
                  <a:close/>
                  <a:moveTo>
                    <a:pt x="69" y="190"/>
                  </a:moveTo>
                  <a:cubicBezTo>
                    <a:pt x="69" y="190"/>
                    <a:pt x="68" y="191"/>
                    <a:pt x="67" y="191"/>
                  </a:cubicBezTo>
                  <a:cubicBezTo>
                    <a:pt x="50" y="191"/>
                    <a:pt x="50" y="191"/>
                    <a:pt x="50" y="191"/>
                  </a:cubicBezTo>
                  <a:cubicBezTo>
                    <a:pt x="49" y="191"/>
                    <a:pt x="48" y="190"/>
                    <a:pt x="48" y="190"/>
                  </a:cubicBezTo>
                  <a:cubicBezTo>
                    <a:pt x="48" y="178"/>
                    <a:pt x="48" y="178"/>
                    <a:pt x="48" y="178"/>
                  </a:cubicBezTo>
                  <a:cubicBezTo>
                    <a:pt x="48" y="177"/>
                    <a:pt x="49" y="177"/>
                    <a:pt x="50" y="177"/>
                  </a:cubicBezTo>
                  <a:cubicBezTo>
                    <a:pt x="67" y="177"/>
                    <a:pt x="67" y="177"/>
                    <a:pt x="67" y="177"/>
                  </a:cubicBezTo>
                  <a:cubicBezTo>
                    <a:pt x="68" y="177"/>
                    <a:pt x="69" y="177"/>
                    <a:pt x="69" y="178"/>
                  </a:cubicBezTo>
                  <a:lnTo>
                    <a:pt x="69" y="190"/>
                  </a:lnTo>
                  <a:close/>
                  <a:moveTo>
                    <a:pt x="69" y="168"/>
                  </a:moveTo>
                  <a:cubicBezTo>
                    <a:pt x="69" y="169"/>
                    <a:pt x="68" y="169"/>
                    <a:pt x="67" y="169"/>
                  </a:cubicBezTo>
                  <a:cubicBezTo>
                    <a:pt x="50" y="169"/>
                    <a:pt x="50" y="169"/>
                    <a:pt x="50" y="169"/>
                  </a:cubicBezTo>
                  <a:cubicBezTo>
                    <a:pt x="49" y="169"/>
                    <a:pt x="48" y="169"/>
                    <a:pt x="48" y="168"/>
                  </a:cubicBezTo>
                  <a:cubicBezTo>
                    <a:pt x="48" y="156"/>
                    <a:pt x="48" y="156"/>
                    <a:pt x="48" y="156"/>
                  </a:cubicBezTo>
                  <a:cubicBezTo>
                    <a:pt x="48" y="156"/>
                    <a:pt x="49" y="155"/>
                    <a:pt x="50" y="155"/>
                  </a:cubicBezTo>
                  <a:cubicBezTo>
                    <a:pt x="67" y="155"/>
                    <a:pt x="67" y="155"/>
                    <a:pt x="67" y="155"/>
                  </a:cubicBezTo>
                  <a:cubicBezTo>
                    <a:pt x="68" y="155"/>
                    <a:pt x="69" y="156"/>
                    <a:pt x="69" y="156"/>
                  </a:cubicBezTo>
                  <a:lnTo>
                    <a:pt x="69" y="168"/>
                  </a:lnTo>
                  <a:close/>
                  <a:moveTo>
                    <a:pt x="69" y="146"/>
                  </a:moveTo>
                  <a:cubicBezTo>
                    <a:pt x="69" y="147"/>
                    <a:pt x="68" y="148"/>
                    <a:pt x="67" y="148"/>
                  </a:cubicBezTo>
                  <a:cubicBezTo>
                    <a:pt x="50" y="148"/>
                    <a:pt x="50" y="148"/>
                    <a:pt x="50" y="148"/>
                  </a:cubicBezTo>
                  <a:cubicBezTo>
                    <a:pt x="49" y="148"/>
                    <a:pt x="48" y="147"/>
                    <a:pt x="48" y="146"/>
                  </a:cubicBezTo>
                  <a:cubicBezTo>
                    <a:pt x="48" y="135"/>
                    <a:pt x="48" y="135"/>
                    <a:pt x="48" y="135"/>
                  </a:cubicBezTo>
                  <a:cubicBezTo>
                    <a:pt x="48" y="134"/>
                    <a:pt x="49" y="133"/>
                    <a:pt x="50" y="133"/>
                  </a:cubicBezTo>
                  <a:cubicBezTo>
                    <a:pt x="67" y="133"/>
                    <a:pt x="67" y="133"/>
                    <a:pt x="67" y="133"/>
                  </a:cubicBezTo>
                  <a:cubicBezTo>
                    <a:pt x="68" y="133"/>
                    <a:pt x="69" y="134"/>
                    <a:pt x="69" y="135"/>
                  </a:cubicBezTo>
                  <a:lnTo>
                    <a:pt x="69" y="146"/>
                  </a:lnTo>
                  <a:close/>
                  <a:moveTo>
                    <a:pt x="100" y="211"/>
                  </a:moveTo>
                  <a:cubicBezTo>
                    <a:pt x="100" y="212"/>
                    <a:pt x="99" y="213"/>
                    <a:pt x="98" y="213"/>
                  </a:cubicBezTo>
                  <a:cubicBezTo>
                    <a:pt x="81" y="213"/>
                    <a:pt x="81" y="213"/>
                    <a:pt x="81" y="213"/>
                  </a:cubicBezTo>
                  <a:cubicBezTo>
                    <a:pt x="80" y="213"/>
                    <a:pt x="79" y="212"/>
                    <a:pt x="79" y="211"/>
                  </a:cubicBezTo>
                  <a:cubicBezTo>
                    <a:pt x="79" y="200"/>
                    <a:pt x="79" y="200"/>
                    <a:pt x="79" y="200"/>
                  </a:cubicBezTo>
                  <a:cubicBezTo>
                    <a:pt x="79" y="199"/>
                    <a:pt x="80" y="198"/>
                    <a:pt x="81" y="198"/>
                  </a:cubicBezTo>
                  <a:cubicBezTo>
                    <a:pt x="98" y="198"/>
                    <a:pt x="98" y="198"/>
                    <a:pt x="98" y="198"/>
                  </a:cubicBezTo>
                  <a:cubicBezTo>
                    <a:pt x="99" y="198"/>
                    <a:pt x="100" y="199"/>
                    <a:pt x="100" y="200"/>
                  </a:cubicBezTo>
                  <a:lnTo>
                    <a:pt x="100" y="211"/>
                  </a:lnTo>
                  <a:close/>
                  <a:moveTo>
                    <a:pt x="100" y="190"/>
                  </a:moveTo>
                  <a:cubicBezTo>
                    <a:pt x="100" y="190"/>
                    <a:pt x="99" y="191"/>
                    <a:pt x="98" y="191"/>
                  </a:cubicBezTo>
                  <a:cubicBezTo>
                    <a:pt x="81" y="191"/>
                    <a:pt x="81" y="191"/>
                    <a:pt x="81" y="191"/>
                  </a:cubicBezTo>
                  <a:cubicBezTo>
                    <a:pt x="80" y="191"/>
                    <a:pt x="79" y="190"/>
                    <a:pt x="79" y="190"/>
                  </a:cubicBezTo>
                  <a:cubicBezTo>
                    <a:pt x="79" y="178"/>
                    <a:pt x="79" y="178"/>
                    <a:pt x="79" y="178"/>
                  </a:cubicBezTo>
                  <a:cubicBezTo>
                    <a:pt x="79" y="177"/>
                    <a:pt x="80" y="177"/>
                    <a:pt x="81" y="177"/>
                  </a:cubicBezTo>
                  <a:cubicBezTo>
                    <a:pt x="98" y="177"/>
                    <a:pt x="98" y="177"/>
                    <a:pt x="98" y="177"/>
                  </a:cubicBezTo>
                  <a:cubicBezTo>
                    <a:pt x="99" y="177"/>
                    <a:pt x="100" y="177"/>
                    <a:pt x="100" y="178"/>
                  </a:cubicBezTo>
                  <a:lnTo>
                    <a:pt x="100" y="190"/>
                  </a:lnTo>
                  <a:close/>
                  <a:moveTo>
                    <a:pt x="100" y="168"/>
                  </a:moveTo>
                  <a:cubicBezTo>
                    <a:pt x="100" y="169"/>
                    <a:pt x="99" y="169"/>
                    <a:pt x="98" y="169"/>
                  </a:cubicBezTo>
                  <a:cubicBezTo>
                    <a:pt x="81" y="169"/>
                    <a:pt x="81" y="169"/>
                    <a:pt x="81" y="169"/>
                  </a:cubicBezTo>
                  <a:cubicBezTo>
                    <a:pt x="80" y="169"/>
                    <a:pt x="79" y="169"/>
                    <a:pt x="79" y="168"/>
                  </a:cubicBezTo>
                  <a:cubicBezTo>
                    <a:pt x="79" y="156"/>
                    <a:pt x="79" y="156"/>
                    <a:pt x="79" y="156"/>
                  </a:cubicBezTo>
                  <a:cubicBezTo>
                    <a:pt x="79" y="156"/>
                    <a:pt x="80" y="155"/>
                    <a:pt x="81" y="155"/>
                  </a:cubicBezTo>
                  <a:cubicBezTo>
                    <a:pt x="98" y="155"/>
                    <a:pt x="98" y="155"/>
                    <a:pt x="98" y="155"/>
                  </a:cubicBezTo>
                  <a:cubicBezTo>
                    <a:pt x="99" y="155"/>
                    <a:pt x="100" y="156"/>
                    <a:pt x="100" y="156"/>
                  </a:cubicBezTo>
                  <a:lnTo>
                    <a:pt x="100" y="168"/>
                  </a:lnTo>
                  <a:close/>
                  <a:moveTo>
                    <a:pt x="100" y="146"/>
                  </a:moveTo>
                  <a:cubicBezTo>
                    <a:pt x="100" y="147"/>
                    <a:pt x="99" y="148"/>
                    <a:pt x="98" y="148"/>
                  </a:cubicBezTo>
                  <a:cubicBezTo>
                    <a:pt x="81" y="148"/>
                    <a:pt x="81" y="148"/>
                    <a:pt x="81" y="148"/>
                  </a:cubicBezTo>
                  <a:cubicBezTo>
                    <a:pt x="80" y="148"/>
                    <a:pt x="79" y="147"/>
                    <a:pt x="79" y="146"/>
                  </a:cubicBezTo>
                  <a:cubicBezTo>
                    <a:pt x="79" y="135"/>
                    <a:pt x="79" y="135"/>
                    <a:pt x="79" y="135"/>
                  </a:cubicBezTo>
                  <a:cubicBezTo>
                    <a:pt x="79" y="134"/>
                    <a:pt x="80" y="133"/>
                    <a:pt x="81" y="133"/>
                  </a:cubicBezTo>
                  <a:cubicBezTo>
                    <a:pt x="98" y="133"/>
                    <a:pt x="98" y="133"/>
                    <a:pt x="98" y="133"/>
                  </a:cubicBezTo>
                  <a:cubicBezTo>
                    <a:pt x="99" y="133"/>
                    <a:pt x="100" y="134"/>
                    <a:pt x="100" y="135"/>
                  </a:cubicBezTo>
                  <a:lnTo>
                    <a:pt x="100" y="146"/>
                  </a:lnTo>
                  <a:close/>
                  <a:moveTo>
                    <a:pt x="100" y="114"/>
                  </a:moveTo>
                  <a:cubicBezTo>
                    <a:pt x="100" y="118"/>
                    <a:pt x="97" y="122"/>
                    <a:pt x="93" y="122"/>
                  </a:cubicBezTo>
                  <a:cubicBezTo>
                    <a:pt x="24" y="122"/>
                    <a:pt x="24" y="122"/>
                    <a:pt x="24" y="122"/>
                  </a:cubicBezTo>
                  <a:cubicBezTo>
                    <a:pt x="20" y="122"/>
                    <a:pt x="17" y="118"/>
                    <a:pt x="17" y="114"/>
                  </a:cubicBezTo>
                  <a:cubicBezTo>
                    <a:pt x="17" y="34"/>
                    <a:pt x="17" y="34"/>
                    <a:pt x="17" y="34"/>
                  </a:cubicBezTo>
                  <a:cubicBezTo>
                    <a:pt x="17" y="30"/>
                    <a:pt x="20" y="26"/>
                    <a:pt x="24" y="26"/>
                  </a:cubicBezTo>
                  <a:cubicBezTo>
                    <a:pt x="93" y="26"/>
                    <a:pt x="93" y="26"/>
                    <a:pt x="93" y="26"/>
                  </a:cubicBezTo>
                  <a:cubicBezTo>
                    <a:pt x="97" y="26"/>
                    <a:pt x="100" y="30"/>
                    <a:pt x="100" y="34"/>
                  </a:cubicBezTo>
                  <a:lnTo>
                    <a:pt x="100" y="114"/>
                  </a:lnTo>
                  <a:close/>
                </a:path>
              </a:pathLst>
            </a:custGeom>
            <a:solidFill>
              <a:schemeClr val="bg1"/>
            </a:solidFill>
            <a:ln>
              <a:noFill/>
            </a:ln>
          </p:spPr>
          <p:txBody>
            <a:bodyPr vert="horz" wrap="square" lIns="91440" tIns="45720" rIns="91440" bIns="45720" numCol="1" anchor="t" anchorCtr="0" compatLnSpc="1"/>
            <a:p>
              <a:endParaRPr lang="zh-CN" altLang="en-US"/>
            </a:p>
          </p:txBody>
        </p:sp>
      </p:grpSp>
      <p:sp>
        <p:nvSpPr>
          <p:cNvPr id="16" name="圆角矩形 15"/>
          <p:cNvSpPr/>
          <p:nvPr/>
        </p:nvSpPr>
        <p:spPr bwMode="auto">
          <a:xfrm>
            <a:off x="292071" y="373063"/>
            <a:ext cx="4143404" cy="2928958"/>
          </a:xfrm>
          <a:prstGeom prst="roundRect">
            <a:avLst/>
          </a:prstGeom>
          <a:solidFill>
            <a:schemeClr val="accent4"/>
          </a:solidFill>
          <a:ln w="12700" cap="sq"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none" lIns="91440" tIns="45720" rIns="91440" bIns="4572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grpSp>
        <p:nvGrpSpPr>
          <p:cNvPr id="18" name="组合 17"/>
          <p:cNvGrpSpPr/>
          <p:nvPr/>
        </p:nvGrpSpPr>
        <p:grpSpPr>
          <a:xfrm>
            <a:off x="428746" y="2112737"/>
            <a:ext cx="571504" cy="556314"/>
            <a:chOff x="3563893" y="3075874"/>
            <a:chExt cx="342000" cy="342000"/>
          </a:xfrm>
          <a:solidFill>
            <a:schemeClr val="accent4">
              <a:lumMod val="20000"/>
              <a:lumOff val="80000"/>
            </a:schemeClr>
          </a:solidFill>
        </p:grpSpPr>
        <p:sp>
          <p:nvSpPr>
            <p:cNvPr id="19" name="椭圆 18"/>
            <p:cNvSpPr>
              <a:spLocks noChangeAspect="1"/>
            </p:cNvSpPr>
            <p:nvPr/>
          </p:nvSpPr>
          <p:spPr>
            <a:xfrm>
              <a:off x="3563893" y="3075874"/>
              <a:ext cx="342000" cy="342000"/>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0" name="Freeform 143"/>
            <p:cNvSpPr>
              <a:spLocks noChangeAspect="1" noEditPoints="1"/>
            </p:cNvSpPr>
            <p:nvPr/>
          </p:nvSpPr>
          <p:spPr bwMode="auto">
            <a:xfrm>
              <a:off x="3648775" y="3143373"/>
              <a:ext cx="171914" cy="198000"/>
            </a:xfrm>
            <a:custGeom>
              <a:avLst/>
              <a:gdLst>
                <a:gd name="T0" fmla="*/ 100 w 201"/>
                <a:gd name="T1" fmla="*/ 176 h 231"/>
                <a:gd name="T2" fmla="*/ 201 w 201"/>
                <a:gd name="T3" fmla="*/ 109 h 231"/>
                <a:gd name="T4" fmla="*/ 201 w 201"/>
                <a:gd name="T5" fmla="*/ 229 h 231"/>
                <a:gd name="T6" fmla="*/ 142 w 201"/>
                <a:gd name="T7" fmla="*/ 185 h 231"/>
                <a:gd name="T8" fmla="*/ 135 w 201"/>
                <a:gd name="T9" fmla="*/ 194 h 231"/>
                <a:gd name="T10" fmla="*/ 185 w 201"/>
                <a:gd name="T11" fmla="*/ 231 h 231"/>
                <a:gd name="T12" fmla="*/ 16 w 201"/>
                <a:gd name="T13" fmla="*/ 231 h 231"/>
                <a:gd name="T14" fmla="*/ 66 w 201"/>
                <a:gd name="T15" fmla="*/ 195 h 231"/>
                <a:gd name="T16" fmla="*/ 59 w 201"/>
                <a:gd name="T17" fmla="*/ 185 h 231"/>
                <a:gd name="T18" fmla="*/ 0 w 201"/>
                <a:gd name="T19" fmla="*/ 229 h 231"/>
                <a:gd name="T20" fmla="*/ 0 w 201"/>
                <a:gd name="T21" fmla="*/ 110 h 231"/>
                <a:gd name="T22" fmla="*/ 100 w 201"/>
                <a:gd name="T23" fmla="*/ 176 h 231"/>
                <a:gd name="T24" fmla="*/ 187 w 201"/>
                <a:gd name="T25" fmla="*/ 73 h 231"/>
                <a:gd name="T26" fmla="*/ 161 w 201"/>
                <a:gd name="T27" fmla="*/ 50 h 231"/>
                <a:gd name="T28" fmla="*/ 154 w 201"/>
                <a:gd name="T29" fmla="*/ 16 h 231"/>
                <a:gd name="T30" fmla="*/ 130 w 201"/>
                <a:gd name="T31" fmla="*/ 22 h 231"/>
                <a:gd name="T32" fmla="*/ 115 w 201"/>
                <a:gd name="T33" fmla="*/ 7 h 231"/>
                <a:gd name="T34" fmla="*/ 86 w 201"/>
                <a:gd name="T35" fmla="*/ 7 h 231"/>
                <a:gd name="T36" fmla="*/ 51 w 201"/>
                <a:gd name="T37" fmla="*/ 39 h 231"/>
                <a:gd name="T38" fmla="*/ 13 w 201"/>
                <a:gd name="T39" fmla="*/ 48 h 231"/>
                <a:gd name="T40" fmla="*/ 18 w 201"/>
                <a:gd name="T41" fmla="*/ 69 h 231"/>
                <a:gd name="T42" fmla="*/ 14 w 201"/>
                <a:gd name="T43" fmla="*/ 73 h 231"/>
                <a:gd name="T44" fmla="*/ 0 w 201"/>
                <a:gd name="T45" fmla="*/ 95 h 231"/>
                <a:gd name="T46" fmla="*/ 0 w 201"/>
                <a:gd name="T47" fmla="*/ 96 h 231"/>
                <a:gd name="T48" fmla="*/ 42 w 201"/>
                <a:gd name="T49" fmla="*/ 124 h 231"/>
                <a:gd name="T50" fmla="*/ 27 w 201"/>
                <a:gd name="T51" fmla="*/ 56 h 231"/>
                <a:gd name="T52" fmla="*/ 145 w 201"/>
                <a:gd name="T53" fmla="*/ 30 h 231"/>
                <a:gd name="T54" fmla="*/ 165 w 201"/>
                <a:gd name="T55" fmla="*/ 119 h 231"/>
                <a:gd name="T56" fmla="*/ 201 w 201"/>
                <a:gd name="T57" fmla="*/ 95 h 231"/>
                <a:gd name="T58" fmla="*/ 201 w 201"/>
                <a:gd name="T59" fmla="*/ 95 h 231"/>
                <a:gd name="T60" fmla="*/ 187 w 201"/>
                <a:gd name="T61" fmla="*/ 73 h 231"/>
                <a:gd name="T62" fmla="*/ 51 w 201"/>
                <a:gd name="T63" fmla="*/ 113 h 231"/>
                <a:gd name="T64" fmla="*/ 54 w 201"/>
                <a:gd name="T65" fmla="*/ 124 h 231"/>
                <a:gd name="T66" fmla="*/ 150 w 201"/>
                <a:gd name="T67" fmla="*/ 103 h 231"/>
                <a:gd name="T68" fmla="*/ 147 w 201"/>
                <a:gd name="T69" fmla="*/ 92 h 231"/>
                <a:gd name="T70" fmla="*/ 51 w 201"/>
                <a:gd name="T71" fmla="*/ 113 h 231"/>
                <a:gd name="T72" fmla="*/ 142 w 201"/>
                <a:gd name="T73" fmla="*/ 70 h 231"/>
                <a:gd name="T74" fmla="*/ 46 w 201"/>
                <a:gd name="T75" fmla="*/ 91 h 231"/>
                <a:gd name="T76" fmla="*/ 49 w 201"/>
                <a:gd name="T77" fmla="*/ 102 h 231"/>
                <a:gd name="T78" fmla="*/ 145 w 201"/>
                <a:gd name="T79" fmla="*/ 81 h 231"/>
                <a:gd name="T80" fmla="*/ 142 w 201"/>
                <a:gd name="T81" fmla="*/ 70 h 231"/>
                <a:gd name="T82" fmla="*/ 137 w 201"/>
                <a:gd name="T83" fmla="*/ 47 h 231"/>
                <a:gd name="T84" fmla="*/ 41 w 201"/>
                <a:gd name="T85" fmla="*/ 68 h 231"/>
                <a:gd name="T86" fmla="*/ 43 w 201"/>
                <a:gd name="T87" fmla="*/ 79 h 231"/>
                <a:gd name="T88" fmla="*/ 140 w 201"/>
                <a:gd name="T89" fmla="*/ 58 h 231"/>
                <a:gd name="T90" fmla="*/ 137 w 201"/>
                <a:gd name="T91" fmla="*/ 4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231">
                  <a:moveTo>
                    <a:pt x="100" y="176"/>
                  </a:moveTo>
                  <a:cubicBezTo>
                    <a:pt x="201" y="109"/>
                    <a:pt x="201" y="109"/>
                    <a:pt x="201" y="109"/>
                  </a:cubicBezTo>
                  <a:cubicBezTo>
                    <a:pt x="201" y="141"/>
                    <a:pt x="201" y="216"/>
                    <a:pt x="201" y="229"/>
                  </a:cubicBezTo>
                  <a:cubicBezTo>
                    <a:pt x="142" y="185"/>
                    <a:pt x="142" y="185"/>
                    <a:pt x="142" y="185"/>
                  </a:cubicBezTo>
                  <a:cubicBezTo>
                    <a:pt x="135" y="194"/>
                    <a:pt x="135" y="194"/>
                    <a:pt x="135" y="194"/>
                  </a:cubicBezTo>
                  <a:cubicBezTo>
                    <a:pt x="185" y="231"/>
                    <a:pt x="185" y="231"/>
                    <a:pt x="185" y="231"/>
                  </a:cubicBezTo>
                  <a:cubicBezTo>
                    <a:pt x="16" y="231"/>
                    <a:pt x="16" y="231"/>
                    <a:pt x="16" y="231"/>
                  </a:cubicBezTo>
                  <a:cubicBezTo>
                    <a:pt x="66" y="195"/>
                    <a:pt x="66" y="195"/>
                    <a:pt x="66" y="195"/>
                  </a:cubicBezTo>
                  <a:cubicBezTo>
                    <a:pt x="59" y="185"/>
                    <a:pt x="59" y="185"/>
                    <a:pt x="59" y="185"/>
                  </a:cubicBezTo>
                  <a:cubicBezTo>
                    <a:pt x="0" y="229"/>
                    <a:pt x="0" y="229"/>
                    <a:pt x="0" y="229"/>
                  </a:cubicBezTo>
                  <a:cubicBezTo>
                    <a:pt x="0" y="216"/>
                    <a:pt x="0" y="141"/>
                    <a:pt x="0" y="110"/>
                  </a:cubicBezTo>
                  <a:lnTo>
                    <a:pt x="100" y="176"/>
                  </a:lnTo>
                  <a:close/>
                  <a:moveTo>
                    <a:pt x="187" y="73"/>
                  </a:moveTo>
                  <a:cubicBezTo>
                    <a:pt x="161" y="50"/>
                    <a:pt x="161" y="50"/>
                    <a:pt x="161" y="50"/>
                  </a:cubicBezTo>
                  <a:cubicBezTo>
                    <a:pt x="154" y="16"/>
                    <a:pt x="154" y="16"/>
                    <a:pt x="154" y="16"/>
                  </a:cubicBezTo>
                  <a:cubicBezTo>
                    <a:pt x="130" y="22"/>
                    <a:pt x="130" y="22"/>
                    <a:pt x="130" y="22"/>
                  </a:cubicBezTo>
                  <a:cubicBezTo>
                    <a:pt x="115" y="7"/>
                    <a:pt x="115" y="7"/>
                    <a:pt x="115" y="7"/>
                  </a:cubicBezTo>
                  <a:cubicBezTo>
                    <a:pt x="107" y="0"/>
                    <a:pt x="94" y="0"/>
                    <a:pt x="86" y="7"/>
                  </a:cubicBezTo>
                  <a:cubicBezTo>
                    <a:pt x="51" y="39"/>
                    <a:pt x="51" y="39"/>
                    <a:pt x="51" y="39"/>
                  </a:cubicBezTo>
                  <a:cubicBezTo>
                    <a:pt x="13" y="48"/>
                    <a:pt x="13" y="48"/>
                    <a:pt x="13" y="48"/>
                  </a:cubicBezTo>
                  <a:cubicBezTo>
                    <a:pt x="18" y="69"/>
                    <a:pt x="18" y="69"/>
                    <a:pt x="18" y="69"/>
                  </a:cubicBezTo>
                  <a:cubicBezTo>
                    <a:pt x="14" y="73"/>
                    <a:pt x="14" y="73"/>
                    <a:pt x="14" y="73"/>
                  </a:cubicBezTo>
                  <a:cubicBezTo>
                    <a:pt x="6" y="80"/>
                    <a:pt x="0" y="86"/>
                    <a:pt x="0" y="95"/>
                  </a:cubicBezTo>
                  <a:cubicBezTo>
                    <a:pt x="0" y="95"/>
                    <a:pt x="0" y="95"/>
                    <a:pt x="0" y="96"/>
                  </a:cubicBezTo>
                  <a:cubicBezTo>
                    <a:pt x="42" y="124"/>
                    <a:pt x="42" y="124"/>
                    <a:pt x="42" y="124"/>
                  </a:cubicBezTo>
                  <a:cubicBezTo>
                    <a:pt x="27" y="56"/>
                    <a:pt x="27" y="56"/>
                    <a:pt x="27" y="56"/>
                  </a:cubicBezTo>
                  <a:cubicBezTo>
                    <a:pt x="145" y="30"/>
                    <a:pt x="145" y="30"/>
                    <a:pt x="145" y="30"/>
                  </a:cubicBezTo>
                  <a:cubicBezTo>
                    <a:pt x="165" y="119"/>
                    <a:pt x="165" y="119"/>
                    <a:pt x="165" y="119"/>
                  </a:cubicBezTo>
                  <a:cubicBezTo>
                    <a:pt x="201" y="95"/>
                    <a:pt x="201" y="95"/>
                    <a:pt x="201" y="95"/>
                  </a:cubicBezTo>
                  <a:cubicBezTo>
                    <a:pt x="201" y="95"/>
                    <a:pt x="201" y="95"/>
                    <a:pt x="201" y="95"/>
                  </a:cubicBezTo>
                  <a:cubicBezTo>
                    <a:pt x="201" y="85"/>
                    <a:pt x="195" y="80"/>
                    <a:pt x="187" y="73"/>
                  </a:cubicBezTo>
                  <a:close/>
                  <a:moveTo>
                    <a:pt x="51" y="113"/>
                  </a:moveTo>
                  <a:cubicBezTo>
                    <a:pt x="54" y="124"/>
                    <a:pt x="54" y="124"/>
                    <a:pt x="54" y="124"/>
                  </a:cubicBezTo>
                  <a:cubicBezTo>
                    <a:pt x="150" y="103"/>
                    <a:pt x="150" y="103"/>
                    <a:pt x="150" y="103"/>
                  </a:cubicBezTo>
                  <a:cubicBezTo>
                    <a:pt x="147" y="92"/>
                    <a:pt x="147" y="92"/>
                    <a:pt x="147" y="92"/>
                  </a:cubicBezTo>
                  <a:lnTo>
                    <a:pt x="51" y="113"/>
                  </a:lnTo>
                  <a:close/>
                  <a:moveTo>
                    <a:pt x="142" y="70"/>
                  </a:moveTo>
                  <a:cubicBezTo>
                    <a:pt x="46" y="91"/>
                    <a:pt x="46" y="91"/>
                    <a:pt x="46" y="91"/>
                  </a:cubicBezTo>
                  <a:cubicBezTo>
                    <a:pt x="49" y="102"/>
                    <a:pt x="49" y="102"/>
                    <a:pt x="49" y="102"/>
                  </a:cubicBezTo>
                  <a:cubicBezTo>
                    <a:pt x="145" y="81"/>
                    <a:pt x="145" y="81"/>
                    <a:pt x="145" y="81"/>
                  </a:cubicBezTo>
                  <a:lnTo>
                    <a:pt x="142" y="70"/>
                  </a:lnTo>
                  <a:close/>
                  <a:moveTo>
                    <a:pt x="137" y="47"/>
                  </a:moveTo>
                  <a:cubicBezTo>
                    <a:pt x="41" y="68"/>
                    <a:pt x="41" y="68"/>
                    <a:pt x="41" y="68"/>
                  </a:cubicBezTo>
                  <a:cubicBezTo>
                    <a:pt x="43" y="79"/>
                    <a:pt x="43" y="79"/>
                    <a:pt x="43" y="79"/>
                  </a:cubicBezTo>
                  <a:cubicBezTo>
                    <a:pt x="140" y="58"/>
                    <a:pt x="140" y="58"/>
                    <a:pt x="140" y="58"/>
                  </a:cubicBezTo>
                  <a:lnTo>
                    <a:pt x="137" y="47"/>
                  </a:lnTo>
                  <a:close/>
                </a:path>
              </a:pathLst>
            </a:custGeom>
            <a:solidFill>
              <a:schemeClr val="bg1"/>
            </a:solidFill>
            <a:ln>
              <a:noFill/>
            </a:ln>
          </p:spPr>
          <p:txBody>
            <a:bodyPr vert="horz" wrap="square" lIns="91440" tIns="45720" rIns="91440" bIns="45720" numCol="1" anchor="t" anchorCtr="0" compatLnSpc="1"/>
            <a:p>
              <a:endParaRPr lang="zh-CN" altLang="en-US"/>
            </a:p>
          </p:txBody>
        </p:sp>
      </p:grpSp>
      <p:grpSp>
        <p:nvGrpSpPr>
          <p:cNvPr id="21" name="组合 20"/>
          <p:cNvGrpSpPr/>
          <p:nvPr/>
        </p:nvGrpSpPr>
        <p:grpSpPr>
          <a:xfrm>
            <a:off x="433447" y="1371566"/>
            <a:ext cx="500066" cy="560378"/>
            <a:chOff x="1144116" y="3075874"/>
            <a:chExt cx="342000" cy="342000"/>
          </a:xfrm>
        </p:grpSpPr>
        <p:sp>
          <p:nvSpPr>
            <p:cNvPr id="22" name="椭圆 21"/>
            <p:cNvSpPr>
              <a:spLocks noChangeAspect="1"/>
            </p:cNvSpPr>
            <p:nvPr/>
          </p:nvSpPr>
          <p:spPr>
            <a:xfrm>
              <a:off x="1144116" y="3075874"/>
              <a:ext cx="342000" cy="342000"/>
            </a:xfrm>
            <a:prstGeom prst="ellipse">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3" name="Freeform 26"/>
            <p:cNvSpPr>
              <a:spLocks noChangeAspect="1" noEditPoints="1"/>
            </p:cNvSpPr>
            <p:nvPr/>
          </p:nvSpPr>
          <p:spPr bwMode="auto">
            <a:xfrm>
              <a:off x="1266507" y="3142788"/>
              <a:ext cx="104646" cy="216000"/>
            </a:xfrm>
            <a:custGeom>
              <a:avLst/>
              <a:gdLst>
                <a:gd name="T0" fmla="*/ 0 w 117"/>
                <a:gd name="T1" fmla="*/ 38 h 241"/>
                <a:gd name="T2" fmla="*/ 67 w 117"/>
                <a:gd name="T3" fmla="*/ 241 h 241"/>
                <a:gd name="T4" fmla="*/ 67 w 117"/>
                <a:gd name="T5" fmla="*/ 0 h 241"/>
                <a:gd name="T6" fmla="*/ 70 w 117"/>
                <a:gd name="T7" fmla="*/ 8 h 241"/>
                <a:gd name="T8" fmla="*/ 70 w 117"/>
                <a:gd name="T9" fmla="*/ 13 h 241"/>
                <a:gd name="T10" fmla="*/ 45 w 117"/>
                <a:gd name="T11" fmla="*/ 10 h 241"/>
                <a:gd name="T12" fmla="*/ 19 w 117"/>
                <a:gd name="T13" fmla="*/ 213 h 241"/>
                <a:gd name="T14" fmla="*/ 19 w 117"/>
                <a:gd name="T15" fmla="*/ 198 h 241"/>
                <a:gd name="T16" fmla="*/ 38 w 117"/>
                <a:gd name="T17" fmla="*/ 211 h 241"/>
                <a:gd name="T18" fmla="*/ 19 w 117"/>
                <a:gd name="T19" fmla="*/ 191 h 241"/>
                <a:gd name="T20" fmla="*/ 19 w 117"/>
                <a:gd name="T21" fmla="*/ 177 h 241"/>
                <a:gd name="T22" fmla="*/ 38 w 117"/>
                <a:gd name="T23" fmla="*/ 190 h 241"/>
                <a:gd name="T24" fmla="*/ 19 w 117"/>
                <a:gd name="T25" fmla="*/ 169 h 241"/>
                <a:gd name="T26" fmla="*/ 19 w 117"/>
                <a:gd name="T27" fmla="*/ 155 h 241"/>
                <a:gd name="T28" fmla="*/ 38 w 117"/>
                <a:gd name="T29" fmla="*/ 168 h 241"/>
                <a:gd name="T30" fmla="*/ 19 w 117"/>
                <a:gd name="T31" fmla="*/ 148 h 241"/>
                <a:gd name="T32" fmla="*/ 19 w 117"/>
                <a:gd name="T33" fmla="*/ 133 h 241"/>
                <a:gd name="T34" fmla="*/ 38 w 117"/>
                <a:gd name="T35" fmla="*/ 146 h 241"/>
                <a:gd name="T36" fmla="*/ 50 w 117"/>
                <a:gd name="T37" fmla="*/ 213 h 241"/>
                <a:gd name="T38" fmla="*/ 50 w 117"/>
                <a:gd name="T39" fmla="*/ 198 h 241"/>
                <a:gd name="T40" fmla="*/ 69 w 117"/>
                <a:gd name="T41" fmla="*/ 211 h 241"/>
                <a:gd name="T42" fmla="*/ 50 w 117"/>
                <a:gd name="T43" fmla="*/ 191 h 241"/>
                <a:gd name="T44" fmla="*/ 50 w 117"/>
                <a:gd name="T45" fmla="*/ 177 h 241"/>
                <a:gd name="T46" fmla="*/ 69 w 117"/>
                <a:gd name="T47" fmla="*/ 190 h 241"/>
                <a:gd name="T48" fmla="*/ 50 w 117"/>
                <a:gd name="T49" fmla="*/ 169 h 241"/>
                <a:gd name="T50" fmla="*/ 50 w 117"/>
                <a:gd name="T51" fmla="*/ 155 h 241"/>
                <a:gd name="T52" fmla="*/ 69 w 117"/>
                <a:gd name="T53" fmla="*/ 168 h 241"/>
                <a:gd name="T54" fmla="*/ 50 w 117"/>
                <a:gd name="T55" fmla="*/ 148 h 241"/>
                <a:gd name="T56" fmla="*/ 50 w 117"/>
                <a:gd name="T57" fmla="*/ 133 h 241"/>
                <a:gd name="T58" fmla="*/ 69 w 117"/>
                <a:gd name="T59" fmla="*/ 146 h 241"/>
                <a:gd name="T60" fmla="*/ 81 w 117"/>
                <a:gd name="T61" fmla="*/ 213 h 241"/>
                <a:gd name="T62" fmla="*/ 81 w 117"/>
                <a:gd name="T63" fmla="*/ 198 h 241"/>
                <a:gd name="T64" fmla="*/ 100 w 117"/>
                <a:gd name="T65" fmla="*/ 211 h 241"/>
                <a:gd name="T66" fmla="*/ 81 w 117"/>
                <a:gd name="T67" fmla="*/ 191 h 241"/>
                <a:gd name="T68" fmla="*/ 81 w 117"/>
                <a:gd name="T69" fmla="*/ 177 h 241"/>
                <a:gd name="T70" fmla="*/ 100 w 117"/>
                <a:gd name="T71" fmla="*/ 190 h 241"/>
                <a:gd name="T72" fmla="*/ 81 w 117"/>
                <a:gd name="T73" fmla="*/ 169 h 241"/>
                <a:gd name="T74" fmla="*/ 81 w 117"/>
                <a:gd name="T75" fmla="*/ 155 h 241"/>
                <a:gd name="T76" fmla="*/ 100 w 117"/>
                <a:gd name="T77" fmla="*/ 168 h 241"/>
                <a:gd name="T78" fmla="*/ 81 w 117"/>
                <a:gd name="T79" fmla="*/ 148 h 241"/>
                <a:gd name="T80" fmla="*/ 81 w 117"/>
                <a:gd name="T81" fmla="*/ 133 h 241"/>
                <a:gd name="T82" fmla="*/ 100 w 117"/>
                <a:gd name="T83" fmla="*/ 146 h 241"/>
                <a:gd name="T84" fmla="*/ 24 w 117"/>
                <a:gd name="T85" fmla="*/ 122 h 241"/>
                <a:gd name="T86" fmla="*/ 24 w 117"/>
                <a:gd name="T87" fmla="*/ 26 h 241"/>
                <a:gd name="T88" fmla="*/ 100 w 117"/>
                <a:gd name="T89" fmla="*/ 11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241">
                  <a:moveTo>
                    <a:pt x="67" y="0"/>
                  </a:moveTo>
                  <a:cubicBezTo>
                    <a:pt x="50" y="0"/>
                    <a:pt x="50" y="0"/>
                    <a:pt x="50" y="0"/>
                  </a:cubicBezTo>
                  <a:cubicBezTo>
                    <a:pt x="23" y="0"/>
                    <a:pt x="0" y="10"/>
                    <a:pt x="0" y="38"/>
                  </a:cubicBezTo>
                  <a:cubicBezTo>
                    <a:pt x="0" y="204"/>
                    <a:pt x="0" y="204"/>
                    <a:pt x="0" y="204"/>
                  </a:cubicBezTo>
                  <a:cubicBezTo>
                    <a:pt x="0" y="232"/>
                    <a:pt x="23" y="241"/>
                    <a:pt x="50" y="241"/>
                  </a:cubicBezTo>
                  <a:cubicBezTo>
                    <a:pt x="67" y="241"/>
                    <a:pt x="67" y="241"/>
                    <a:pt x="67" y="241"/>
                  </a:cubicBezTo>
                  <a:cubicBezTo>
                    <a:pt x="94" y="241"/>
                    <a:pt x="117" y="232"/>
                    <a:pt x="117" y="204"/>
                  </a:cubicBezTo>
                  <a:cubicBezTo>
                    <a:pt x="117" y="38"/>
                    <a:pt x="117" y="38"/>
                    <a:pt x="117" y="38"/>
                  </a:cubicBezTo>
                  <a:cubicBezTo>
                    <a:pt x="117" y="10"/>
                    <a:pt x="94" y="0"/>
                    <a:pt x="67" y="0"/>
                  </a:cubicBezTo>
                  <a:close/>
                  <a:moveTo>
                    <a:pt x="45" y="10"/>
                  </a:moveTo>
                  <a:cubicBezTo>
                    <a:pt x="45" y="9"/>
                    <a:pt x="46" y="8"/>
                    <a:pt x="47" y="8"/>
                  </a:cubicBezTo>
                  <a:cubicBezTo>
                    <a:pt x="70" y="8"/>
                    <a:pt x="70" y="8"/>
                    <a:pt x="70" y="8"/>
                  </a:cubicBezTo>
                  <a:cubicBezTo>
                    <a:pt x="71" y="8"/>
                    <a:pt x="72" y="9"/>
                    <a:pt x="72" y="10"/>
                  </a:cubicBezTo>
                  <a:cubicBezTo>
                    <a:pt x="72" y="11"/>
                    <a:pt x="72" y="11"/>
                    <a:pt x="72" y="11"/>
                  </a:cubicBezTo>
                  <a:cubicBezTo>
                    <a:pt x="72" y="12"/>
                    <a:pt x="71" y="13"/>
                    <a:pt x="70" y="13"/>
                  </a:cubicBezTo>
                  <a:cubicBezTo>
                    <a:pt x="47" y="13"/>
                    <a:pt x="47" y="13"/>
                    <a:pt x="47" y="13"/>
                  </a:cubicBezTo>
                  <a:cubicBezTo>
                    <a:pt x="46" y="13"/>
                    <a:pt x="45" y="12"/>
                    <a:pt x="45" y="11"/>
                  </a:cubicBezTo>
                  <a:lnTo>
                    <a:pt x="45" y="10"/>
                  </a:lnTo>
                  <a:close/>
                  <a:moveTo>
                    <a:pt x="38" y="211"/>
                  </a:moveTo>
                  <a:cubicBezTo>
                    <a:pt x="38" y="212"/>
                    <a:pt x="37" y="213"/>
                    <a:pt x="36" y="213"/>
                  </a:cubicBezTo>
                  <a:cubicBezTo>
                    <a:pt x="19" y="213"/>
                    <a:pt x="19" y="213"/>
                    <a:pt x="19" y="213"/>
                  </a:cubicBezTo>
                  <a:cubicBezTo>
                    <a:pt x="18" y="213"/>
                    <a:pt x="17" y="212"/>
                    <a:pt x="17" y="211"/>
                  </a:cubicBezTo>
                  <a:cubicBezTo>
                    <a:pt x="17" y="200"/>
                    <a:pt x="17" y="200"/>
                    <a:pt x="17" y="200"/>
                  </a:cubicBezTo>
                  <a:cubicBezTo>
                    <a:pt x="17" y="199"/>
                    <a:pt x="18" y="198"/>
                    <a:pt x="19" y="198"/>
                  </a:cubicBezTo>
                  <a:cubicBezTo>
                    <a:pt x="36" y="198"/>
                    <a:pt x="36" y="198"/>
                    <a:pt x="36" y="198"/>
                  </a:cubicBezTo>
                  <a:cubicBezTo>
                    <a:pt x="37" y="198"/>
                    <a:pt x="38" y="199"/>
                    <a:pt x="38" y="200"/>
                  </a:cubicBezTo>
                  <a:lnTo>
                    <a:pt x="38" y="211"/>
                  </a:lnTo>
                  <a:close/>
                  <a:moveTo>
                    <a:pt x="38" y="190"/>
                  </a:moveTo>
                  <a:cubicBezTo>
                    <a:pt x="38" y="190"/>
                    <a:pt x="37" y="191"/>
                    <a:pt x="36" y="191"/>
                  </a:cubicBezTo>
                  <a:cubicBezTo>
                    <a:pt x="19" y="191"/>
                    <a:pt x="19" y="191"/>
                    <a:pt x="19" y="191"/>
                  </a:cubicBezTo>
                  <a:cubicBezTo>
                    <a:pt x="18" y="191"/>
                    <a:pt x="17" y="190"/>
                    <a:pt x="17" y="190"/>
                  </a:cubicBezTo>
                  <a:cubicBezTo>
                    <a:pt x="17" y="178"/>
                    <a:pt x="17" y="178"/>
                    <a:pt x="17" y="178"/>
                  </a:cubicBezTo>
                  <a:cubicBezTo>
                    <a:pt x="17" y="177"/>
                    <a:pt x="18" y="177"/>
                    <a:pt x="19" y="177"/>
                  </a:cubicBezTo>
                  <a:cubicBezTo>
                    <a:pt x="36" y="177"/>
                    <a:pt x="36" y="177"/>
                    <a:pt x="36" y="177"/>
                  </a:cubicBezTo>
                  <a:cubicBezTo>
                    <a:pt x="37" y="177"/>
                    <a:pt x="38" y="177"/>
                    <a:pt x="38" y="178"/>
                  </a:cubicBezTo>
                  <a:lnTo>
                    <a:pt x="38" y="190"/>
                  </a:lnTo>
                  <a:close/>
                  <a:moveTo>
                    <a:pt x="38" y="168"/>
                  </a:moveTo>
                  <a:cubicBezTo>
                    <a:pt x="38" y="169"/>
                    <a:pt x="37" y="169"/>
                    <a:pt x="36" y="169"/>
                  </a:cubicBezTo>
                  <a:cubicBezTo>
                    <a:pt x="19" y="169"/>
                    <a:pt x="19" y="169"/>
                    <a:pt x="19" y="169"/>
                  </a:cubicBezTo>
                  <a:cubicBezTo>
                    <a:pt x="18" y="169"/>
                    <a:pt x="17" y="169"/>
                    <a:pt x="17" y="168"/>
                  </a:cubicBezTo>
                  <a:cubicBezTo>
                    <a:pt x="17" y="156"/>
                    <a:pt x="17" y="156"/>
                    <a:pt x="17" y="156"/>
                  </a:cubicBezTo>
                  <a:cubicBezTo>
                    <a:pt x="17" y="156"/>
                    <a:pt x="18" y="155"/>
                    <a:pt x="19" y="155"/>
                  </a:cubicBezTo>
                  <a:cubicBezTo>
                    <a:pt x="36" y="155"/>
                    <a:pt x="36" y="155"/>
                    <a:pt x="36" y="155"/>
                  </a:cubicBezTo>
                  <a:cubicBezTo>
                    <a:pt x="37" y="155"/>
                    <a:pt x="38" y="156"/>
                    <a:pt x="38" y="156"/>
                  </a:cubicBezTo>
                  <a:lnTo>
                    <a:pt x="38" y="168"/>
                  </a:lnTo>
                  <a:close/>
                  <a:moveTo>
                    <a:pt x="38" y="146"/>
                  </a:moveTo>
                  <a:cubicBezTo>
                    <a:pt x="38" y="147"/>
                    <a:pt x="37" y="148"/>
                    <a:pt x="36" y="148"/>
                  </a:cubicBezTo>
                  <a:cubicBezTo>
                    <a:pt x="19" y="148"/>
                    <a:pt x="19" y="148"/>
                    <a:pt x="19" y="148"/>
                  </a:cubicBezTo>
                  <a:cubicBezTo>
                    <a:pt x="18" y="148"/>
                    <a:pt x="17" y="147"/>
                    <a:pt x="17" y="146"/>
                  </a:cubicBezTo>
                  <a:cubicBezTo>
                    <a:pt x="17" y="135"/>
                    <a:pt x="17" y="135"/>
                    <a:pt x="17" y="135"/>
                  </a:cubicBezTo>
                  <a:cubicBezTo>
                    <a:pt x="17" y="134"/>
                    <a:pt x="18" y="133"/>
                    <a:pt x="19" y="133"/>
                  </a:cubicBezTo>
                  <a:cubicBezTo>
                    <a:pt x="36" y="133"/>
                    <a:pt x="36" y="133"/>
                    <a:pt x="36" y="133"/>
                  </a:cubicBezTo>
                  <a:cubicBezTo>
                    <a:pt x="37" y="133"/>
                    <a:pt x="38" y="134"/>
                    <a:pt x="38" y="135"/>
                  </a:cubicBezTo>
                  <a:lnTo>
                    <a:pt x="38" y="146"/>
                  </a:lnTo>
                  <a:close/>
                  <a:moveTo>
                    <a:pt x="69" y="211"/>
                  </a:moveTo>
                  <a:cubicBezTo>
                    <a:pt x="69" y="212"/>
                    <a:pt x="68" y="213"/>
                    <a:pt x="67" y="213"/>
                  </a:cubicBezTo>
                  <a:cubicBezTo>
                    <a:pt x="50" y="213"/>
                    <a:pt x="50" y="213"/>
                    <a:pt x="50" y="213"/>
                  </a:cubicBezTo>
                  <a:cubicBezTo>
                    <a:pt x="49" y="213"/>
                    <a:pt x="48" y="212"/>
                    <a:pt x="48" y="211"/>
                  </a:cubicBezTo>
                  <a:cubicBezTo>
                    <a:pt x="48" y="200"/>
                    <a:pt x="48" y="200"/>
                    <a:pt x="48" y="200"/>
                  </a:cubicBezTo>
                  <a:cubicBezTo>
                    <a:pt x="48" y="199"/>
                    <a:pt x="49" y="198"/>
                    <a:pt x="50" y="198"/>
                  </a:cubicBezTo>
                  <a:cubicBezTo>
                    <a:pt x="67" y="198"/>
                    <a:pt x="67" y="198"/>
                    <a:pt x="67" y="198"/>
                  </a:cubicBezTo>
                  <a:cubicBezTo>
                    <a:pt x="68" y="198"/>
                    <a:pt x="69" y="199"/>
                    <a:pt x="69" y="200"/>
                  </a:cubicBezTo>
                  <a:lnTo>
                    <a:pt x="69" y="211"/>
                  </a:lnTo>
                  <a:close/>
                  <a:moveTo>
                    <a:pt x="69" y="190"/>
                  </a:moveTo>
                  <a:cubicBezTo>
                    <a:pt x="69" y="190"/>
                    <a:pt x="68" y="191"/>
                    <a:pt x="67" y="191"/>
                  </a:cubicBezTo>
                  <a:cubicBezTo>
                    <a:pt x="50" y="191"/>
                    <a:pt x="50" y="191"/>
                    <a:pt x="50" y="191"/>
                  </a:cubicBezTo>
                  <a:cubicBezTo>
                    <a:pt x="49" y="191"/>
                    <a:pt x="48" y="190"/>
                    <a:pt x="48" y="190"/>
                  </a:cubicBezTo>
                  <a:cubicBezTo>
                    <a:pt x="48" y="178"/>
                    <a:pt x="48" y="178"/>
                    <a:pt x="48" y="178"/>
                  </a:cubicBezTo>
                  <a:cubicBezTo>
                    <a:pt x="48" y="177"/>
                    <a:pt x="49" y="177"/>
                    <a:pt x="50" y="177"/>
                  </a:cubicBezTo>
                  <a:cubicBezTo>
                    <a:pt x="67" y="177"/>
                    <a:pt x="67" y="177"/>
                    <a:pt x="67" y="177"/>
                  </a:cubicBezTo>
                  <a:cubicBezTo>
                    <a:pt x="68" y="177"/>
                    <a:pt x="69" y="177"/>
                    <a:pt x="69" y="178"/>
                  </a:cubicBezTo>
                  <a:lnTo>
                    <a:pt x="69" y="190"/>
                  </a:lnTo>
                  <a:close/>
                  <a:moveTo>
                    <a:pt x="69" y="168"/>
                  </a:moveTo>
                  <a:cubicBezTo>
                    <a:pt x="69" y="169"/>
                    <a:pt x="68" y="169"/>
                    <a:pt x="67" y="169"/>
                  </a:cubicBezTo>
                  <a:cubicBezTo>
                    <a:pt x="50" y="169"/>
                    <a:pt x="50" y="169"/>
                    <a:pt x="50" y="169"/>
                  </a:cubicBezTo>
                  <a:cubicBezTo>
                    <a:pt x="49" y="169"/>
                    <a:pt x="48" y="169"/>
                    <a:pt x="48" y="168"/>
                  </a:cubicBezTo>
                  <a:cubicBezTo>
                    <a:pt x="48" y="156"/>
                    <a:pt x="48" y="156"/>
                    <a:pt x="48" y="156"/>
                  </a:cubicBezTo>
                  <a:cubicBezTo>
                    <a:pt x="48" y="156"/>
                    <a:pt x="49" y="155"/>
                    <a:pt x="50" y="155"/>
                  </a:cubicBezTo>
                  <a:cubicBezTo>
                    <a:pt x="67" y="155"/>
                    <a:pt x="67" y="155"/>
                    <a:pt x="67" y="155"/>
                  </a:cubicBezTo>
                  <a:cubicBezTo>
                    <a:pt x="68" y="155"/>
                    <a:pt x="69" y="156"/>
                    <a:pt x="69" y="156"/>
                  </a:cubicBezTo>
                  <a:lnTo>
                    <a:pt x="69" y="168"/>
                  </a:lnTo>
                  <a:close/>
                  <a:moveTo>
                    <a:pt x="69" y="146"/>
                  </a:moveTo>
                  <a:cubicBezTo>
                    <a:pt x="69" y="147"/>
                    <a:pt x="68" y="148"/>
                    <a:pt x="67" y="148"/>
                  </a:cubicBezTo>
                  <a:cubicBezTo>
                    <a:pt x="50" y="148"/>
                    <a:pt x="50" y="148"/>
                    <a:pt x="50" y="148"/>
                  </a:cubicBezTo>
                  <a:cubicBezTo>
                    <a:pt x="49" y="148"/>
                    <a:pt x="48" y="147"/>
                    <a:pt x="48" y="146"/>
                  </a:cubicBezTo>
                  <a:cubicBezTo>
                    <a:pt x="48" y="135"/>
                    <a:pt x="48" y="135"/>
                    <a:pt x="48" y="135"/>
                  </a:cubicBezTo>
                  <a:cubicBezTo>
                    <a:pt x="48" y="134"/>
                    <a:pt x="49" y="133"/>
                    <a:pt x="50" y="133"/>
                  </a:cubicBezTo>
                  <a:cubicBezTo>
                    <a:pt x="67" y="133"/>
                    <a:pt x="67" y="133"/>
                    <a:pt x="67" y="133"/>
                  </a:cubicBezTo>
                  <a:cubicBezTo>
                    <a:pt x="68" y="133"/>
                    <a:pt x="69" y="134"/>
                    <a:pt x="69" y="135"/>
                  </a:cubicBezTo>
                  <a:lnTo>
                    <a:pt x="69" y="146"/>
                  </a:lnTo>
                  <a:close/>
                  <a:moveTo>
                    <a:pt x="100" y="211"/>
                  </a:moveTo>
                  <a:cubicBezTo>
                    <a:pt x="100" y="212"/>
                    <a:pt x="99" y="213"/>
                    <a:pt x="98" y="213"/>
                  </a:cubicBezTo>
                  <a:cubicBezTo>
                    <a:pt x="81" y="213"/>
                    <a:pt x="81" y="213"/>
                    <a:pt x="81" y="213"/>
                  </a:cubicBezTo>
                  <a:cubicBezTo>
                    <a:pt x="80" y="213"/>
                    <a:pt x="79" y="212"/>
                    <a:pt x="79" y="211"/>
                  </a:cubicBezTo>
                  <a:cubicBezTo>
                    <a:pt x="79" y="200"/>
                    <a:pt x="79" y="200"/>
                    <a:pt x="79" y="200"/>
                  </a:cubicBezTo>
                  <a:cubicBezTo>
                    <a:pt x="79" y="199"/>
                    <a:pt x="80" y="198"/>
                    <a:pt x="81" y="198"/>
                  </a:cubicBezTo>
                  <a:cubicBezTo>
                    <a:pt x="98" y="198"/>
                    <a:pt x="98" y="198"/>
                    <a:pt x="98" y="198"/>
                  </a:cubicBezTo>
                  <a:cubicBezTo>
                    <a:pt x="99" y="198"/>
                    <a:pt x="100" y="199"/>
                    <a:pt x="100" y="200"/>
                  </a:cubicBezTo>
                  <a:lnTo>
                    <a:pt x="100" y="211"/>
                  </a:lnTo>
                  <a:close/>
                  <a:moveTo>
                    <a:pt x="100" y="190"/>
                  </a:moveTo>
                  <a:cubicBezTo>
                    <a:pt x="100" y="190"/>
                    <a:pt x="99" y="191"/>
                    <a:pt x="98" y="191"/>
                  </a:cubicBezTo>
                  <a:cubicBezTo>
                    <a:pt x="81" y="191"/>
                    <a:pt x="81" y="191"/>
                    <a:pt x="81" y="191"/>
                  </a:cubicBezTo>
                  <a:cubicBezTo>
                    <a:pt x="80" y="191"/>
                    <a:pt x="79" y="190"/>
                    <a:pt x="79" y="190"/>
                  </a:cubicBezTo>
                  <a:cubicBezTo>
                    <a:pt x="79" y="178"/>
                    <a:pt x="79" y="178"/>
                    <a:pt x="79" y="178"/>
                  </a:cubicBezTo>
                  <a:cubicBezTo>
                    <a:pt x="79" y="177"/>
                    <a:pt x="80" y="177"/>
                    <a:pt x="81" y="177"/>
                  </a:cubicBezTo>
                  <a:cubicBezTo>
                    <a:pt x="98" y="177"/>
                    <a:pt x="98" y="177"/>
                    <a:pt x="98" y="177"/>
                  </a:cubicBezTo>
                  <a:cubicBezTo>
                    <a:pt x="99" y="177"/>
                    <a:pt x="100" y="177"/>
                    <a:pt x="100" y="178"/>
                  </a:cubicBezTo>
                  <a:lnTo>
                    <a:pt x="100" y="190"/>
                  </a:lnTo>
                  <a:close/>
                  <a:moveTo>
                    <a:pt x="100" y="168"/>
                  </a:moveTo>
                  <a:cubicBezTo>
                    <a:pt x="100" y="169"/>
                    <a:pt x="99" y="169"/>
                    <a:pt x="98" y="169"/>
                  </a:cubicBezTo>
                  <a:cubicBezTo>
                    <a:pt x="81" y="169"/>
                    <a:pt x="81" y="169"/>
                    <a:pt x="81" y="169"/>
                  </a:cubicBezTo>
                  <a:cubicBezTo>
                    <a:pt x="80" y="169"/>
                    <a:pt x="79" y="169"/>
                    <a:pt x="79" y="168"/>
                  </a:cubicBezTo>
                  <a:cubicBezTo>
                    <a:pt x="79" y="156"/>
                    <a:pt x="79" y="156"/>
                    <a:pt x="79" y="156"/>
                  </a:cubicBezTo>
                  <a:cubicBezTo>
                    <a:pt x="79" y="156"/>
                    <a:pt x="80" y="155"/>
                    <a:pt x="81" y="155"/>
                  </a:cubicBezTo>
                  <a:cubicBezTo>
                    <a:pt x="98" y="155"/>
                    <a:pt x="98" y="155"/>
                    <a:pt x="98" y="155"/>
                  </a:cubicBezTo>
                  <a:cubicBezTo>
                    <a:pt x="99" y="155"/>
                    <a:pt x="100" y="156"/>
                    <a:pt x="100" y="156"/>
                  </a:cubicBezTo>
                  <a:lnTo>
                    <a:pt x="100" y="168"/>
                  </a:lnTo>
                  <a:close/>
                  <a:moveTo>
                    <a:pt x="100" y="146"/>
                  </a:moveTo>
                  <a:cubicBezTo>
                    <a:pt x="100" y="147"/>
                    <a:pt x="99" y="148"/>
                    <a:pt x="98" y="148"/>
                  </a:cubicBezTo>
                  <a:cubicBezTo>
                    <a:pt x="81" y="148"/>
                    <a:pt x="81" y="148"/>
                    <a:pt x="81" y="148"/>
                  </a:cubicBezTo>
                  <a:cubicBezTo>
                    <a:pt x="80" y="148"/>
                    <a:pt x="79" y="147"/>
                    <a:pt x="79" y="146"/>
                  </a:cubicBezTo>
                  <a:cubicBezTo>
                    <a:pt x="79" y="135"/>
                    <a:pt x="79" y="135"/>
                    <a:pt x="79" y="135"/>
                  </a:cubicBezTo>
                  <a:cubicBezTo>
                    <a:pt x="79" y="134"/>
                    <a:pt x="80" y="133"/>
                    <a:pt x="81" y="133"/>
                  </a:cubicBezTo>
                  <a:cubicBezTo>
                    <a:pt x="98" y="133"/>
                    <a:pt x="98" y="133"/>
                    <a:pt x="98" y="133"/>
                  </a:cubicBezTo>
                  <a:cubicBezTo>
                    <a:pt x="99" y="133"/>
                    <a:pt x="100" y="134"/>
                    <a:pt x="100" y="135"/>
                  </a:cubicBezTo>
                  <a:lnTo>
                    <a:pt x="100" y="146"/>
                  </a:lnTo>
                  <a:close/>
                  <a:moveTo>
                    <a:pt x="100" y="114"/>
                  </a:moveTo>
                  <a:cubicBezTo>
                    <a:pt x="100" y="118"/>
                    <a:pt x="97" y="122"/>
                    <a:pt x="93" y="122"/>
                  </a:cubicBezTo>
                  <a:cubicBezTo>
                    <a:pt x="24" y="122"/>
                    <a:pt x="24" y="122"/>
                    <a:pt x="24" y="122"/>
                  </a:cubicBezTo>
                  <a:cubicBezTo>
                    <a:pt x="20" y="122"/>
                    <a:pt x="17" y="118"/>
                    <a:pt x="17" y="114"/>
                  </a:cubicBezTo>
                  <a:cubicBezTo>
                    <a:pt x="17" y="34"/>
                    <a:pt x="17" y="34"/>
                    <a:pt x="17" y="34"/>
                  </a:cubicBezTo>
                  <a:cubicBezTo>
                    <a:pt x="17" y="30"/>
                    <a:pt x="20" y="26"/>
                    <a:pt x="24" y="26"/>
                  </a:cubicBezTo>
                  <a:cubicBezTo>
                    <a:pt x="93" y="26"/>
                    <a:pt x="93" y="26"/>
                    <a:pt x="93" y="26"/>
                  </a:cubicBezTo>
                  <a:cubicBezTo>
                    <a:pt x="97" y="26"/>
                    <a:pt x="100" y="30"/>
                    <a:pt x="100" y="34"/>
                  </a:cubicBezTo>
                  <a:lnTo>
                    <a:pt x="100" y="114"/>
                  </a:lnTo>
                  <a:close/>
                </a:path>
              </a:pathLst>
            </a:custGeom>
            <a:solidFill>
              <a:schemeClr val="bg1"/>
            </a:solidFill>
            <a:ln>
              <a:noFill/>
            </a:ln>
          </p:spPr>
          <p:txBody>
            <a:bodyPr vert="horz" wrap="square" lIns="91440" tIns="45720" rIns="91440" bIns="45720" numCol="1" anchor="t" anchorCtr="0" compatLnSpc="1"/>
            <a:p>
              <a:endParaRPr lang="zh-CN" altLang="en-US"/>
            </a:p>
          </p:txBody>
        </p:sp>
      </p:grpSp>
      <p:grpSp>
        <p:nvGrpSpPr>
          <p:cNvPr id="24" name="组合 23"/>
          <p:cNvGrpSpPr/>
          <p:nvPr/>
        </p:nvGrpSpPr>
        <p:grpSpPr>
          <a:xfrm>
            <a:off x="5106164" y="1976504"/>
            <a:ext cx="571504" cy="556314"/>
            <a:chOff x="3563893" y="3075874"/>
            <a:chExt cx="342000" cy="342000"/>
          </a:xfrm>
          <a:solidFill>
            <a:schemeClr val="accent4">
              <a:lumMod val="20000"/>
              <a:lumOff val="80000"/>
            </a:schemeClr>
          </a:solidFill>
        </p:grpSpPr>
        <p:sp>
          <p:nvSpPr>
            <p:cNvPr id="25" name="椭圆 24"/>
            <p:cNvSpPr>
              <a:spLocks noChangeAspect="1"/>
            </p:cNvSpPr>
            <p:nvPr/>
          </p:nvSpPr>
          <p:spPr>
            <a:xfrm>
              <a:off x="3563893" y="3075874"/>
              <a:ext cx="342000" cy="342000"/>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6" name="Freeform 143"/>
            <p:cNvSpPr>
              <a:spLocks noChangeAspect="1" noEditPoints="1"/>
            </p:cNvSpPr>
            <p:nvPr/>
          </p:nvSpPr>
          <p:spPr bwMode="auto">
            <a:xfrm>
              <a:off x="3648775" y="3143373"/>
              <a:ext cx="171914" cy="198000"/>
            </a:xfrm>
            <a:custGeom>
              <a:avLst/>
              <a:gdLst>
                <a:gd name="T0" fmla="*/ 100 w 201"/>
                <a:gd name="T1" fmla="*/ 176 h 231"/>
                <a:gd name="T2" fmla="*/ 201 w 201"/>
                <a:gd name="T3" fmla="*/ 109 h 231"/>
                <a:gd name="T4" fmla="*/ 201 w 201"/>
                <a:gd name="T5" fmla="*/ 229 h 231"/>
                <a:gd name="T6" fmla="*/ 142 w 201"/>
                <a:gd name="T7" fmla="*/ 185 h 231"/>
                <a:gd name="T8" fmla="*/ 135 w 201"/>
                <a:gd name="T9" fmla="*/ 194 h 231"/>
                <a:gd name="T10" fmla="*/ 185 w 201"/>
                <a:gd name="T11" fmla="*/ 231 h 231"/>
                <a:gd name="T12" fmla="*/ 16 w 201"/>
                <a:gd name="T13" fmla="*/ 231 h 231"/>
                <a:gd name="T14" fmla="*/ 66 w 201"/>
                <a:gd name="T15" fmla="*/ 195 h 231"/>
                <a:gd name="T16" fmla="*/ 59 w 201"/>
                <a:gd name="T17" fmla="*/ 185 h 231"/>
                <a:gd name="T18" fmla="*/ 0 w 201"/>
                <a:gd name="T19" fmla="*/ 229 h 231"/>
                <a:gd name="T20" fmla="*/ 0 w 201"/>
                <a:gd name="T21" fmla="*/ 110 h 231"/>
                <a:gd name="T22" fmla="*/ 100 w 201"/>
                <a:gd name="T23" fmla="*/ 176 h 231"/>
                <a:gd name="T24" fmla="*/ 187 w 201"/>
                <a:gd name="T25" fmla="*/ 73 h 231"/>
                <a:gd name="T26" fmla="*/ 161 w 201"/>
                <a:gd name="T27" fmla="*/ 50 h 231"/>
                <a:gd name="T28" fmla="*/ 154 w 201"/>
                <a:gd name="T29" fmla="*/ 16 h 231"/>
                <a:gd name="T30" fmla="*/ 130 w 201"/>
                <a:gd name="T31" fmla="*/ 22 h 231"/>
                <a:gd name="T32" fmla="*/ 115 w 201"/>
                <a:gd name="T33" fmla="*/ 7 h 231"/>
                <a:gd name="T34" fmla="*/ 86 w 201"/>
                <a:gd name="T35" fmla="*/ 7 h 231"/>
                <a:gd name="T36" fmla="*/ 51 w 201"/>
                <a:gd name="T37" fmla="*/ 39 h 231"/>
                <a:gd name="T38" fmla="*/ 13 w 201"/>
                <a:gd name="T39" fmla="*/ 48 h 231"/>
                <a:gd name="T40" fmla="*/ 18 w 201"/>
                <a:gd name="T41" fmla="*/ 69 h 231"/>
                <a:gd name="T42" fmla="*/ 14 w 201"/>
                <a:gd name="T43" fmla="*/ 73 h 231"/>
                <a:gd name="T44" fmla="*/ 0 w 201"/>
                <a:gd name="T45" fmla="*/ 95 h 231"/>
                <a:gd name="T46" fmla="*/ 0 w 201"/>
                <a:gd name="T47" fmla="*/ 96 h 231"/>
                <a:gd name="T48" fmla="*/ 42 w 201"/>
                <a:gd name="T49" fmla="*/ 124 h 231"/>
                <a:gd name="T50" fmla="*/ 27 w 201"/>
                <a:gd name="T51" fmla="*/ 56 h 231"/>
                <a:gd name="T52" fmla="*/ 145 w 201"/>
                <a:gd name="T53" fmla="*/ 30 h 231"/>
                <a:gd name="T54" fmla="*/ 165 w 201"/>
                <a:gd name="T55" fmla="*/ 119 h 231"/>
                <a:gd name="T56" fmla="*/ 201 w 201"/>
                <a:gd name="T57" fmla="*/ 95 h 231"/>
                <a:gd name="T58" fmla="*/ 201 w 201"/>
                <a:gd name="T59" fmla="*/ 95 h 231"/>
                <a:gd name="T60" fmla="*/ 187 w 201"/>
                <a:gd name="T61" fmla="*/ 73 h 231"/>
                <a:gd name="T62" fmla="*/ 51 w 201"/>
                <a:gd name="T63" fmla="*/ 113 h 231"/>
                <a:gd name="T64" fmla="*/ 54 w 201"/>
                <a:gd name="T65" fmla="*/ 124 h 231"/>
                <a:gd name="T66" fmla="*/ 150 w 201"/>
                <a:gd name="T67" fmla="*/ 103 h 231"/>
                <a:gd name="T68" fmla="*/ 147 w 201"/>
                <a:gd name="T69" fmla="*/ 92 h 231"/>
                <a:gd name="T70" fmla="*/ 51 w 201"/>
                <a:gd name="T71" fmla="*/ 113 h 231"/>
                <a:gd name="T72" fmla="*/ 142 w 201"/>
                <a:gd name="T73" fmla="*/ 70 h 231"/>
                <a:gd name="T74" fmla="*/ 46 w 201"/>
                <a:gd name="T75" fmla="*/ 91 h 231"/>
                <a:gd name="T76" fmla="*/ 49 w 201"/>
                <a:gd name="T77" fmla="*/ 102 h 231"/>
                <a:gd name="T78" fmla="*/ 145 w 201"/>
                <a:gd name="T79" fmla="*/ 81 h 231"/>
                <a:gd name="T80" fmla="*/ 142 w 201"/>
                <a:gd name="T81" fmla="*/ 70 h 231"/>
                <a:gd name="T82" fmla="*/ 137 w 201"/>
                <a:gd name="T83" fmla="*/ 47 h 231"/>
                <a:gd name="T84" fmla="*/ 41 w 201"/>
                <a:gd name="T85" fmla="*/ 68 h 231"/>
                <a:gd name="T86" fmla="*/ 43 w 201"/>
                <a:gd name="T87" fmla="*/ 79 h 231"/>
                <a:gd name="T88" fmla="*/ 140 w 201"/>
                <a:gd name="T89" fmla="*/ 58 h 231"/>
                <a:gd name="T90" fmla="*/ 137 w 201"/>
                <a:gd name="T91" fmla="*/ 4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231">
                  <a:moveTo>
                    <a:pt x="100" y="176"/>
                  </a:moveTo>
                  <a:cubicBezTo>
                    <a:pt x="201" y="109"/>
                    <a:pt x="201" y="109"/>
                    <a:pt x="201" y="109"/>
                  </a:cubicBezTo>
                  <a:cubicBezTo>
                    <a:pt x="201" y="141"/>
                    <a:pt x="201" y="216"/>
                    <a:pt x="201" y="229"/>
                  </a:cubicBezTo>
                  <a:cubicBezTo>
                    <a:pt x="142" y="185"/>
                    <a:pt x="142" y="185"/>
                    <a:pt x="142" y="185"/>
                  </a:cubicBezTo>
                  <a:cubicBezTo>
                    <a:pt x="135" y="194"/>
                    <a:pt x="135" y="194"/>
                    <a:pt x="135" y="194"/>
                  </a:cubicBezTo>
                  <a:cubicBezTo>
                    <a:pt x="185" y="231"/>
                    <a:pt x="185" y="231"/>
                    <a:pt x="185" y="231"/>
                  </a:cubicBezTo>
                  <a:cubicBezTo>
                    <a:pt x="16" y="231"/>
                    <a:pt x="16" y="231"/>
                    <a:pt x="16" y="231"/>
                  </a:cubicBezTo>
                  <a:cubicBezTo>
                    <a:pt x="66" y="195"/>
                    <a:pt x="66" y="195"/>
                    <a:pt x="66" y="195"/>
                  </a:cubicBezTo>
                  <a:cubicBezTo>
                    <a:pt x="59" y="185"/>
                    <a:pt x="59" y="185"/>
                    <a:pt x="59" y="185"/>
                  </a:cubicBezTo>
                  <a:cubicBezTo>
                    <a:pt x="0" y="229"/>
                    <a:pt x="0" y="229"/>
                    <a:pt x="0" y="229"/>
                  </a:cubicBezTo>
                  <a:cubicBezTo>
                    <a:pt x="0" y="216"/>
                    <a:pt x="0" y="141"/>
                    <a:pt x="0" y="110"/>
                  </a:cubicBezTo>
                  <a:lnTo>
                    <a:pt x="100" y="176"/>
                  </a:lnTo>
                  <a:close/>
                  <a:moveTo>
                    <a:pt x="187" y="73"/>
                  </a:moveTo>
                  <a:cubicBezTo>
                    <a:pt x="161" y="50"/>
                    <a:pt x="161" y="50"/>
                    <a:pt x="161" y="50"/>
                  </a:cubicBezTo>
                  <a:cubicBezTo>
                    <a:pt x="154" y="16"/>
                    <a:pt x="154" y="16"/>
                    <a:pt x="154" y="16"/>
                  </a:cubicBezTo>
                  <a:cubicBezTo>
                    <a:pt x="130" y="22"/>
                    <a:pt x="130" y="22"/>
                    <a:pt x="130" y="22"/>
                  </a:cubicBezTo>
                  <a:cubicBezTo>
                    <a:pt x="115" y="7"/>
                    <a:pt x="115" y="7"/>
                    <a:pt x="115" y="7"/>
                  </a:cubicBezTo>
                  <a:cubicBezTo>
                    <a:pt x="107" y="0"/>
                    <a:pt x="94" y="0"/>
                    <a:pt x="86" y="7"/>
                  </a:cubicBezTo>
                  <a:cubicBezTo>
                    <a:pt x="51" y="39"/>
                    <a:pt x="51" y="39"/>
                    <a:pt x="51" y="39"/>
                  </a:cubicBezTo>
                  <a:cubicBezTo>
                    <a:pt x="13" y="48"/>
                    <a:pt x="13" y="48"/>
                    <a:pt x="13" y="48"/>
                  </a:cubicBezTo>
                  <a:cubicBezTo>
                    <a:pt x="18" y="69"/>
                    <a:pt x="18" y="69"/>
                    <a:pt x="18" y="69"/>
                  </a:cubicBezTo>
                  <a:cubicBezTo>
                    <a:pt x="14" y="73"/>
                    <a:pt x="14" y="73"/>
                    <a:pt x="14" y="73"/>
                  </a:cubicBezTo>
                  <a:cubicBezTo>
                    <a:pt x="6" y="80"/>
                    <a:pt x="0" y="86"/>
                    <a:pt x="0" y="95"/>
                  </a:cubicBezTo>
                  <a:cubicBezTo>
                    <a:pt x="0" y="95"/>
                    <a:pt x="0" y="95"/>
                    <a:pt x="0" y="96"/>
                  </a:cubicBezTo>
                  <a:cubicBezTo>
                    <a:pt x="42" y="124"/>
                    <a:pt x="42" y="124"/>
                    <a:pt x="42" y="124"/>
                  </a:cubicBezTo>
                  <a:cubicBezTo>
                    <a:pt x="27" y="56"/>
                    <a:pt x="27" y="56"/>
                    <a:pt x="27" y="56"/>
                  </a:cubicBezTo>
                  <a:cubicBezTo>
                    <a:pt x="145" y="30"/>
                    <a:pt x="145" y="30"/>
                    <a:pt x="145" y="30"/>
                  </a:cubicBezTo>
                  <a:cubicBezTo>
                    <a:pt x="165" y="119"/>
                    <a:pt x="165" y="119"/>
                    <a:pt x="165" y="119"/>
                  </a:cubicBezTo>
                  <a:cubicBezTo>
                    <a:pt x="201" y="95"/>
                    <a:pt x="201" y="95"/>
                    <a:pt x="201" y="95"/>
                  </a:cubicBezTo>
                  <a:cubicBezTo>
                    <a:pt x="201" y="95"/>
                    <a:pt x="201" y="95"/>
                    <a:pt x="201" y="95"/>
                  </a:cubicBezTo>
                  <a:cubicBezTo>
                    <a:pt x="201" y="85"/>
                    <a:pt x="195" y="80"/>
                    <a:pt x="187" y="73"/>
                  </a:cubicBezTo>
                  <a:close/>
                  <a:moveTo>
                    <a:pt x="51" y="113"/>
                  </a:moveTo>
                  <a:cubicBezTo>
                    <a:pt x="54" y="124"/>
                    <a:pt x="54" y="124"/>
                    <a:pt x="54" y="124"/>
                  </a:cubicBezTo>
                  <a:cubicBezTo>
                    <a:pt x="150" y="103"/>
                    <a:pt x="150" y="103"/>
                    <a:pt x="150" y="103"/>
                  </a:cubicBezTo>
                  <a:cubicBezTo>
                    <a:pt x="147" y="92"/>
                    <a:pt x="147" y="92"/>
                    <a:pt x="147" y="92"/>
                  </a:cubicBezTo>
                  <a:lnTo>
                    <a:pt x="51" y="113"/>
                  </a:lnTo>
                  <a:close/>
                  <a:moveTo>
                    <a:pt x="142" y="70"/>
                  </a:moveTo>
                  <a:cubicBezTo>
                    <a:pt x="46" y="91"/>
                    <a:pt x="46" y="91"/>
                    <a:pt x="46" y="91"/>
                  </a:cubicBezTo>
                  <a:cubicBezTo>
                    <a:pt x="49" y="102"/>
                    <a:pt x="49" y="102"/>
                    <a:pt x="49" y="102"/>
                  </a:cubicBezTo>
                  <a:cubicBezTo>
                    <a:pt x="145" y="81"/>
                    <a:pt x="145" y="81"/>
                    <a:pt x="145" y="81"/>
                  </a:cubicBezTo>
                  <a:lnTo>
                    <a:pt x="142" y="70"/>
                  </a:lnTo>
                  <a:close/>
                  <a:moveTo>
                    <a:pt x="137" y="47"/>
                  </a:moveTo>
                  <a:cubicBezTo>
                    <a:pt x="41" y="68"/>
                    <a:pt x="41" y="68"/>
                    <a:pt x="41" y="68"/>
                  </a:cubicBezTo>
                  <a:cubicBezTo>
                    <a:pt x="43" y="79"/>
                    <a:pt x="43" y="79"/>
                    <a:pt x="43" y="79"/>
                  </a:cubicBezTo>
                  <a:cubicBezTo>
                    <a:pt x="140" y="58"/>
                    <a:pt x="140" y="58"/>
                    <a:pt x="140" y="58"/>
                  </a:cubicBezTo>
                  <a:lnTo>
                    <a:pt x="137" y="47"/>
                  </a:lnTo>
                  <a:close/>
                </a:path>
              </a:pathLst>
            </a:custGeom>
            <a:solidFill>
              <a:schemeClr val="bg1"/>
            </a:solidFill>
            <a:ln>
              <a:noFill/>
            </a:ln>
          </p:spPr>
          <p:txBody>
            <a:bodyPr vert="horz" wrap="square" lIns="91440" tIns="45720" rIns="91440" bIns="45720" numCol="1" anchor="t" anchorCtr="0" compatLnSpc="1"/>
            <a:p>
              <a:endParaRPr lang="zh-CN" altLang="en-US"/>
            </a:p>
          </p:txBody>
        </p:sp>
      </p:grpSp>
      <p:grpSp>
        <p:nvGrpSpPr>
          <p:cNvPr id="27" name="组合 26"/>
          <p:cNvGrpSpPr/>
          <p:nvPr/>
        </p:nvGrpSpPr>
        <p:grpSpPr>
          <a:xfrm>
            <a:off x="5123172" y="1262124"/>
            <a:ext cx="500066" cy="560378"/>
            <a:chOff x="1144116" y="3075874"/>
            <a:chExt cx="342000" cy="342000"/>
          </a:xfrm>
        </p:grpSpPr>
        <p:sp>
          <p:nvSpPr>
            <p:cNvPr id="28" name="椭圆 27"/>
            <p:cNvSpPr>
              <a:spLocks noChangeAspect="1"/>
            </p:cNvSpPr>
            <p:nvPr/>
          </p:nvSpPr>
          <p:spPr>
            <a:xfrm>
              <a:off x="1144116" y="3075874"/>
              <a:ext cx="342000" cy="342000"/>
            </a:xfrm>
            <a:prstGeom prst="ellipse">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43" name="Freeform 26"/>
            <p:cNvSpPr>
              <a:spLocks noChangeAspect="1" noEditPoints="1"/>
            </p:cNvSpPr>
            <p:nvPr/>
          </p:nvSpPr>
          <p:spPr bwMode="auto">
            <a:xfrm>
              <a:off x="1266507" y="3142788"/>
              <a:ext cx="104646" cy="216000"/>
            </a:xfrm>
            <a:custGeom>
              <a:avLst/>
              <a:gdLst>
                <a:gd name="T0" fmla="*/ 0 w 117"/>
                <a:gd name="T1" fmla="*/ 38 h 241"/>
                <a:gd name="T2" fmla="*/ 67 w 117"/>
                <a:gd name="T3" fmla="*/ 241 h 241"/>
                <a:gd name="T4" fmla="*/ 67 w 117"/>
                <a:gd name="T5" fmla="*/ 0 h 241"/>
                <a:gd name="T6" fmla="*/ 70 w 117"/>
                <a:gd name="T7" fmla="*/ 8 h 241"/>
                <a:gd name="T8" fmla="*/ 70 w 117"/>
                <a:gd name="T9" fmla="*/ 13 h 241"/>
                <a:gd name="T10" fmla="*/ 45 w 117"/>
                <a:gd name="T11" fmla="*/ 10 h 241"/>
                <a:gd name="T12" fmla="*/ 19 w 117"/>
                <a:gd name="T13" fmla="*/ 213 h 241"/>
                <a:gd name="T14" fmla="*/ 19 w 117"/>
                <a:gd name="T15" fmla="*/ 198 h 241"/>
                <a:gd name="T16" fmla="*/ 38 w 117"/>
                <a:gd name="T17" fmla="*/ 211 h 241"/>
                <a:gd name="T18" fmla="*/ 19 w 117"/>
                <a:gd name="T19" fmla="*/ 191 h 241"/>
                <a:gd name="T20" fmla="*/ 19 w 117"/>
                <a:gd name="T21" fmla="*/ 177 h 241"/>
                <a:gd name="T22" fmla="*/ 38 w 117"/>
                <a:gd name="T23" fmla="*/ 190 h 241"/>
                <a:gd name="T24" fmla="*/ 19 w 117"/>
                <a:gd name="T25" fmla="*/ 169 h 241"/>
                <a:gd name="T26" fmla="*/ 19 w 117"/>
                <a:gd name="T27" fmla="*/ 155 h 241"/>
                <a:gd name="T28" fmla="*/ 38 w 117"/>
                <a:gd name="T29" fmla="*/ 168 h 241"/>
                <a:gd name="T30" fmla="*/ 19 w 117"/>
                <a:gd name="T31" fmla="*/ 148 h 241"/>
                <a:gd name="T32" fmla="*/ 19 w 117"/>
                <a:gd name="T33" fmla="*/ 133 h 241"/>
                <a:gd name="T34" fmla="*/ 38 w 117"/>
                <a:gd name="T35" fmla="*/ 146 h 241"/>
                <a:gd name="T36" fmla="*/ 50 w 117"/>
                <a:gd name="T37" fmla="*/ 213 h 241"/>
                <a:gd name="T38" fmla="*/ 50 w 117"/>
                <a:gd name="T39" fmla="*/ 198 h 241"/>
                <a:gd name="T40" fmla="*/ 69 w 117"/>
                <a:gd name="T41" fmla="*/ 211 h 241"/>
                <a:gd name="T42" fmla="*/ 50 w 117"/>
                <a:gd name="T43" fmla="*/ 191 h 241"/>
                <a:gd name="T44" fmla="*/ 50 w 117"/>
                <a:gd name="T45" fmla="*/ 177 h 241"/>
                <a:gd name="T46" fmla="*/ 69 w 117"/>
                <a:gd name="T47" fmla="*/ 190 h 241"/>
                <a:gd name="T48" fmla="*/ 50 w 117"/>
                <a:gd name="T49" fmla="*/ 169 h 241"/>
                <a:gd name="T50" fmla="*/ 50 w 117"/>
                <a:gd name="T51" fmla="*/ 155 h 241"/>
                <a:gd name="T52" fmla="*/ 69 w 117"/>
                <a:gd name="T53" fmla="*/ 168 h 241"/>
                <a:gd name="T54" fmla="*/ 50 w 117"/>
                <a:gd name="T55" fmla="*/ 148 h 241"/>
                <a:gd name="T56" fmla="*/ 50 w 117"/>
                <a:gd name="T57" fmla="*/ 133 h 241"/>
                <a:gd name="T58" fmla="*/ 69 w 117"/>
                <a:gd name="T59" fmla="*/ 146 h 241"/>
                <a:gd name="T60" fmla="*/ 81 w 117"/>
                <a:gd name="T61" fmla="*/ 213 h 241"/>
                <a:gd name="T62" fmla="*/ 81 w 117"/>
                <a:gd name="T63" fmla="*/ 198 h 241"/>
                <a:gd name="T64" fmla="*/ 100 w 117"/>
                <a:gd name="T65" fmla="*/ 211 h 241"/>
                <a:gd name="T66" fmla="*/ 81 w 117"/>
                <a:gd name="T67" fmla="*/ 191 h 241"/>
                <a:gd name="T68" fmla="*/ 81 w 117"/>
                <a:gd name="T69" fmla="*/ 177 h 241"/>
                <a:gd name="T70" fmla="*/ 100 w 117"/>
                <a:gd name="T71" fmla="*/ 190 h 241"/>
                <a:gd name="T72" fmla="*/ 81 w 117"/>
                <a:gd name="T73" fmla="*/ 169 h 241"/>
                <a:gd name="T74" fmla="*/ 81 w 117"/>
                <a:gd name="T75" fmla="*/ 155 h 241"/>
                <a:gd name="T76" fmla="*/ 100 w 117"/>
                <a:gd name="T77" fmla="*/ 168 h 241"/>
                <a:gd name="T78" fmla="*/ 81 w 117"/>
                <a:gd name="T79" fmla="*/ 148 h 241"/>
                <a:gd name="T80" fmla="*/ 81 w 117"/>
                <a:gd name="T81" fmla="*/ 133 h 241"/>
                <a:gd name="T82" fmla="*/ 100 w 117"/>
                <a:gd name="T83" fmla="*/ 146 h 241"/>
                <a:gd name="T84" fmla="*/ 24 w 117"/>
                <a:gd name="T85" fmla="*/ 122 h 241"/>
                <a:gd name="T86" fmla="*/ 24 w 117"/>
                <a:gd name="T87" fmla="*/ 26 h 241"/>
                <a:gd name="T88" fmla="*/ 100 w 117"/>
                <a:gd name="T89" fmla="*/ 11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241">
                  <a:moveTo>
                    <a:pt x="67" y="0"/>
                  </a:moveTo>
                  <a:cubicBezTo>
                    <a:pt x="50" y="0"/>
                    <a:pt x="50" y="0"/>
                    <a:pt x="50" y="0"/>
                  </a:cubicBezTo>
                  <a:cubicBezTo>
                    <a:pt x="23" y="0"/>
                    <a:pt x="0" y="10"/>
                    <a:pt x="0" y="38"/>
                  </a:cubicBezTo>
                  <a:cubicBezTo>
                    <a:pt x="0" y="204"/>
                    <a:pt x="0" y="204"/>
                    <a:pt x="0" y="204"/>
                  </a:cubicBezTo>
                  <a:cubicBezTo>
                    <a:pt x="0" y="232"/>
                    <a:pt x="23" y="241"/>
                    <a:pt x="50" y="241"/>
                  </a:cubicBezTo>
                  <a:cubicBezTo>
                    <a:pt x="67" y="241"/>
                    <a:pt x="67" y="241"/>
                    <a:pt x="67" y="241"/>
                  </a:cubicBezTo>
                  <a:cubicBezTo>
                    <a:pt x="94" y="241"/>
                    <a:pt x="117" y="232"/>
                    <a:pt x="117" y="204"/>
                  </a:cubicBezTo>
                  <a:cubicBezTo>
                    <a:pt x="117" y="38"/>
                    <a:pt x="117" y="38"/>
                    <a:pt x="117" y="38"/>
                  </a:cubicBezTo>
                  <a:cubicBezTo>
                    <a:pt x="117" y="10"/>
                    <a:pt x="94" y="0"/>
                    <a:pt x="67" y="0"/>
                  </a:cubicBezTo>
                  <a:close/>
                  <a:moveTo>
                    <a:pt x="45" y="10"/>
                  </a:moveTo>
                  <a:cubicBezTo>
                    <a:pt x="45" y="9"/>
                    <a:pt x="46" y="8"/>
                    <a:pt x="47" y="8"/>
                  </a:cubicBezTo>
                  <a:cubicBezTo>
                    <a:pt x="70" y="8"/>
                    <a:pt x="70" y="8"/>
                    <a:pt x="70" y="8"/>
                  </a:cubicBezTo>
                  <a:cubicBezTo>
                    <a:pt x="71" y="8"/>
                    <a:pt x="72" y="9"/>
                    <a:pt x="72" y="10"/>
                  </a:cubicBezTo>
                  <a:cubicBezTo>
                    <a:pt x="72" y="11"/>
                    <a:pt x="72" y="11"/>
                    <a:pt x="72" y="11"/>
                  </a:cubicBezTo>
                  <a:cubicBezTo>
                    <a:pt x="72" y="12"/>
                    <a:pt x="71" y="13"/>
                    <a:pt x="70" y="13"/>
                  </a:cubicBezTo>
                  <a:cubicBezTo>
                    <a:pt x="47" y="13"/>
                    <a:pt x="47" y="13"/>
                    <a:pt x="47" y="13"/>
                  </a:cubicBezTo>
                  <a:cubicBezTo>
                    <a:pt x="46" y="13"/>
                    <a:pt x="45" y="12"/>
                    <a:pt x="45" y="11"/>
                  </a:cubicBezTo>
                  <a:lnTo>
                    <a:pt x="45" y="10"/>
                  </a:lnTo>
                  <a:close/>
                  <a:moveTo>
                    <a:pt x="38" y="211"/>
                  </a:moveTo>
                  <a:cubicBezTo>
                    <a:pt x="38" y="212"/>
                    <a:pt x="37" y="213"/>
                    <a:pt x="36" y="213"/>
                  </a:cubicBezTo>
                  <a:cubicBezTo>
                    <a:pt x="19" y="213"/>
                    <a:pt x="19" y="213"/>
                    <a:pt x="19" y="213"/>
                  </a:cubicBezTo>
                  <a:cubicBezTo>
                    <a:pt x="18" y="213"/>
                    <a:pt x="17" y="212"/>
                    <a:pt x="17" y="211"/>
                  </a:cubicBezTo>
                  <a:cubicBezTo>
                    <a:pt x="17" y="200"/>
                    <a:pt x="17" y="200"/>
                    <a:pt x="17" y="200"/>
                  </a:cubicBezTo>
                  <a:cubicBezTo>
                    <a:pt x="17" y="199"/>
                    <a:pt x="18" y="198"/>
                    <a:pt x="19" y="198"/>
                  </a:cubicBezTo>
                  <a:cubicBezTo>
                    <a:pt x="36" y="198"/>
                    <a:pt x="36" y="198"/>
                    <a:pt x="36" y="198"/>
                  </a:cubicBezTo>
                  <a:cubicBezTo>
                    <a:pt x="37" y="198"/>
                    <a:pt x="38" y="199"/>
                    <a:pt x="38" y="200"/>
                  </a:cubicBezTo>
                  <a:lnTo>
                    <a:pt x="38" y="211"/>
                  </a:lnTo>
                  <a:close/>
                  <a:moveTo>
                    <a:pt x="38" y="190"/>
                  </a:moveTo>
                  <a:cubicBezTo>
                    <a:pt x="38" y="190"/>
                    <a:pt x="37" y="191"/>
                    <a:pt x="36" y="191"/>
                  </a:cubicBezTo>
                  <a:cubicBezTo>
                    <a:pt x="19" y="191"/>
                    <a:pt x="19" y="191"/>
                    <a:pt x="19" y="191"/>
                  </a:cubicBezTo>
                  <a:cubicBezTo>
                    <a:pt x="18" y="191"/>
                    <a:pt x="17" y="190"/>
                    <a:pt x="17" y="190"/>
                  </a:cubicBezTo>
                  <a:cubicBezTo>
                    <a:pt x="17" y="178"/>
                    <a:pt x="17" y="178"/>
                    <a:pt x="17" y="178"/>
                  </a:cubicBezTo>
                  <a:cubicBezTo>
                    <a:pt x="17" y="177"/>
                    <a:pt x="18" y="177"/>
                    <a:pt x="19" y="177"/>
                  </a:cubicBezTo>
                  <a:cubicBezTo>
                    <a:pt x="36" y="177"/>
                    <a:pt x="36" y="177"/>
                    <a:pt x="36" y="177"/>
                  </a:cubicBezTo>
                  <a:cubicBezTo>
                    <a:pt x="37" y="177"/>
                    <a:pt x="38" y="177"/>
                    <a:pt x="38" y="178"/>
                  </a:cubicBezTo>
                  <a:lnTo>
                    <a:pt x="38" y="190"/>
                  </a:lnTo>
                  <a:close/>
                  <a:moveTo>
                    <a:pt x="38" y="168"/>
                  </a:moveTo>
                  <a:cubicBezTo>
                    <a:pt x="38" y="169"/>
                    <a:pt x="37" y="169"/>
                    <a:pt x="36" y="169"/>
                  </a:cubicBezTo>
                  <a:cubicBezTo>
                    <a:pt x="19" y="169"/>
                    <a:pt x="19" y="169"/>
                    <a:pt x="19" y="169"/>
                  </a:cubicBezTo>
                  <a:cubicBezTo>
                    <a:pt x="18" y="169"/>
                    <a:pt x="17" y="169"/>
                    <a:pt x="17" y="168"/>
                  </a:cubicBezTo>
                  <a:cubicBezTo>
                    <a:pt x="17" y="156"/>
                    <a:pt x="17" y="156"/>
                    <a:pt x="17" y="156"/>
                  </a:cubicBezTo>
                  <a:cubicBezTo>
                    <a:pt x="17" y="156"/>
                    <a:pt x="18" y="155"/>
                    <a:pt x="19" y="155"/>
                  </a:cubicBezTo>
                  <a:cubicBezTo>
                    <a:pt x="36" y="155"/>
                    <a:pt x="36" y="155"/>
                    <a:pt x="36" y="155"/>
                  </a:cubicBezTo>
                  <a:cubicBezTo>
                    <a:pt x="37" y="155"/>
                    <a:pt x="38" y="156"/>
                    <a:pt x="38" y="156"/>
                  </a:cubicBezTo>
                  <a:lnTo>
                    <a:pt x="38" y="168"/>
                  </a:lnTo>
                  <a:close/>
                  <a:moveTo>
                    <a:pt x="38" y="146"/>
                  </a:moveTo>
                  <a:cubicBezTo>
                    <a:pt x="38" y="147"/>
                    <a:pt x="37" y="148"/>
                    <a:pt x="36" y="148"/>
                  </a:cubicBezTo>
                  <a:cubicBezTo>
                    <a:pt x="19" y="148"/>
                    <a:pt x="19" y="148"/>
                    <a:pt x="19" y="148"/>
                  </a:cubicBezTo>
                  <a:cubicBezTo>
                    <a:pt x="18" y="148"/>
                    <a:pt x="17" y="147"/>
                    <a:pt x="17" y="146"/>
                  </a:cubicBezTo>
                  <a:cubicBezTo>
                    <a:pt x="17" y="135"/>
                    <a:pt x="17" y="135"/>
                    <a:pt x="17" y="135"/>
                  </a:cubicBezTo>
                  <a:cubicBezTo>
                    <a:pt x="17" y="134"/>
                    <a:pt x="18" y="133"/>
                    <a:pt x="19" y="133"/>
                  </a:cubicBezTo>
                  <a:cubicBezTo>
                    <a:pt x="36" y="133"/>
                    <a:pt x="36" y="133"/>
                    <a:pt x="36" y="133"/>
                  </a:cubicBezTo>
                  <a:cubicBezTo>
                    <a:pt x="37" y="133"/>
                    <a:pt x="38" y="134"/>
                    <a:pt x="38" y="135"/>
                  </a:cubicBezTo>
                  <a:lnTo>
                    <a:pt x="38" y="146"/>
                  </a:lnTo>
                  <a:close/>
                  <a:moveTo>
                    <a:pt x="69" y="211"/>
                  </a:moveTo>
                  <a:cubicBezTo>
                    <a:pt x="69" y="212"/>
                    <a:pt x="68" y="213"/>
                    <a:pt x="67" y="213"/>
                  </a:cubicBezTo>
                  <a:cubicBezTo>
                    <a:pt x="50" y="213"/>
                    <a:pt x="50" y="213"/>
                    <a:pt x="50" y="213"/>
                  </a:cubicBezTo>
                  <a:cubicBezTo>
                    <a:pt x="49" y="213"/>
                    <a:pt x="48" y="212"/>
                    <a:pt x="48" y="211"/>
                  </a:cubicBezTo>
                  <a:cubicBezTo>
                    <a:pt x="48" y="200"/>
                    <a:pt x="48" y="200"/>
                    <a:pt x="48" y="200"/>
                  </a:cubicBezTo>
                  <a:cubicBezTo>
                    <a:pt x="48" y="199"/>
                    <a:pt x="49" y="198"/>
                    <a:pt x="50" y="198"/>
                  </a:cubicBezTo>
                  <a:cubicBezTo>
                    <a:pt x="67" y="198"/>
                    <a:pt x="67" y="198"/>
                    <a:pt x="67" y="198"/>
                  </a:cubicBezTo>
                  <a:cubicBezTo>
                    <a:pt x="68" y="198"/>
                    <a:pt x="69" y="199"/>
                    <a:pt x="69" y="200"/>
                  </a:cubicBezTo>
                  <a:lnTo>
                    <a:pt x="69" y="211"/>
                  </a:lnTo>
                  <a:close/>
                  <a:moveTo>
                    <a:pt x="69" y="190"/>
                  </a:moveTo>
                  <a:cubicBezTo>
                    <a:pt x="69" y="190"/>
                    <a:pt x="68" y="191"/>
                    <a:pt x="67" y="191"/>
                  </a:cubicBezTo>
                  <a:cubicBezTo>
                    <a:pt x="50" y="191"/>
                    <a:pt x="50" y="191"/>
                    <a:pt x="50" y="191"/>
                  </a:cubicBezTo>
                  <a:cubicBezTo>
                    <a:pt x="49" y="191"/>
                    <a:pt x="48" y="190"/>
                    <a:pt x="48" y="190"/>
                  </a:cubicBezTo>
                  <a:cubicBezTo>
                    <a:pt x="48" y="178"/>
                    <a:pt x="48" y="178"/>
                    <a:pt x="48" y="178"/>
                  </a:cubicBezTo>
                  <a:cubicBezTo>
                    <a:pt x="48" y="177"/>
                    <a:pt x="49" y="177"/>
                    <a:pt x="50" y="177"/>
                  </a:cubicBezTo>
                  <a:cubicBezTo>
                    <a:pt x="67" y="177"/>
                    <a:pt x="67" y="177"/>
                    <a:pt x="67" y="177"/>
                  </a:cubicBezTo>
                  <a:cubicBezTo>
                    <a:pt x="68" y="177"/>
                    <a:pt x="69" y="177"/>
                    <a:pt x="69" y="178"/>
                  </a:cubicBezTo>
                  <a:lnTo>
                    <a:pt x="69" y="190"/>
                  </a:lnTo>
                  <a:close/>
                  <a:moveTo>
                    <a:pt x="69" y="168"/>
                  </a:moveTo>
                  <a:cubicBezTo>
                    <a:pt x="69" y="169"/>
                    <a:pt x="68" y="169"/>
                    <a:pt x="67" y="169"/>
                  </a:cubicBezTo>
                  <a:cubicBezTo>
                    <a:pt x="50" y="169"/>
                    <a:pt x="50" y="169"/>
                    <a:pt x="50" y="169"/>
                  </a:cubicBezTo>
                  <a:cubicBezTo>
                    <a:pt x="49" y="169"/>
                    <a:pt x="48" y="169"/>
                    <a:pt x="48" y="168"/>
                  </a:cubicBezTo>
                  <a:cubicBezTo>
                    <a:pt x="48" y="156"/>
                    <a:pt x="48" y="156"/>
                    <a:pt x="48" y="156"/>
                  </a:cubicBezTo>
                  <a:cubicBezTo>
                    <a:pt x="48" y="156"/>
                    <a:pt x="49" y="155"/>
                    <a:pt x="50" y="155"/>
                  </a:cubicBezTo>
                  <a:cubicBezTo>
                    <a:pt x="67" y="155"/>
                    <a:pt x="67" y="155"/>
                    <a:pt x="67" y="155"/>
                  </a:cubicBezTo>
                  <a:cubicBezTo>
                    <a:pt x="68" y="155"/>
                    <a:pt x="69" y="156"/>
                    <a:pt x="69" y="156"/>
                  </a:cubicBezTo>
                  <a:lnTo>
                    <a:pt x="69" y="168"/>
                  </a:lnTo>
                  <a:close/>
                  <a:moveTo>
                    <a:pt x="69" y="146"/>
                  </a:moveTo>
                  <a:cubicBezTo>
                    <a:pt x="69" y="147"/>
                    <a:pt x="68" y="148"/>
                    <a:pt x="67" y="148"/>
                  </a:cubicBezTo>
                  <a:cubicBezTo>
                    <a:pt x="50" y="148"/>
                    <a:pt x="50" y="148"/>
                    <a:pt x="50" y="148"/>
                  </a:cubicBezTo>
                  <a:cubicBezTo>
                    <a:pt x="49" y="148"/>
                    <a:pt x="48" y="147"/>
                    <a:pt x="48" y="146"/>
                  </a:cubicBezTo>
                  <a:cubicBezTo>
                    <a:pt x="48" y="135"/>
                    <a:pt x="48" y="135"/>
                    <a:pt x="48" y="135"/>
                  </a:cubicBezTo>
                  <a:cubicBezTo>
                    <a:pt x="48" y="134"/>
                    <a:pt x="49" y="133"/>
                    <a:pt x="50" y="133"/>
                  </a:cubicBezTo>
                  <a:cubicBezTo>
                    <a:pt x="67" y="133"/>
                    <a:pt x="67" y="133"/>
                    <a:pt x="67" y="133"/>
                  </a:cubicBezTo>
                  <a:cubicBezTo>
                    <a:pt x="68" y="133"/>
                    <a:pt x="69" y="134"/>
                    <a:pt x="69" y="135"/>
                  </a:cubicBezTo>
                  <a:lnTo>
                    <a:pt x="69" y="146"/>
                  </a:lnTo>
                  <a:close/>
                  <a:moveTo>
                    <a:pt x="100" y="211"/>
                  </a:moveTo>
                  <a:cubicBezTo>
                    <a:pt x="100" y="212"/>
                    <a:pt x="99" y="213"/>
                    <a:pt x="98" y="213"/>
                  </a:cubicBezTo>
                  <a:cubicBezTo>
                    <a:pt x="81" y="213"/>
                    <a:pt x="81" y="213"/>
                    <a:pt x="81" y="213"/>
                  </a:cubicBezTo>
                  <a:cubicBezTo>
                    <a:pt x="80" y="213"/>
                    <a:pt x="79" y="212"/>
                    <a:pt x="79" y="211"/>
                  </a:cubicBezTo>
                  <a:cubicBezTo>
                    <a:pt x="79" y="200"/>
                    <a:pt x="79" y="200"/>
                    <a:pt x="79" y="200"/>
                  </a:cubicBezTo>
                  <a:cubicBezTo>
                    <a:pt x="79" y="199"/>
                    <a:pt x="80" y="198"/>
                    <a:pt x="81" y="198"/>
                  </a:cubicBezTo>
                  <a:cubicBezTo>
                    <a:pt x="98" y="198"/>
                    <a:pt x="98" y="198"/>
                    <a:pt x="98" y="198"/>
                  </a:cubicBezTo>
                  <a:cubicBezTo>
                    <a:pt x="99" y="198"/>
                    <a:pt x="100" y="199"/>
                    <a:pt x="100" y="200"/>
                  </a:cubicBezTo>
                  <a:lnTo>
                    <a:pt x="100" y="211"/>
                  </a:lnTo>
                  <a:close/>
                  <a:moveTo>
                    <a:pt x="100" y="190"/>
                  </a:moveTo>
                  <a:cubicBezTo>
                    <a:pt x="100" y="190"/>
                    <a:pt x="99" y="191"/>
                    <a:pt x="98" y="191"/>
                  </a:cubicBezTo>
                  <a:cubicBezTo>
                    <a:pt x="81" y="191"/>
                    <a:pt x="81" y="191"/>
                    <a:pt x="81" y="191"/>
                  </a:cubicBezTo>
                  <a:cubicBezTo>
                    <a:pt x="80" y="191"/>
                    <a:pt x="79" y="190"/>
                    <a:pt x="79" y="190"/>
                  </a:cubicBezTo>
                  <a:cubicBezTo>
                    <a:pt x="79" y="178"/>
                    <a:pt x="79" y="178"/>
                    <a:pt x="79" y="178"/>
                  </a:cubicBezTo>
                  <a:cubicBezTo>
                    <a:pt x="79" y="177"/>
                    <a:pt x="80" y="177"/>
                    <a:pt x="81" y="177"/>
                  </a:cubicBezTo>
                  <a:cubicBezTo>
                    <a:pt x="98" y="177"/>
                    <a:pt x="98" y="177"/>
                    <a:pt x="98" y="177"/>
                  </a:cubicBezTo>
                  <a:cubicBezTo>
                    <a:pt x="99" y="177"/>
                    <a:pt x="100" y="177"/>
                    <a:pt x="100" y="178"/>
                  </a:cubicBezTo>
                  <a:lnTo>
                    <a:pt x="100" y="190"/>
                  </a:lnTo>
                  <a:close/>
                  <a:moveTo>
                    <a:pt x="100" y="168"/>
                  </a:moveTo>
                  <a:cubicBezTo>
                    <a:pt x="100" y="169"/>
                    <a:pt x="99" y="169"/>
                    <a:pt x="98" y="169"/>
                  </a:cubicBezTo>
                  <a:cubicBezTo>
                    <a:pt x="81" y="169"/>
                    <a:pt x="81" y="169"/>
                    <a:pt x="81" y="169"/>
                  </a:cubicBezTo>
                  <a:cubicBezTo>
                    <a:pt x="80" y="169"/>
                    <a:pt x="79" y="169"/>
                    <a:pt x="79" y="168"/>
                  </a:cubicBezTo>
                  <a:cubicBezTo>
                    <a:pt x="79" y="156"/>
                    <a:pt x="79" y="156"/>
                    <a:pt x="79" y="156"/>
                  </a:cubicBezTo>
                  <a:cubicBezTo>
                    <a:pt x="79" y="156"/>
                    <a:pt x="80" y="155"/>
                    <a:pt x="81" y="155"/>
                  </a:cubicBezTo>
                  <a:cubicBezTo>
                    <a:pt x="98" y="155"/>
                    <a:pt x="98" y="155"/>
                    <a:pt x="98" y="155"/>
                  </a:cubicBezTo>
                  <a:cubicBezTo>
                    <a:pt x="99" y="155"/>
                    <a:pt x="100" y="156"/>
                    <a:pt x="100" y="156"/>
                  </a:cubicBezTo>
                  <a:lnTo>
                    <a:pt x="100" y="168"/>
                  </a:lnTo>
                  <a:close/>
                  <a:moveTo>
                    <a:pt x="100" y="146"/>
                  </a:moveTo>
                  <a:cubicBezTo>
                    <a:pt x="100" y="147"/>
                    <a:pt x="99" y="148"/>
                    <a:pt x="98" y="148"/>
                  </a:cubicBezTo>
                  <a:cubicBezTo>
                    <a:pt x="81" y="148"/>
                    <a:pt x="81" y="148"/>
                    <a:pt x="81" y="148"/>
                  </a:cubicBezTo>
                  <a:cubicBezTo>
                    <a:pt x="80" y="148"/>
                    <a:pt x="79" y="147"/>
                    <a:pt x="79" y="146"/>
                  </a:cubicBezTo>
                  <a:cubicBezTo>
                    <a:pt x="79" y="135"/>
                    <a:pt x="79" y="135"/>
                    <a:pt x="79" y="135"/>
                  </a:cubicBezTo>
                  <a:cubicBezTo>
                    <a:pt x="79" y="134"/>
                    <a:pt x="80" y="133"/>
                    <a:pt x="81" y="133"/>
                  </a:cubicBezTo>
                  <a:cubicBezTo>
                    <a:pt x="98" y="133"/>
                    <a:pt x="98" y="133"/>
                    <a:pt x="98" y="133"/>
                  </a:cubicBezTo>
                  <a:cubicBezTo>
                    <a:pt x="99" y="133"/>
                    <a:pt x="100" y="134"/>
                    <a:pt x="100" y="135"/>
                  </a:cubicBezTo>
                  <a:lnTo>
                    <a:pt x="100" y="146"/>
                  </a:lnTo>
                  <a:close/>
                  <a:moveTo>
                    <a:pt x="100" y="114"/>
                  </a:moveTo>
                  <a:cubicBezTo>
                    <a:pt x="100" y="118"/>
                    <a:pt x="97" y="122"/>
                    <a:pt x="93" y="122"/>
                  </a:cubicBezTo>
                  <a:cubicBezTo>
                    <a:pt x="24" y="122"/>
                    <a:pt x="24" y="122"/>
                    <a:pt x="24" y="122"/>
                  </a:cubicBezTo>
                  <a:cubicBezTo>
                    <a:pt x="20" y="122"/>
                    <a:pt x="17" y="118"/>
                    <a:pt x="17" y="114"/>
                  </a:cubicBezTo>
                  <a:cubicBezTo>
                    <a:pt x="17" y="34"/>
                    <a:pt x="17" y="34"/>
                    <a:pt x="17" y="34"/>
                  </a:cubicBezTo>
                  <a:cubicBezTo>
                    <a:pt x="17" y="30"/>
                    <a:pt x="20" y="26"/>
                    <a:pt x="24" y="26"/>
                  </a:cubicBezTo>
                  <a:cubicBezTo>
                    <a:pt x="93" y="26"/>
                    <a:pt x="93" y="26"/>
                    <a:pt x="93" y="26"/>
                  </a:cubicBezTo>
                  <a:cubicBezTo>
                    <a:pt x="97" y="26"/>
                    <a:pt x="100" y="30"/>
                    <a:pt x="100" y="34"/>
                  </a:cubicBezTo>
                  <a:lnTo>
                    <a:pt x="100" y="114"/>
                  </a:lnTo>
                  <a:close/>
                </a:path>
              </a:pathLst>
            </a:custGeom>
            <a:solidFill>
              <a:schemeClr val="bg1"/>
            </a:solidFill>
            <a:ln>
              <a:noFill/>
            </a:ln>
          </p:spPr>
          <p:txBody>
            <a:bodyPr vert="horz" wrap="square" lIns="91440" tIns="45720" rIns="91440" bIns="45720" numCol="1" anchor="t" anchorCtr="0" compatLnSpc="1"/>
            <a:p>
              <a:endParaRPr lang="zh-CN" altLang="en-US"/>
            </a:p>
          </p:txBody>
        </p:sp>
      </p:grpSp>
      <p:sp>
        <p:nvSpPr>
          <p:cNvPr id="44" name="圆角矩形 43"/>
          <p:cNvSpPr/>
          <p:nvPr/>
        </p:nvSpPr>
        <p:spPr bwMode="auto">
          <a:xfrm>
            <a:off x="4649789" y="373063"/>
            <a:ext cx="4214842" cy="2928958"/>
          </a:xfrm>
          <a:prstGeom prst="roundRect">
            <a:avLst/>
          </a:prstGeom>
          <a:solidFill>
            <a:schemeClr val="accent4"/>
          </a:solidFill>
          <a:ln w="12700" cap="sq"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none" lIns="91440" tIns="45720" rIns="91440" bIns="4572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
        <p:nvSpPr>
          <p:cNvPr id="45" name="内容占位符 2"/>
          <p:cNvSpPr txBox="1"/>
          <p:nvPr/>
        </p:nvSpPr>
        <p:spPr bwMode="auto">
          <a:xfrm>
            <a:off x="4857750" y="515620"/>
            <a:ext cx="4301490" cy="2286000"/>
          </a:xfrm>
          <a:prstGeom prst="rect">
            <a:avLst/>
          </a:prstGeom>
          <a:noFill/>
          <a:ln w="12700" cap="sq">
            <a:noFill/>
            <a:miter lim="800000"/>
            <a:headEnd type="none" w="sm" len="sm"/>
            <a:tailEnd type="none" w="sm" len="sm"/>
          </a:ln>
        </p:spPr>
        <p:txBody>
          <a:bodyPr vert="horz" wrap="square" lIns="91440" tIns="45720" rIns="91440" bIns="45720" numCol="1" anchor="t" anchorCtr="0" compatLnSpc="1"/>
          <a:p>
            <a:pPr marL="342900" marR="0" lvl="0" indent="-342900" algn="l" defTabSz="914400" rtl="0" eaLnBrk="0" fontAlgn="base" latinLnBrk="0" hangingPunct="0">
              <a:lnSpc>
                <a:spcPct val="150000"/>
              </a:lnSpc>
              <a:spcBef>
                <a:spcPct val="20000"/>
              </a:spcBef>
              <a:spcAft>
                <a:spcPct val="0"/>
              </a:spcAft>
              <a:buClr>
                <a:schemeClr val="tx2"/>
              </a:buClr>
              <a:buSzPct val="90000"/>
              <a:buFont typeface="Symbol" panose="05050102010706020507" pitchFamily="18" charset="2"/>
              <a:buNone/>
              <a:defRPr/>
            </a:pPr>
            <a:r>
              <a:rPr kumimoji="1" lang="zh-CN" altLang="en-US" sz="2800" b="0" i="0" u="none" strike="noStrike" kern="0" cap="none" spc="0" normalizeH="0" baseline="0" noProof="0" dirty="0" smtClean="0">
                <a:ln>
                  <a:noFill/>
                </a:ln>
                <a:solidFill>
                  <a:schemeClr val="bg1"/>
                </a:solidFill>
                <a:effectLst/>
                <a:uLnTx/>
                <a:uFillTx/>
                <a:latin typeface="+mn-lt"/>
                <a:ea typeface="微软雅黑" panose="020B0503020204020204" pitchFamily="34" charset="-122"/>
                <a:cs typeface="+mn-cs"/>
              </a:rPr>
              <a:t> 徐瑞</a:t>
            </a:r>
            <a:endParaRPr kumimoji="1" lang="zh-CN" altLang="en-US" sz="2800" b="0" i="0" u="none" strike="noStrike" kern="0" cap="none" spc="0" normalizeH="0" baseline="0" noProof="0" dirty="0" smtClean="0">
              <a:ln>
                <a:noFill/>
              </a:ln>
              <a:solidFill>
                <a:schemeClr val="bg1"/>
              </a:solidFill>
              <a:effectLst/>
              <a:uLnTx/>
              <a:uFillTx/>
              <a:latin typeface="+mn-lt"/>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chemeClr val="tx2"/>
              </a:buClr>
              <a:buSzPct val="90000"/>
              <a:buFont typeface="Symbol" panose="05050102010706020507" pitchFamily="18" charset="2"/>
              <a:buNone/>
              <a:defRPr/>
            </a:pPr>
            <a:r>
              <a:rPr lang="en-US" altLang="zh-CN" b="0" kern="0" dirty="0" smtClean="0">
                <a:solidFill>
                  <a:schemeClr val="bg1"/>
                </a:solidFill>
                <a:ea typeface="微软雅黑" panose="020B0503020204020204" pitchFamily="34" charset="-122"/>
              </a:rPr>
              <a:t>       </a:t>
            </a:r>
            <a:r>
              <a:rPr lang="en-US" altLang="zh-CN" sz="2000" b="0" kern="0" dirty="0" smtClean="0">
                <a:solidFill>
                  <a:schemeClr val="bg1"/>
                </a:solidFill>
                <a:ea typeface="微软雅黑" panose="020B0503020204020204" pitchFamily="34" charset="-122"/>
              </a:rPr>
              <a:t>15655379829</a:t>
            </a:r>
            <a:endParaRPr lang="en-US" altLang="zh-CN" sz="2000" b="0" kern="0" dirty="0" smtClean="0">
              <a:solidFill>
                <a:schemeClr val="bg1"/>
              </a:solidFill>
              <a:ea typeface="微软雅黑" panose="020B0503020204020204" pitchFamily="34" charset="-122"/>
            </a:endParaRPr>
          </a:p>
          <a:p>
            <a:pPr marL="342900" lvl="0" indent="-342900">
              <a:lnSpc>
                <a:spcPct val="200000"/>
              </a:lnSpc>
              <a:spcBef>
                <a:spcPct val="20000"/>
              </a:spcBef>
              <a:buClr>
                <a:schemeClr val="tx2"/>
              </a:buClr>
              <a:buSzPct val="90000"/>
            </a:pPr>
            <a:r>
              <a:rPr lang="en-US" altLang="zh-CN" sz="2000" b="0" kern="0" dirty="0" smtClean="0">
                <a:solidFill>
                  <a:schemeClr val="bg1"/>
                </a:solidFill>
                <a:ea typeface="微软雅黑" panose="020B0503020204020204" pitchFamily="34" charset="-122"/>
              </a:rPr>
              <a:t>         xu0218@mail.ustc.edu.cn</a:t>
            </a:r>
            <a:endParaRPr lang="en-US" altLang="zh-CN" sz="2000" b="0" kern="0" dirty="0" smtClean="0">
              <a:solidFill>
                <a:schemeClr val="bg1"/>
              </a:solidFill>
              <a:ea typeface="微软雅黑" panose="020B0503020204020204" pitchFamily="34" charset="-122"/>
            </a:endParaRPr>
          </a:p>
        </p:txBody>
      </p:sp>
      <p:grpSp>
        <p:nvGrpSpPr>
          <p:cNvPr id="46" name="组合 45"/>
          <p:cNvGrpSpPr/>
          <p:nvPr/>
        </p:nvGrpSpPr>
        <p:grpSpPr>
          <a:xfrm>
            <a:off x="4765360" y="2120277"/>
            <a:ext cx="571504" cy="556314"/>
            <a:chOff x="3563893" y="3075874"/>
            <a:chExt cx="342000" cy="342000"/>
          </a:xfrm>
          <a:solidFill>
            <a:schemeClr val="accent4">
              <a:lumMod val="20000"/>
              <a:lumOff val="80000"/>
            </a:schemeClr>
          </a:solidFill>
        </p:grpSpPr>
        <p:sp>
          <p:nvSpPr>
            <p:cNvPr id="47" name="椭圆 46"/>
            <p:cNvSpPr>
              <a:spLocks noChangeAspect="1"/>
            </p:cNvSpPr>
            <p:nvPr/>
          </p:nvSpPr>
          <p:spPr>
            <a:xfrm>
              <a:off x="3563893" y="3075874"/>
              <a:ext cx="342000" cy="342000"/>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48" name="Freeform 143"/>
            <p:cNvSpPr>
              <a:spLocks noChangeAspect="1" noEditPoints="1"/>
            </p:cNvSpPr>
            <p:nvPr/>
          </p:nvSpPr>
          <p:spPr bwMode="auto">
            <a:xfrm>
              <a:off x="3648775" y="3143373"/>
              <a:ext cx="171914" cy="198000"/>
            </a:xfrm>
            <a:custGeom>
              <a:avLst/>
              <a:gdLst>
                <a:gd name="T0" fmla="*/ 100 w 201"/>
                <a:gd name="T1" fmla="*/ 176 h 231"/>
                <a:gd name="T2" fmla="*/ 201 w 201"/>
                <a:gd name="T3" fmla="*/ 109 h 231"/>
                <a:gd name="T4" fmla="*/ 201 w 201"/>
                <a:gd name="T5" fmla="*/ 229 h 231"/>
                <a:gd name="T6" fmla="*/ 142 w 201"/>
                <a:gd name="T7" fmla="*/ 185 h 231"/>
                <a:gd name="T8" fmla="*/ 135 w 201"/>
                <a:gd name="T9" fmla="*/ 194 h 231"/>
                <a:gd name="T10" fmla="*/ 185 w 201"/>
                <a:gd name="T11" fmla="*/ 231 h 231"/>
                <a:gd name="T12" fmla="*/ 16 w 201"/>
                <a:gd name="T13" fmla="*/ 231 h 231"/>
                <a:gd name="T14" fmla="*/ 66 w 201"/>
                <a:gd name="T15" fmla="*/ 195 h 231"/>
                <a:gd name="T16" fmla="*/ 59 w 201"/>
                <a:gd name="T17" fmla="*/ 185 h 231"/>
                <a:gd name="T18" fmla="*/ 0 w 201"/>
                <a:gd name="T19" fmla="*/ 229 h 231"/>
                <a:gd name="T20" fmla="*/ 0 w 201"/>
                <a:gd name="T21" fmla="*/ 110 h 231"/>
                <a:gd name="T22" fmla="*/ 100 w 201"/>
                <a:gd name="T23" fmla="*/ 176 h 231"/>
                <a:gd name="T24" fmla="*/ 187 w 201"/>
                <a:gd name="T25" fmla="*/ 73 h 231"/>
                <a:gd name="T26" fmla="*/ 161 w 201"/>
                <a:gd name="T27" fmla="*/ 50 h 231"/>
                <a:gd name="T28" fmla="*/ 154 w 201"/>
                <a:gd name="T29" fmla="*/ 16 h 231"/>
                <a:gd name="T30" fmla="*/ 130 w 201"/>
                <a:gd name="T31" fmla="*/ 22 h 231"/>
                <a:gd name="T32" fmla="*/ 115 w 201"/>
                <a:gd name="T33" fmla="*/ 7 h 231"/>
                <a:gd name="T34" fmla="*/ 86 w 201"/>
                <a:gd name="T35" fmla="*/ 7 h 231"/>
                <a:gd name="T36" fmla="*/ 51 w 201"/>
                <a:gd name="T37" fmla="*/ 39 h 231"/>
                <a:gd name="T38" fmla="*/ 13 w 201"/>
                <a:gd name="T39" fmla="*/ 48 h 231"/>
                <a:gd name="T40" fmla="*/ 18 w 201"/>
                <a:gd name="T41" fmla="*/ 69 h 231"/>
                <a:gd name="T42" fmla="*/ 14 w 201"/>
                <a:gd name="T43" fmla="*/ 73 h 231"/>
                <a:gd name="T44" fmla="*/ 0 w 201"/>
                <a:gd name="T45" fmla="*/ 95 h 231"/>
                <a:gd name="T46" fmla="*/ 0 w 201"/>
                <a:gd name="T47" fmla="*/ 96 h 231"/>
                <a:gd name="T48" fmla="*/ 42 w 201"/>
                <a:gd name="T49" fmla="*/ 124 h 231"/>
                <a:gd name="T50" fmla="*/ 27 w 201"/>
                <a:gd name="T51" fmla="*/ 56 h 231"/>
                <a:gd name="T52" fmla="*/ 145 w 201"/>
                <a:gd name="T53" fmla="*/ 30 h 231"/>
                <a:gd name="T54" fmla="*/ 165 w 201"/>
                <a:gd name="T55" fmla="*/ 119 h 231"/>
                <a:gd name="T56" fmla="*/ 201 w 201"/>
                <a:gd name="T57" fmla="*/ 95 h 231"/>
                <a:gd name="T58" fmla="*/ 201 w 201"/>
                <a:gd name="T59" fmla="*/ 95 h 231"/>
                <a:gd name="T60" fmla="*/ 187 w 201"/>
                <a:gd name="T61" fmla="*/ 73 h 231"/>
                <a:gd name="T62" fmla="*/ 51 w 201"/>
                <a:gd name="T63" fmla="*/ 113 h 231"/>
                <a:gd name="T64" fmla="*/ 54 w 201"/>
                <a:gd name="T65" fmla="*/ 124 h 231"/>
                <a:gd name="T66" fmla="*/ 150 w 201"/>
                <a:gd name="T67" fmla="*/ 103 h 231"/>
                <a:gd name="T68" fmla="*/ 147 w 201"/>
                <a:gd name="T69" fmla="*/ 92 h 231"/>
                <a:gd name="T70" fmla="*/ 51 w 201"/>
                <a:gd name="T71" fmla="*/ 113 h 231"/>
                <a:gd name="T72" fmla="*/ 142 w 201"/>
                <a:gd name="T73" fmla="*/ 70 h 231"/>
                <a:gd name="T74" fmla="*/ 46 w 201"/>
                <a:gd name="T75" fmla="*/ 91 h 231"/>
                <a:gd name="T76" fmla="*/ 49 w 201"/>
                <a:gd name="T77" fmla="*/ 102 h 231"/>
                <a:gd name="T78" fmla="*/ 145 w 201"/>
                <a:gd name="T79" fmla="*/ 81 h 231"/>
                <a:gd name="T80" fmla="*/ 142 w 201"/>
                <a:gd name="T81" fmla="*/ 70 h 231"/>
                <a:gd name="T82" fmla="*/ 137 w 201"/>
                <a:gd name="T83" fmla="*/ 47 h 231"/>
                <a:gd name="T84" fmla="*/ 41 w 201"/>
                <a:gd name="T85" fmla="*/ 68 h 231"/>
                <a:gd name="T86" fmla="*/ 43 w 201"/>
                <a:gd name="T87" fmla="*/ 79 h 231"/>
                <a:gd name="T88" fmla="*/ 140 w 201"/>
                <a:gd name="T89" fmla="*/ 58 h 231"/>
                <a:gd name="T90" fmla="*/ 137 w 201"/>
                <a:gd name="T91" fmla="*/ 4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231">
                  <a:moveTo>
                    <a:pt x="100" y="176"/>
                  </a:moveTo>
                  <a:cubicBezTo>
                    <a:pt x="201" y="109"/>
                    <a:pt x="201" y="109"/>
                    <a:pt x="201" y="109"/>
                  </a:cubicBezTo>
                  <a:cubicBezTo>
                    <a:pt x="201" y="141"/>
                    <a:pt x="201" y="216"/>
                    <a:pt x="201" y="229"/>
                  </a:cubicBezTo>
                  <a:cubicBezTo>
                    <a:pt x="142" y="185"/>
                    <a:pt x="142" y="185"/>
                    <a:pt x="142" y="185"/>
                  </a:cubicBezTo>
                  <a:cubicBezTo>
                    <a:pt x="135" y="194"/>
                    <a:pt x="135" y="194"/>
                    <a:pt x="135" y="194"/>
                  </a:cubicBezTo>
                  <a:cubicBezTo>
                    <a:pt x="185" y="231"/>
                    <a:pt x="185" y="231"/>
                    <a:pt x="185" y="231"/>
                  </a:cubicBezTo>
                  <a:cubicBezTo>
                    <a:pt x="16" y="231"/>
                    <a:pt x="16" y="231"/>
                    <a:pt x="16" y="231"/>
                  </a:cubicBezTo>
                  <a:cubicBezTo>
                    <a:pt x="66" y="195"/>
                    <a:pt x="66" y="195"/>
                    <a:pt x="66" y="195"/>
                  </a:cubicBezTo>
                  <a:cubicBezTo>
                    <a:pt x="59" y="185"/>
                    <a:pt x="59" y="185"/>
                    <a:pt x="59" y="185"/>
                  </a:cubicBezTo>
                  <a:cubicBezTo>
                    <a:pt x="0" y="229"/>
                    <a:pt x="0" y="229"/>
                    <a:pt x="0" y="229"/>
                  </a:cubicBezTo>
                  <a:cubicBezTo>
                    <a:pt x="0" y="216"/>
                    <a:pt x="0" y="141"/>
                    <a:pt x="0" y="110"/>
                  </a:cubicBezTo>
                  <a:lnTo>
                    <a:pt x="100" y="176"/>
                  </a:lnTo>
                  <a:close/>
                  <a:moveTo>
                    <a:pt x="187" y="73"/>
                  </a:moveTo>
                  <a:cubicBezTo>
                    <a:pt x="161" y="50"/>
                    <a:pt x="161" y="50"/>
                    <a:pt x="161" y="50"/>
                  </a:cubicBezTo>
                  <a:cubicBezTo>
                    <a:pt x="154" y="16"/>
                    <a:pt x="154" y="16"/>
                    <a:pt x="154" y="16"/>
                  </a:cubicBezTo>
                  <a:cubicBezTo>
                    <a:pt x="130" y="22"/>
                    <a:pt x="130" y="22"/>
                    <a:pt x="130" y="22"/>
                  </a:cubicBezTo>
                  <a:cubicBezTo>
                    <a:pt x="115" y="7"/>
                    <a:pt x="115" y="7"/>
                    <a:pt x="115" y="7"/>
                  </a:cubicBezTo>
                  <a:cubicBezTo>
                    <a:pt x="107" y="0"/>
                    <a:pt x="94" y="0"/>
                    <a:pt x="86" y="7"/>
                  </a:cubicBezTo>
                  <a:cubicBezTo>
                    <a:pt x="51" y="39"/>
                    <a:pt x="51" y="39"/>
                    <a:pt x="51" y="39"/>
                  </a:cubicBezTo>
                  <a:cubicBezTo>
                    <a:pt x="13" y="48"/>
                    <a:pt x="13" y="48"/>
                    <a:pt x="13" y="48"/>
                  </a:cubicBezTo>
                  <a:cubicBezTo>
                    <a:pt x="18" y="69"/>
                    <a:pt x="18" y="69"/>
                    <a:pt x="18" y="69"/>
                  </a:cubicBezTo>
                  <a:cubicBezTo>
                    <a:pt x="14" y="73"/>
                    <a:pt x="14" y="73"/>
                    <a:pt x="14" y="73"/>
                  </a:cubicBezTo>
                  <a:cubicBezTo>
                    <a:pt x="6" y="80"/>
                    <a:pt x="0" y="86"/>
                    <a:pt x="0" y="95"/>
                  </a:cubicBezTo>
                  <a:cubicBezTo>
                    <a:pt x="0" y="95"/>
                    <a:pt x="0" y="95"/>
                    <a:pt x="0" y="96"/>
                  </a:cubicBezTo>
                  <a:cubicBezTo>
                    <a:pt x="42" y="124"/>
                    <a:pt x="42" y="124"/>
                    <a:pt x="42" y="124"/>
                  </a:cubicBezTo>
                  <a:cubicBezTo>
                    <a:pt x="27" y="56"/>
                    <a:pt x="27" y="56"/>
                    <a:pt x="27" y="56"/>
                  </a:cubicBezTo>
                  <a:cubicBezTo>
                    <a:pt x="145" y="30"/>
                    <a:pt x="145" y="30"/>
                    <a:pt x="145" y="30"/>
                  </a:cubicBezTo>
                  <a:cubicBezTo>
                    <a:pt x="165" y="119"/>
                    <a:pt x="165" y="119"/>
                    <a:pt x="165" y="119"/>
                  </a:cubicBezTo>
                  <a:cubicBezTo>
                    <a:pt x="201" y="95"/>
                    <a:pt x="201" y="95"/>
                    <a:pt x="201" y="95"/>
                  </a:cubicBezTo>
                  <a:cubicBezTo>
                    <a:pt x="201" y="95"/>
                    <a:pt x="201" y="95"/>
                    <a:pt x="201" y="95"/>
                  </a:cubicBezTo>
                  <a:cubicBezTo>
                    <a:pt x="201" y="85"/>
                    <a:pt x="195" y="80"/>
                    <a:pt x="187" y="73"/>
                  </a:cubicBezTo>
                  <a:close/>
                  <a:moveTo>
                    <a:pt x="51" y="113"/>
                  </a:moveTo>
                  <a:cubicBezTo>
                    <a:pt x="54" y="124"/>
                    <a:pt x="54" y="124"/>
                    <a:pt x="54" y="124"/>
                  </a:cubicBezTo>
                  <a:cubicBezTo>
                    <a:pt x="150" y="103"/>
                    <a:pt x="150" y="103"/>
                    <a:pt x="150" y="103"/>
                  </a:cubicBezTo>
                  <a:cubicBezTo>
                    <a:pt x="147" y="92"/>
                    <a:pt x="147" y="92"/>
                    <a:pt x="147" y="92"/>
                  </a:cubicBezTo>
                  <a:lnTo>
                    <a:pt x="51" y="113"/>
                  </a:lnTo>
                  <a:close/>
                  <a:moveTo>
                    <a:pt x="142" y="70"/>
                  </a:moveTo>
                  <a:cubicBezTo>
                    <a:pt x="46" y="91"/>
                    <a:pt x="46" y="91"/>
                    <a:pt x="46" y="91"/>
                  </a:cubicBezTo>
                  <a:cubicBezTo>
                    <a:pt x="49" y="102"/>
                    <a:pt x="49" y="102"/>
                    <a:pt x="49" y="102"/>
                  </a:cubicBezTo>
                  <a:cubicBezTo>
                    <a:pt x="145" y="81"/>
                    <a:pt x="145" y="81"/>
                    <a:pt x="145" y="81"/>
                  </a:cubicBezTo>
                  <a:lnTo>
                    <a:pt x="142" y="70"/>
                  </a:lnTo>
                  <a:close/>
                  <a:moveTo>
                    <a:pt x="137" y="47"/>
                  </a:moveTo>
                  <a:cubicBezTo>
                    <a:pt x="41" y="68"/>
                    <a:pt x="41" y="68"/>
                    <a:pt x="41" y="68"/>
                  </a:cubicBezTo>
                  <a:cubicBezTo>
                    <a:pt x="43" y="79"/>
                    <a:pt x="43" y="79"/>
                    <a:pt x="43" y="79"/>
                  </a:cubicBezTo>
                  <a:cubicBezTo>
                    <a:pt x="140" y="58"/>
                    <a:pt x="140" y="58"/>
                    <a:pt x="140" y="58"/>
                  </a:cubicBezTo>
                  <a:lnTo>
                    <a:pt x="137" y="47"/>
                  </a:lnTo>
                  <a:close/>
                </a:path>
              </a:pathLst>
            </a:custGeom>
            <a:solidFill>
              <a:schemeClr val="bg1"/>
            </a:solidFill>
            <a:ln>
              <a:noFill/>
            </a:ln>
          </p:spPr>
          <p:txBody>
            <a:bodyPr vert="horz" wrap="square" lIns="91440" tIns="45720" rIns="91440" bIns="45720" numCol="1" anchor="t" anchorCtr="0" compatLnSpc="1"/>
            <a:p>
              <a:endParaRPr lang="zh-CN" altLang="en-US"/>
            </a:p>
          </p:txBody>
        </p:sp>
      </p:grpSp>
      <p:grpSp>
        <p:nvGrpSpPr>
          <p:cNvPr id="49" name="组合 48"/>
          <p:cNvGrpSpPr/>
          <p:nvPr/>
        </p:nvGrpSpPr>
        <p:grpSpPr>
          <a:xfrm>
            <a:off x="4791165" y="1359225"/>
            <a:ext cx="500066" cy="560378"/>
            <a:chOff x="1144116" y="3075874"/>
            <a:chExt cx="342000" cy="342000"/>
          </a:xfrm>
        </p:grpSpPr>
        <p:sp>
          <p:nvSpPr>
            <p:cNvPr id="50" name="椭圆 49"/>
            <p:cNvSpPr>
              <a:spLocks noChangeAspect="1"/>
            </p:cNvSpPr>
            <p:nvPr/>
          </p:nvSpPr>
          <p:spPr>
            <a:xfrm>
              <a:off x="1144116" y="3075874"/>
              <a:ext cx="342000" cy="342000"/>
            </a:xfrm>
            <a:prstGeom prst="ellipse">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51" name="Freeform 26"/>
            <p:cNvSpPr>
              <a:spLocks noChangeAspect="1" noEditPoints="1"/>
            </p:cNvSpPr>
            <p:nvPr/>
          </p:nvSpPr>
          <p:spPr bwMode="auto">
            <a:xfrm>
              <a:off x="1266507" y="3142788"/>
              <a:ext cx="104646" cy="216000"/>
            </a:xfrm>
            <a:custGeom>
              <a:avLst/>
              <a:gdLst>
                <a:gd name="T0" fmla="*/ 0 w 117"/>
                <a:gd name="T1" fmla="*/ 38 h 241"/>
                <a:gd name="T2" fmla="*/ 67 w 117"/>
                <a:gd name="T3" fmla="*/ 241 h 241"/>
                <a:gd name="T4" fmla="*/ 67 w 117"/>
                <a:gd name="T5" fmla="*/ 0 h 241"/>
                <a:gd name="T6" fmla="*/ 70 w 117"/>
                <a:gd name="T7" fmla="*/ 8 h 241"/>
                <a:gd name="T8" fmla="*/ 70 w 117"/>
                <a:gd name="T9" fmla="*/ 13 h 241"/>
                <a:gd name="T10" fmla="*/ 45 w 117"/>
                <a:gd name="T11" fmla="*/ 10 h 241"/>
                <a:gd name="T12" fmla="*/ 19 w 117"/>
                <a:gd name="T13" fmla="*/ 213 h 241"/>
                <a:gd name="T14" fmla="*/ 19 w 117"/>
                <a:gd name="T15" fmla="*/ 198 h 241"/>
                <a:gd name="T16" fmla="*/ 38 w 117"/>
                <a:gd name="T17" fmla="*/ 211 h 241"/>
                <a:gd name="T18" fmla="*/ 19 w 117"/>
                <a:gd name="T19" fmla="*/ 191 h 241"/>
                <a:gd name="T20" fmla="*/ 19 w 117"/>
                <a:gd name="T21" fmla="*/ 177 h 241"/>
                <a:gd name="T22" fmla="*/ 38 w 117"/>
                <a:gd name="T23" fmla="*/ 190 h 241"/>
                <a:gd name="T24" fmla="*/ 19 w 117"/>
                <a:gd name="T25" fmla="*/ 169 h 241"/>
                <a:gd name="T26" fmla="*/ 19 w 117"/>
                <a:gd name="T27" fmla="*/ 155 h 241"/>
                <a:gd name="T28" fmla="*/ 38 w 117"/>
                <a:gd name="T29" fmla="*/ 168 h 241"/>
                <a:gd name="T30" fmla="*/ 19 w 117"/>
                <a:gd name="T31" fmla="*/ 148 h 241"/>
                <a:gd name="T32" fmla="*/ 19 w 117"/>
                <a:gd name="T33" fmla="*/ 133 h 241"/>
                <a:gd name="T34" fmla="*/ 38 w 117"/>
                <a:gd name="T35" fmla="*/ 146 h 241"/>
                <a:gd name="T36" fmla="*/ 50 w 117"/>
                <a:gd name="T37" fmla="*/ 213 h 241"/>
                <a:gd name="T38" fmla="*/ 50 w 117"/>
                <a:gd name="T39" fmla="*/ 198 h 241"/>
                <a:gd name="T40" fmla="*/ 69 w 117"/>
                <a:gd name="T41" fmla="*/ 211 h 241"/>
                <a:gd name="T42" fmla="*/ 50 w 117"/>
                <a:gd name="T43" fmla="*/ 191 h 241"/>
                <a:gd name="T44" fmla="*/ 50 w 117"/>
                <a:gd name="T45" fmla="*/ 177 h 241"/>
                <a:gd name="T46" fmla="*/ 69 w 117"/>
                <a:gd name="T47" fmla="*/ 190 h 241"/>
                <a:gd name="T48" fmla="*/ 50 w 117"/>
                <a:gd name="T49" fmla="*/ 169 h 241"/>
                <a:gd name="T50" fmla="*/ 50 w 117"/>
                <a:gd name="T51" fmla="*/ 155 h 241"/>
                <a:gd name="T52" fmla="*/ 69 w 117"/>
                <a:gd name="T53" fmla="*/ 168 h 241"/>
                <a:gd name="T54" fmla="*/ 50 w 117"/>
                <a:gd name="T55" fmla="*/ 148 h 241"/>
                <a:gd name="T56" fmla="*/ 50 w 117"/>
                <a:gd name="T57" fmla="*/ 133 h 241"/>
                <a:gd name="T58" fmla="*/ 69 w 117"/>
                <a:gd name="T59" fmla="*/ 146 h 241"/>
                <a:gd name="T60" fmla="*/ 81 w 117"/>
                <a:gd name="T61" fmla="*/ 213 h 241"/>
                <a:gd name="T62" fmla="*/ 81 w 117"/>
                <a:gd name="T63" fmla="*/ 198 h 241"/>
                <a:gd name="T64" fmla="*/ 100 w 117"/>
                <a:gd name="T65" fmla="*/ 211 h 241"/>
                <a:gd name="T66" fmla="*/ 81 w 117"/>
                <a:gd name="T67" fmla="*/ 191 h 241"/>
                <a:gd name="T68" fmla="*/ 81 w 117"/>
                <a:gd name="T69" fmla="*/ 177 h 241"/>
                <a:gd name="T70" fmla="*/ 100 w 117"/>
                <a:gd name="T71" fmla="*/ 190 h 241"/>
                <a:gd name="T72" fmla="*/ 81 w 117"/>
                <a:gd name="T73" fmla="*/ 169 h 241"/>
                <a:gd name="T74" fmla="*/ 81 w 117"/>
                <a:gd name="T75" fmla="*/ 155 h 241"/>
                <a:gd name="T76" fmla="*/ 100 w 117"/>
                <a:gd name="T77" fmla="*/ 168 h 241"/>
                <a:gd name="T78" fmla="*/ 81 w 117"/>
                <a:gd name="T79" fmla="*/ 148 h 241"/>
                <a:gd name="T80" fmla="*/ 81 w 117"/>
                <a:gd name="T81" fmla="*/ 133 h 241"/>
                <a:gd name="T82" fmla="*/ 100 w 117"/>
                <a:gd name="T83" fmla="*/ 146 h 241"/>
                <a:gd name="T84" fmla="*/ 24 w 117"/>
                <a:gd name="T85" fmla="*/ 122 h 241"/>
                <a:gd name="T86" fmla="*/ 24 w 117"/>
                <a:gd name="T87" fmla="*/ 26 h 241"/>
                <a:gd name="T88" fmla="*/ 100 w 117"/>
                <a:gd name="T89" fmla="*/ 11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241">
                  <a:moveTo>
                    <a:pt x="67" y="0"/>
                  </a:moveTo>
                  <a:cubicBezTo>
                    <a:pt x="50" y="0"/>
                    <a:pt x="50" y="0"/>
                    <a:pt x="50" y="0"/>
                  </a:cubicBezTo>
                  <a:cubicBezTo>
                    <a:pt x="23" y="0"/>
                    <a:pt x="0" y="10"/>
                    <a:pt x="0" y="38"/>
                  </a:cubicBezTo>
                  <a:cubicBezTo>
                    <a:pt x="0" y="204"/>
                    <a:pt x="0" y="204"/>
                    <a:pt x="0" y="204"/>
                  </a:cubicBezTo>
                  <a:cubicBezTo>
                    <a:pt x="0" y="232"/>
                    <a:pt x="23" y="241"/>
                    <a:pt x="50" y="241"/>
                  </a:cubicBezTo>
                  <a:cubicBezTo>
                    <a:pt x="67" y="241"/>
                    <a:pt x="67" y="241"/>
                    <a:pt x="67" y="241"/>
                  </a:cubicBezTo>
                  <a:cubicBezTo>
                    <a:pt x="94" y="241"/>
                    <a:pt x="117" y="232"/>
                    <a:pt x="117" y="204"/>
                  </a:cubicBezTo>
                  <a:cubicBezTo>
                    <a:pt x="117" y="38"/>
                    <a:pt x="117" y="38"/>
                    <a:pt x="117" y="38"/>
                  </a:cubicBezTo>
                  <a:cubicBezTo>
                    <a:pt x="117" y="10"/>
                    <a:pt x="94" y="0"/>
                    <a:pt x="67" y="0"/>
                  </a:cubicBezTo>
                  <a:close/>
                  <a:moveTo>
                    <a:pt x="45" y="10"/>
                  </a:moveTo>
                  <a:cubicBezTo>
                    <a:pt x="45" y="9"/>
                    <a:pt x="46" y="8"/>
                    <a:pt x="47" y="8"/>
                  </a:cubicBezTo>
                  <a:cubicBezTo>
                    <a:pt x="70" y="8"/>
                    <a:pt x="70" y="8"/>
                    <a:pt x="70" y="8"/>
                  </a:cubicBezTo>
                  <a:cubicBezTo>
                    <a:pt x="71" y="8"/>
                    <a:pt x="72" y="9"/>
                    <a:pt x="72" y="10"/>
                  </a:cubicBezTo>
                  <a:cubicBezTo>
                    <a:pt x="72" y="11"/>
                    <a:pt x="72" y="11"/>
                    <a:pt x="72" y="11"/>
                  </a:cubicBezTo>
                  <a:cubicBezTo>
                    <a:pt x="72" y="12"/>
                    <a:pt x="71" y="13"/>
                    <a:pt x="70" y="13"/>
                  </a:cubicBezTo>
                  <a:cubicBezTo>
                    <a:pt x="47" y="13"/>
                    <a:pt x="47" y="13"/>
                    <a:pt x="47" y="13"/>
                  </a:cubicBezTo>
                  <a:cubicBezTo>
                    <a:pt x="46" y="13"/>
                    <a:pt x="45" y="12"/>
                    <a:pt x="45" y="11"/>
                  </a:cubicBezTo>
                  <a:lnTo>
                    <a:pt x="45" y="10"/>
                  </a:lnTo>
                  <a:close/>
                  <a:moveTo>
                    <a:pt x="38" y="211"/>
                  </a:moveTo>
                  <a:cubicBezTo>
                    <a:pt x="38" y="212"/>
                    <a:pt x="37" y="213"/>
                    <a:pt x="36" y="213"/>
                  </a:cubicBezTo>
                  <a:cubicBezTo>
                    <a:pt x="19" y="213"/>
                    <a:pt x="19" y="213"/>
                    <a:pt x="19" y="213"/>
                  </a:cubicBezTo>
                  <a:cubicBezTo>
                    <a:pt x="18" y="213"/>
                    <a:pt x="17" y="212"/>
                    <a:pt x="17" y="211"/>
                  </a:cubicBezTo>
                  <a:cubicBezTo>
                    <a:pt x="17" y="200"/>
                    <a:pt x="17" y="200"/>
                    <a:pt x="17" y="200"/>
                  </a:cubicBezTo>
                  <a:cubicBezTo>
                    <a:pt x="17" y="199"/>
                    <a:pt x="18" y="198"/>
                    <a:pt x="19" y="198"/>
                  </a:cubicBezTo>
                  <a:cubicBezTo>
                    <a:pt x="36" y="198"/>
                    <a:pt x="36" y="198"/>
                    <a:pt x="36" y="198"/>
                  </a:cubicBezTo>
                  <a:cubicBezTo>
                    <a:pt x="37" y="198"/>
                    <a:pt x="38" y="199"/>
                    <a:pt x="38" y="200"/>
                  </a:cubicBezTo>
                  <a:lnTo>
                    <a:pt x="38" y="211"/>
                  </a:lnTo>
                  <a:close/>
                  <a:moveTo>
                    <a:pt x="38" y="190"/>
                  </a:moveTo>
                  <a:cubicBezTo>
                    <a:pt x="38" y="190"/>
                    <a:pt x="37" y="191"/>
                    <a:pt x="36" y="191"/>
                  </a:cubicBezTo>
                  <a:cubicBezTo>
                    <a:pt x="19" y="191"/>
                    <a:pt x="19" y="191"/>
                    <a:pt x="19" y="191"/>
                  </a:cubicBezTo>
                  <a:cubicBezTo>
                    <a:pt x="18" y="191"/>
                    <a:pt x="17" y="190"/>
                    <a:pt x="17" y="190"/>
                  </a:cubicBezTo>
                  <a:cubicBezTo>
                    <a:pt x="17" y="178"/>
                    <a:pt x="17" y="178"/>
                    <a:pt x="17" y="178"/>
                  </a:cubicBezTo>
                  <a:cubicBezTo>
                    <a:pt x="17" y="177"/>
                    <a:pt x="18" y="177"/>
                    <a:pt x="19" y="177"/>
                  </a:cubicBezTo>
                  <a:cubicBezTo>
                    <a:pt x="36" y="177"/>
                    <a:pt x="36" y="177"/>
                    <a:pt x="36" y="177"/>
                  </a:cubicBezTo>
                  <a:cubicBezTo>
                    <a:pt x="37" y="177"/>
                    <a:pt x="38" y="177"/>
                    <a:pt x="38" y="178"/>
                  </a:cubicBezTo>
                  <a:lnTo>
                    <a:pt x="38" y="190"/>
                  </a:lnTo>
                  <a:close/>
                  <a:moveTo>
                    <a:pt x="38" y="168"/>
                  </a:moveTo>
                  <a:cubicBezTo>
                    <a:pt x="38" y="169"/>
                    <a:pt x="37" y="169"/>
                    <a:pt x="36" y="169"/>
                  </a:cubicBezTo>
                  <a:cubicBezTo>
                    <a:pt x="19" y="169"/>
                    <a:pt x="19" y="169"/>
                    <a:pt x="19" y="169"/>
                  </a:cubicBezTo>
                  <a:cubicBezTo>
                    <a:pt x="18" y="169"/>
                    <a:pt x="17" y="169"/>
                    <a:pt x="17" y="168"/>
                  </a:cubicBezTo>
                  <a:cubicBezTo>
                    <a:pt x="17" y="156"/>
                    <a:pt x="17" y="156"/>
                    <a:pt x="17" y="156"/>
                  </a:cubicBezTo>
                  <a:cubicBezTo>
                    <a:pt x="17" y="156"/>
                    <a:pt x="18" y="155"/>
                    <a:pt x="19" y="155"/>
                  </a:cubicBezTo>
                  <a:cubicBezTo>
                    <a:pt x="36" y="155"/>
                    <a:pt x="36" y="155"/>
                    <a:pt x="36" y="155"/>
                  </a:cubicBezTo>
                  <a:cubicBezTo>
                    <a:pt x="37" y="155"/>
                    <a:pt x="38" y="156"/>
                    <a:pt x="38" y="156"/>
                  </a:cubicBezTo>
                  <a:lnTo>
                    <a:pt x="38" y="168"/>
                  </a:lnTo>
                  <a:close/>
                  <a:moveTo>
                    <a:pt x="38" y="146"/>
                  </a:moveTo>
                  <a:cubicBezTo>
                    <a:pt x="38" y="147"/>
                    <a:pt x="37" y="148"/>
                    <a:pt x="36" y="148"/>
                  </a:cubicBezTo>
                  <a:cubicBezTo>
                    <a:pt x="19" y="148"/>
                    <a:pt x="19" y="148"/>
                    <a:pt x="19" y="148"/>
                  </a:cubicBezTo>
                  <a:cubicBezTo>
                    <a:pt x="18" y="148"/>
                    <a:pt x="17" y="147"/>
                    <a:pt x="17" y="146"/>
                  </a:cubicBezTo>
                  <a:cubicBezTo>
                    <a:pt x="17" y="135"/>
                    <a:pt x="17" y="135"/>
                    <a:pt x="17" y="135"/>
                  </a:cubicBezTo>
                  <a:cubicBezTo>
                    <a:pt x="17" y="134"/>
                    <a:pt x="18" y="133"/>
                    <a:pt x="19" y="133"/>
                  </a:cubicBezTo>
                  <a:cubicBezTo>
                    <a:pt x="36" y="133"/>
                    <a:pt x="36" y="133"/>
                    <a:pt x="36" y="133"/>
                  </a:cubicBezTo>
                  <a:cubicBezTo>
                    <a:pt x="37" y="133"/>
                    <a:pt x="38" y="134"/>
                    <a:pt x="38" y="135"/>
                  </a:cubicBezTo>
                  <a:lnTo>
                    <a:pt x="38" y="146"/>
                  </a:lnTo>
                  <a:close/>
                  <a:moveTo>
                    <a:pt x="69" y="211"/>
                  </a:moveTo>
                  <a:cubicBezTo>
                    <a:pt x="69" y="212"/>
                    <a:pt x="68" y="213"/>
                    <a:pt x="67" y="213"/>
                  </a:cubicBezTo>
                  <a:cubicBezTo>
                    <a:pt x="50" y="213"/>
                    <a:pt x="50" y="213"/>
                    <a:pt x="50" y="213"/>
                  </a:cubicBezTo>
                  <a:cubicBezTo>
                    <a:pt x="49" y="213"/>
                    <a:pt x="48" y="212"/>
                    <a:pt x="48" y="211"/>
                  </a:cubicBezTo>
                  <a:cubicBezTo>
                    <a:pt x="48" y="200"/>
                    <a:pt x="48" y="200"/>
                    <a:pt x="48" y="200"/>
                  </a:cubicBezTo>
                  <a:cubicBezTo>
                    <a:pt x="48" y="199"/>
                    <a:pt x="49" y="198"/>
                    <a:pt x="50" y="198"/>
                  </a:cubicBezTo>
                  <a:cubicBezTo>
                    <a:pt x="67" y="198"/>
                    <a:pt x="67" y="198"/>
                    <a:pt x="67" y="198"/>
                  </a:cubicBezTo>
                  <a:cubicBezTo>
                    <a:pt x="68" y="198"/>
                    <a:pt x="69" y="199"/>
                    <a:pt x="69" y="200"/>
                  </a:cubicBezTo>
                  <a:lnTo>
                    <a:pt x="69" y="211"/>
                  </a:lnTo>
                  <a:close/>
                  <a:moveTo>
                    <a:pt x="69" y="190"/>
                  </a:moveTo>
                  <a:cubicBezTo>
                    <a:pt x="69" y="190"/>
                    <a:pt x="68" y="191"/>
                    <a:pt x="67" y="191"/>
                  </a:cubicBezTo>
                  <a:cubicBezTo>
                    <a:pt x="50" y="191"/>
                    <a:pt x="50" y="191"/>
                    <a:pt x="50" y="191"/>
                  </a:cubicBezTo>
                  <a:cubicBezTo>
                    <a:pt x="49" y="191"/>
                    <a:pt x="48" y="190"/>
                    <a:pt x="48" y="190"/>
                  </a:cubicBezTo>
                  <a:cubicBezTo>
                    <a:pt x="48" y="178"/>
                    <a:pt x="48" y="178"/>
                    <a:pt x="48" y="178"/>
                  </a:cubicBezTo>
                  <a:cubicBezTo>
                    <a:pt x="48" y="177"/>
                    <a:pt x="49" y="177"/>
                    <a:pt x="50" y="177"/>
                  </a:cubicBezTo>
                  <a:cubicBezTo>
                    <a:pt x="67" y="177"/>
                    <a:pt x="67" y="177"/>
                    <a:pt x="67" y="177"/>
                  </a:cubicBezTo>
                  <a:cubicBezTo>
                    <a:pt x="68" y="177"/>
                    <a:pt x="69" y="177"/>
                    <a:pt x="69" y="178"/>
                  </a:cubicBezTo>
                  <a:lnTo>
                    <a:pt x="69" y="190"/>
                  </a:lnTo>
                  <a:close/>
                  <a:moveTo>
                    <a:pt x="69" y="168"/>
                  </a:moveTo>
                  <a:cubicBezTo>
                    <a:pt x="69" y="169"/>
                    <a:pt x="68" y="169"/>
                    <a:pt x="67" y="169"/>
                  </a:cubicBezTo>
                  <a:cubicBezTo>
                    <a:pt x="50" y="169"/>
                    <a:pt x="50" y="169"/>
                    <a:pt x="50" y="169"/>
                  </a:cubicBezTo>
                  <a:cubicBezTo>
                    <a:pt x="49" y="169"/>
                    <a:pt x="48" y="169"/>
                    <a:pt x="48" y="168"/>
                  </a:cubicBezTo>
                  <a:cubicBezTo>
                    <a:pt x="48" y="156"/>
                    <a:pt x="48" y="156"/>
                    <a:pt x="48" y="156"/>
                  </a:cubicBezTo>
                  <a:cubicBezTo>
                    <a:pt x="48" y="156"/>
                    <a:pt x="49" y="155"/>
                    <a:pt x="50" y="155"/>
                  </a:cubicBezTo>
                  <a:cubicBezTo>
                    <a:pt x="67" y="155"/>
                    <a:pt x="67" y="155"/>
                    <a:pt x="67" y="155"/>
                  </a:cubicBezTo>
                  <a:cubicBezTo>
                    <a:pt x="68" y="155"/>
                    <a:pt x="69" y="156"/>
                    <a:pt x="69" y="156"/>
                  </a:cubicBezTo>
                  <a:lnTo>
                    <a:pt x="69" y="168"/>
                  </a:lnTo>
                  <a:close/>
                  <a:moveTo>
                    <a:pt x="69" y="146"/>
                  </a:moveTo>
                  <a:cubicBezTo>
                    <a:pt x="69" y="147"/>
                    <a:pt x="68" y="148"/>
                    <a:pt x="67" y="148"/>
                  </a:cubicBezTo>
                  <a:cubicBezTo>
                    <a:pt x="50" y="148"/>
                    <a:pt x="50" y="148"/>
                    <a:pt x="50" y="148"/>
                  </a:cubicBezTo>
                  <a:cubicBezTo>
                    <a:pt x="49" y="148"/>
                    <a:pt x="48" y="147"/>
                    <a:pt x="48" y="146"/>
                  </a:cubicBezTo>
                  <a:cubicBezTo>
                    <a:pt x="48" y="135"/>
                    <a:pt x="48" y="135"/>
                    <a:pt x="48" y="135"/>
                  </a:cubicBezTo>
                  <a:cubicBezTo>
                    <a:pt x="48" y="134"/>
                    <a:pt x="49" y="133"/>
                    <a:pt x="50" y="133"/>
                  </a:cubicBezTo>
                  <a:cubicBezTo>
                    <a:pt x="67" y="133"/>
                    <a:pt x="67" y="133"/>
                    <a:pt x="67" y="133"/>
                  </a:cubicBezTo>
                  <a:cubicBezTo>
                    <a:pt x="68" y="133"/>
                    <a:pt x="69" y="134"/>
                    <a:pt x="69" y="135"/>
                  </a:cubicBezTo>
                  <a:lnTo>
                    <a:pt x="69" y="146"/>
                  </a:lnTo>
                  <a:close/>
                  <a:moveTo>
                    <a:pt x="100" y="211"/>
                  </a:moveTo>
                  <a:cubicBezTo>
                    <a:pt x="100" y="212"/>
                    <a:pt x="99" y="213"/>
                    <a:pt x="98" y="213"/>
                  </a:cubicBezTo>
                  <a:cubicBezTo>
                    <a:pt x="81" y="213"/>
                    <a:pt x="81" y="213"/>
                    <a:pt x="81" y="213"/>
                  </a:cubicBezTo>
                  <a:cubicBezTo>
                    <a:pt x="80" y="213"/>
                    <a:pt x="79" y="212"/>
                    <a:pt x="79" y="211"/>
                  </a:cubicBezTo>
                  <a:cubicBezTo>
                    <a:pt x="79" y="200"/>
                    <a:pt x="79" y="200"/>
                    <a:pt x="79" y="200"/>
                  </a:cubicBezTo>
                  <a:cubicBezTo>
                    <a:pt x="79" y="199"/>
                    <a:pt x="80" y="198"/>
                    <a:pt x="81" y="198"/>
                  </a:cubicBezTo>
                  <a:cubicBezTo>
                    <a:pt x="98" y="198"/>
                    <a:pt x="98" y="198"/>
                    <a:pt x="98" y="198"/>
                  </a:cubicBezTo>
                  <a:cubicBezTo>
                    <a:pt x="99" y="198"/>
                    <a:pt x="100" y="199"/>
                    <a:pt x="100" y="200"/>
                  </a:cubicBezTo>
                  <a:lnTo>
                    <a:pt x="100" y="211"/>
                  </a:lnTo>
                  <a:close/>
                  <a:moveTo>
                    <a:pt x="100" y="190"/>
                  </a:moveTo>
                  <a:cubicBezTo>
                    <a:pt x="100" y="190"/>
                    <a:pt x="99" y="191"/>
                    <a:pt x="98" y="191"/>
                  </a:cubicBezTo>
                  <a:cubicBezTo>
                    <a:pt x="81" y="191"/>
                    <a:pt x="81" y="191"/>
                    <a:pt x="81" y="191"/>
                  </a:cubicBezTo>
                  <a:cubicBezTo>
                    <a:pt x="80" y="191"/>
                    <a:pt x="79" y="190"/>
                    <a:pt x="79" y="190"/>
                  </a:cubicBezTo>
                  <a:cubicBezTo>
                    <a:pt x="79" y="178"/>
                    <a:pt x="79" y="178"/>
                    <a:pt x="79" y="178"/>
                  </a:cubicBezTo>
                  <a:cubicBezTo>
                    <a:pt x="79" y="177"/>
                    <a:pt x="80" y="177"/>
                    <a:pt x="81" y="177"/>
                  </a:cubicBezTo>
                  <a:cubicBezTo>
                    <a:pt x="98" y="177"/>
                    <a:pt x="98" y="177"/>
                    <a:pt x="98" y="177"/>
                  </a:cubicBezTo>
                  <a:cubicBezTo>
                    <a:pt x="99" y="177"/>
                    <a:pt x="100" y="177"/>
                    <a:pt x="100" y="178"/>
                  </a:cubicBezTo>
                  <a:lnTo>
                    <a:pt x="100" y="190"/>
                  </a:lnTo>
                  <a:close/>
                  <a:moveTo>
                    <a:pt x="100" y="168"/>
                  </a:moveTo>
                  <a:cubicBezTo>
                    <a:pt x="100" y="169"/>
                    <a:pt x="99" y="169"/>
                    <a:pt x="98" y="169"/>
                  </a:cubicBezTo>
                  <a:cubicBezTo>
                    <a:pt x="81" y="169"/>
                    <a:pt x="81" y="169"/>
                    <a:pt x="81" y="169"/>
                  </a:cubicBezTo>
                  <a:cubicBezTo>
                    <a:pt x="80" y="169"/>
                    <a:pt x="79" y="169"/>
                    <a:pt x="79" y="168"/>
                  </a:cubicBezTo>
                  <a:cubicBezTo>
                    <a:pt x="79" y="156"/>
                    <a:pt x="79" y="156"/>
                    <a:pt x="79" y="156"/>
                  </a:cubicBezTo>
                  <a:cubicBezTo>
                    <a:pt x="79" y="156"/>
                    <a:pt x="80" y="155"/>
                    <a:pt x="81" y="155"/>
                  </a:cubicBezTo>
                  <a:cubicBezTo>
                    <a:pt x="98" y="155"/>
                    <a:pt x="98" y="155"/>
                    <a:pt x="98" y="155"/>
                  </a:cubicBezTo>
                  <a:cubicBezTo>
                    <a:pt x="99" y="155"/>
                    <a:pt x="100" y="156"/>
                    <a:pt x="100" y="156"/>
                  </a:cubicBezTo>
                  <a:lnTo>
                    <a:pt x="100" y="168"/>
                  </a:lnTo>
                  <a:close/>
                  <a:moveTo>
                    <a:pt x="100" y="146"/>
                  </a:moveTo>
                  <a:cubicBezTo>
                    <a:pt x="100" y="147"/>
                    <a:pt x="99" y="148"/>
                    <a:pt x="98" y="148"/>
                  </a:cubicBezTo>
                  <a:cubicBezTo>
                    <a:pt x="81" y="148"/>
                    <a:pt x="81" y="148"/>
                    <a:pt x="81" y="148"/>
                  </a:cubicBezTo>
                  <a:cubicBezTo>
                    <a:pt x="80" y="148"/>
                    <a:pt x="79" y="147"/>
                    <a:pt x="79" y="146"/>
                  </a:cubicBezTo>
                  <a:cubicBezTo>
                    <a:pt x="79" y="135"/>
                    <a:pt x="79" y="135"/>
                    <a:pt x="79" y="135"/>
                  </a:cubicBezTo>
                  <a:cubicBezTo>
                    <a:pt x="79" y="134"/>
                    <a:pt x="80" y="133"/>
                    <a:pt x="81" y="133"/>
                  </a:cubicBezTo>
                  <a:cubicBezTo>
                    <a:pt x="98" y="133"/>
                    <a:pt x="98" y="133"/>
                    <a:pt x="98" y="133"/>
                  </a:cubicBezTo>
                  <a:cubicBezTo>
                    <a:pt x="99" y="133"/>
                    <a:pt x="100" y="134"/>
                    <a:pt x="100" y="135"/>
                  </a:cubicBezTo>
                  <a:lnTo>
                    <a:pt x="100" y="146"/>
                  </a:lnTo>
                  <a:close/>
                  <a:moveTo>
                    <a:pt x="100" y="114"/>
                  </a:moveTo>
                  <a:cubicBezTo>
                    <a:pt x="100" y="118"/>
                    <a:pt x="97" y="122"/>
                    <a:pt x="93" y="122"/>
                  </a:cubicBezTo>
                  <a:cubicBezTo>
                    <a:pt x="24" y="122"/>
                    <a:pt x="24" y="122"/>
                    <a:pt x="24" y="122"/>
                  </a:cubicBezTo>
                  <a:cubicBezTo>
                    <a:pt x="20" y="122"/>
                    <a:pt x="17" y="118"/>
                    <a:pt x="17" y="114"/>
                  </a:cubicBezTo>
                  <a:cubicBezTo>
                    <a:pt x="17" y="34"/>
                    <a:pt x="17" y="34"/>
                    <a:pt x="17" y="34"/>
                  </a:cubicBezTo>
                  <a:cubicBezTo>
                    <a:pt x="17" y="30"/>
                    <a:pt x="20" y="26"/>
                    <a:pt x="24" y="26"/>
                  </a:cubicBezTo>
                  <a:cubicBezTo>
                    <a:pt x="93" y="26"/>
                    <a:pt x="93" y="26"/>
                    <a:pt x="93" y="26"/>
                  </a:cubicBezTo>
                  <a:cubicBezTo>
                    <a:pt x="97" y="26"/>
                    <a:pt x="100" y="30"/>
                    <a:pt x="100" y="34"/>
                  </a:cubicBezTo>
                  <a:lnTo>
                    <a:pt x="100" y="114"/>
                  </a:lnTo>
                  <a:close/>
                </a:path>
              </a:pathLst>
            </a:custGeom>
            <a:solidFill>
              <a:schemeClr val="bg1"/>
            </a:solidFill>
            <a:ln>
              <a:noFill/>
            </a:ln>
          </p:spPr>
          <p:txBody>
            <a:bodyPr vert="horz" wrap="square" lIns="91440" tIns="45720" rIns="91440" bIns="45720" numCol="1" anchor="t" anchorCtr="0" compatLnSpc="1"/>
            <a:p>
              <a:endParaRPr lang="zh-CN" altLang="en-US"/>
            </a:p>
          </p:txBody>
        </p:sp>
      </p:grpSp>
      <p:sp>
        <p:nvSpPr>
          <p:cNvPr id="4" name="内容占位符 2"/>
          <p:cNvSpPr txBox="1"/>
          <p:nvPr/>
        </p:nvSpPr>
        <p:spPr bwMode="auto">
          <a:xfrm>
            <a:off x="469900" y="587375"/>
            <a:ext cx="4060825" cy="2286000"/>
          </a:xfrm>
          <a:prstGeom prst="rect">
            <a:avLst/>
          </a:prstGeom>
          <a:noFill/>
          <a:ln w="12700" cap="sq">
            <a:noFill/>
            <a:miter lim="800000"/>
            <a:headEnd type="none" w="sm" len="sm"/>
            <a:tailEnd type="none" w="sm" len="sm"/>
          </a:ln>
        </p:spPr>
        <p:txBody>
          <a:bodyPr vert="horz" wrap="square" lIns="91440" tIns="45720" rIns="91440" bIns="45720" numCol="1" anchor="t" anchorCtr="0" compatLnSpc="1"/>
          <a:p>
            <a:pPr marL="342900" marR="0" lvl="0" indent="-342900" algn="l" defTabSz="914400" rtl="0" eaLnBrk="0" fontAlgn="base" latinLnBrk="0" hangingPunct="0">
              <a:lnSpc>
                <a:spcPct val="150000"/>
              </a:lnSpc>
              <a:spcBef>
                <a:spcPct val="20000"/>
              </a:spcBef>
              <a:spcAft>
                <a:spcPct val="0"/>
              </a:spcAft>
              <a:buClr>
                <a:schemeClr val="tx2"/>
              </a:buClr>
              <a:buSzPct val="90000"/>
              <a:buFont typeface="Symbol" panose="05050102010706020507" pitchFamily="18" charset="2"/>
              <a:buNone/>
              <a:defRPr/>
            </a:pPr>
            <a:r>
              <a:rPr kumimoji="1" lang="zh-CN" altLang="en-US" sz="2800" b="0" i="0" u="none" strike="noStrike" kern="0" cap="none" spc="0" normalizeH="0" baseline="0" noProof="0" dirty="0" smtClean="0">
                <a:ln>
                  <a:noFill/>
                </a:ln>
                <a:solidFill>
                  <a:schemeClr val="bg1"/>
                </a:solidFill>
                <a:effectLst/>
                <a:uLnTx/>
                <a:uFillTx/>
                <a:latin typeface="+mn-lt"/>
                <a:ea typeface="微软雅黑" panose="020B0503020204020204" pitchFamily="34" charset="-122"/>
                <a:cs typeface="+mn-cs"/>
              </a:rPr>
              <a:t> 刘泓谷</a:t>
            </a:r>
            <a:endParaRPr kumimoji="1" lang="zh-CN" altLang="en-US" sz="2800" b="0" i="0" u="none" strike="noStrike" kern="0" cap="none" spc="0" normalizeH="0" baseline="0" noProof="0" dirty="0" smtClean="0">
              <a:ln>
                <a:noFill/>
              </a:ln>
              <a:solidFill>
                <a:schemeClr val="bg1"/>
              </a:solidFill>
              <a:effectLst/>
              <a:uLnTx/>
              <a:uFillTx/>
              <a:latin typeface="+mn-lt"/>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chemeClr val="tx2"/>
              </a:buClr>
              <a:buSzPct val="90000"/>
              <a:buFont typeface="Symbol" panose="05050102010706020507" pitchFamily="18" charset="2"/>
              <a:buNone/>
              <a:defRPr/>
            </a:pPr>
            <a:r>
              <a:rPr lang="en-US" altLang="zh-CN" b="0" kern="0" dirty="0" smtClean="0">
                <a:solidFill>
                  <a:schemeClr val="bg1"/>
                </a:solidFill>
                <a:ea typeface="微软雅黑" panose="020B0503020204020204" pitchFamily="34" charset="-122"/>
              </a:rPr>
              <a:t>       </a:t>
            </a:r>
            <a:r>
              <a:rPr lang="en-US" altLang="zh-CN" sz="2000" b="0" kern="0" dirty="0" smtClean="0">
                <a:solidFill>
                  <a:schemeClr val="bg1"/>
                </a:solidFill>
                <a:ea typeface="微软雅黑" panose="020B0503020204020204" pitchFamily="34" charset="-122"/>
              </a:rPr>
              <a:t>19956096989</a:t>
            </a:r>
            <a:endParaRPr lang="en-US" altLang="zh-CN" sz="2000" b="0" kern="0" dirty="0" smtClean="0">
              <a:solidFill>
                <a:schemeClr val="bg1"/>
              </a:solidFill>
              <a:ea typeface="微软雅黑" panose="020B0503020204020204" pitchFamily="34" charset="-122"/>
            </a:endParaRPr>
          </a:p>
          <a:p>
            <a:pPr marL="342900" lvl="0" indent="-342900">
              <a:lnSpc>
                <a:spcPct val="200000"/>
              </a:lnSpc>
              <a:spcBef>
                <a:spcPct val="20000"/>
              </a:spcBef>
              <a:buClr>
                <a:schemeClr val="tx2"/>
              </a:buClr>
              <a:buSzPct val="90000"/>
            </a:pPr>
            <a:r>
              <a:rPr lang="en-US" altLang="zh-CN" sz="2000" b="0" kern="0" dirty="0" smtClean="0">
                <a:solidFill>
                  <a:schemeClr val="bg1"/>
                </a:solidFill>
                <a:ea typeface="微软雅黑" panose="020B0503020204020204" pitchFamily="34" charset="-122"/>
              </a:rPr>
              <a:t>         lhg9754@mail.ustc.edu.cn</a:t>
            </a:r>
            <a:endParaRPr lang="en-US" altLang="zh-CN" sz="2000" b="0" kern="0" dirty="0" smtClean="0">
              <a:solidFill>
                <a:schemeClr val="bg1"/>
              </a:solidFill>
              <a:ea typeface="微软雅黑" panose="020B0503020204020204" pitchFamily="34" charset="-122"/>
            </a:endParaRPr>
          </a:p>
        </p:txBody>
      </p:sp>
      <p:sp>
        <p:nvSpPr>
          <p:cNvPr id="6" name="内容占位符 2"/>
          <p:cNvSpPr txBox="1"/>
          <p:nvPr/>
        </p:nvSpPr>
        <p:spPr bwMode="auto">
          <a:xfrm>
            <a:off x="4961545" y="3636647"/>
            <a:ext cx="4099304" cy="2286016"/>
          </a:xfrm>
          <a:prstGeom prst="rect">
            <a:avLst/>
          </a:prstGeom>
          <a:noFill/>
          <a:ln w="12700" cap="sq">
            <a:noFill/>
            <a:miter lim="800000"/>
            <a:headEnd type="none" w="sm" len="sm"/>
            <a:tailEnd type="none" w="sm" len="sm"/>
          </a:ln>
        </p:spPr>
        <p:txBody>
          <a:bodyPr vert="horz" wrap="square" lIns="91440" tIns="45720" rIns="91440" bIns="45720" numCol="1" anchor="t" anchorCtr="0" compatLnSpc="1"/>
          <a:p>
            <a:pPr marL="342900" marR="0" lvl="0" indent="-342900" algn="l" defTabSz="914400" rtl="0" eaLnBrk="0" fontAlgn="base" latinLnBrk="0" hangingPunct="0">
              <a:lnSpc>
                <a:spcPct val="150000"/>
              </a:lnSpc>
              <a:spcBef>
                <a:spcPct val="20000"/>
              </a:spcBef>
              <a:spcAft>
                <a:spcPct val="0"/>
              </a:spcAft>
              <a:buClr>
                <a:schemeClr val="tx2"/>
              </a:buClr>
              <a:buSzPct val="90000"/>
              <a:buFont typeface="Symbol" panose="05050102010706020507" pitchFamily="18" charset="2"/>
              <a:buNone/>
              <a:defRPr/>
            </a:pPr>
            <a:r>
              <a:rPr lang="zh-CN" altLang="en-US" sz="2800" b="0" kern="0" dirty="0" smtClean="0">
                <a:solidFill>
                  <a:schemeClr val="bg1"/>
                </a:solidFill>
                <a:latin typeface="+mn-lt"/>
                <a:ea typeface="微软雅黑" panose="020B0503020204020204" pitchFamily="34" charset="-122"/>
              </a:rPr>
              <a:t> 吴花洁</a:t>
            </a:r>
            <a:r>
              <a:rPr kumimoji="1" lang="zh-CN" altLang="en-US" sz="2800" b="0" i="0" u="none" strike="noStrike" kern="0" cap="none" spc="0" normalizeH="0" baseline="0" noProof="0" dirty="0" smtClean="0">
                <a:ln>
                  <a:noFill/>
                </a:ln>
                <a:solidFill>
                  <a:schemeClr val="bg1"/>
                </a:solidFill>
                <a:effectLst/>
                <a:uLnTx/>
                <a:uFillTx/>
                <a:latin typeface="+mn-lt"/>
                <a:ea typeface="微软雅黑" panose="020B0503020204020204" pitchFamily="34" charset="-122"/>
                <a:cs typeface="+mn-cs"/>
              </a:rPr>
              <a:t>  </a:t>
            </a:r>
            <a:endParaRPr kumimoji="1" lang="zh-CN" altLang="en-US" sz="2800" b="0" i="0" u="none" strike="noStrike" kern="0" cap="none" spc="0" normalizeH="0" baseline="0" noProof="0" dirty="0" smtClean="0">
              <a:ln>
                <a:noFill/>
              </a:ln>
              <a:solidFill>
                <a:schemeClr val="bg1"/>
              </a:solidFill>
              <a:effectLst/>
              <a:uLnTx/>
              <a:uFillTx/>
              <a:latin typeface="+mn-lt"/>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chemeClr val="tx2"/>
              </a:buClr>
              <a:buSzPct val="90000"/>
              <a:buFont typeface="Symbol" panose="05050102010706020507" pitchFamily="18" charset="2"/>
              <a:buNone/>
              <a:defRPr/>
            </a:pPr>
            <a:r>
              <a:rPr lang="en-US" altLang="zh-CN" sz="2800" b="0" kern="0" dirty="0" smtClean="0">
                <a:solidFill>
                  <a:schemeClr val="bg1"/>
                </a:solidFill>
                <a:ea typeface="微软雅黑" panose="020B0503020204020204" pitchFamily="34" charset="-122"/>
              </a:rPr>
              <a:t>      </a:t>
            </a:r>
            <a:r>
              <a:rPr lang="en-US" altLang="zh-CN" sz="2000" b="0" kern="0" dirty="0" smtClean="0">
                <a:solidFill>
                  <a:schemeClr val="bg1"/>
                </a:solidFill>
                <a:ea typeface="微软雅黑" panose="020B0503020204020204" pitchFamily="34" charset="-122"/>
              </a:rPr>
              <a:t>17305698443</a:t>
            </a:r>
            <a:r>
              <a:rPr kumimoji="1" lang="en-US" altLang="zh-CN" sz="2000" b="0" i="0" u="none" strike="noStrike" kern="0" cap="none" spc="0" normalizeH="0" baseline="0" noProof="0" dirty="0" smtClean="0">
                <a:ln>
                  <a:noFill/>
                </a:ln>
                <a:solidFill>
                  <a:schemeClr val="bg1"/>
                </a:solidFill>
                <a:effectLst/>
                <a:uLnTx/>
                <a:uFillTx/>
                <a:latin typeface="+mn-lt"/>
                <a:ea typeface="微软雅黑" panose="020B0503020204020204" pitchFamily="34" charset="-122"/>
                <a:cs typeface="+mn-cs"/>
              </a:rPr>
              <a:t> </a:t>
            </a:r>
            <a:endParaRPr kumimoji="1" lang="en-US" altLang="zh-CN" sz="2000" b="0" i="0" u="none" strike="noStrike" kern="0" cap="none" spc="0" normalizeH="0" baseline="0" noProof="0" dirty="0" smtClean="0">
              <a:ln>
                <a:noFill/>
              </a:ln>
              <a:solidFill>
                <a:schemeClr val="bg1"/>
              </a:solidFill>
              <a:effectLst/>
              <a:uLnTx/>
              <a:uFillTx/>
              <a:latin typeface="+mn-lt"/>
              <a:ea typeface="微软雅黑" panose="020B0503020204020204" pitchFamily="34" charset="-122"/>
              <a:cs typeface="+mn-cs"/>
            </a:endParaRPr>
          </a:p>
          <a:p>
            <a:pPr marL="342900" lvl="0" indent="-342900">
              <a:lnSpc>
                <a:spcPct val="200000"/>
              </a:lnSpc>
              <a:spcBef>
                <a:spcPct val="20000"/>
              </a:spcBef>
              <a:buClr>
                <a:schemeClr val="tx2"/>
              </a:buClr>
              <a:buSzPct val="90000"/>
            </a:pPr>
            <a:r>
              <a:rPr lang="en-US" altLang="zh-CN" sz="2000" b="0" kern="0" dirty="0" smtClean="0">
                <a:solidFill>
                  <a:schemeClr val="bg1"/>
                </a:solidFill>
                <a:ea typeface="微软雅黑" panose="020B0503020204020204" pitchFamily="34" charset="-122"/>
              </a:rPr>
              <a:t>         whj99129@mail.ustc.edu.cn</a:t>
            </a:r>
            <a:endParaRPr lang="en-US" altLang="zh-CN" sz="2000" b="0" kern="0" dirty="0" smtClean="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1602" name="Rectangle 2"/>
          <p:cNvSpPr>
            <a:spLocks noGrp="1" noChangeArrowheads="1"/>
          </p:cNvSpPr>
          <p:nvPr>
            <p:ph type="body" idx="1"/>
          </p:nvPr>
        </p:nvSpPr>
        <p:spPr>
          <a:xfrm>
            <a:off x="570521" y="1498589"/>
            <a:ext cx="7812087" cy="3887788"/>
          </a:xfrm>
        </p:spPr>
        <p:txBody>
          <a:bodyPr/>
          <a:lstStyle/>
          <a:p>
            <a:pPr eaLnBrk="1" hangingPunct="1">
              <a:lnSpc>
                <a:spcPct val="130000"/>
              </a:lnSpc>
            </a:pPr>
            <a:r>
              <a:rPr lang="zh-CN" altLang="en-US" sz="2000" dirty="0" smtClean="0">
                <a:solidFill>
                  <a:schemeClr val="bg2">
                    <a:lumMod val="50000"/>
                    <a:lumOff val="50000"/>
                  </a:schemeClr>
                </a:solidFill>
                <a:latin typeface="微软雅黑" panose="020B0503020204020204" pitchFamily="34" charset="-122"/>
                <a:ea typeface="微软雅黑" panose="020B0503020204020204" pitchFamily="34" charset="-122"/>
              </a:rPr>
              <a:t>机器语言</a:t>
            </a:r>
            <a:r>
              <a:rPr lang="zh-CN" altLang="en-US" sz="2000" dirty="0" smtClean="0">
                <a:solidFill>
                  <a:schemeClr val="bg1"/>
                </a:solidFill>
                <a:latin typeface="微软雅黑" panose="020B0503020204020204" pitchFamily="34" charset="-122"/>
                <a:ea typeface="微软雅黑" panose="020B0503020204020204" pitchFamily="34" charset="-122"/>
              </a:rPr>
              <a:t>（指令系统）</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其指令为</a:t>
            </a:r>
            <a:r>
              <a:rPr lang="zh-CN" altLang="en-US" sz="2000" dirty="0" smtClean="0">
                <a:solidFill>
                  <a:srgbClr val="00B050"/>
                </a:solidFill>
                <a:latin typeface="微软雅黑" panose="020B0503020204020204" pitchFamily="34" charset="-122"/>
                <a:ea typeface="微软雅黑" panose="020B0503020204020204" pitchFamily="34" charset="-122"/>
              </a:rPr>
              <a:t>二进制代码</a:t>
            </a:r>
            <a:r>
              <a:rPr lang="en-US" altLang="zh-CN" sz="2000" dirty="0" smtClean="0">
                <a:solidFill>
                  <a:srgbClr val="00B050"/>
                </a:solidFill>
                <a:latin typeface="微软雅黑" panose="020B0503020204020204" pitchFamily="34" charset="-122"/>
                <a:ea typeface="微软雅黑" panose="020B0503020204020204" pitchFamily="34" charset="-122"/>
              </a:rPr>
              <a:t>(0</a:t>
            </a:r>
            <a:r>
              <a:rPr lang="zh-CN" altLang="en-US" sz="2000" dirty="0" smtClean="0">
                <a:solidFill>
                  <a:srgbClr val="00B050"/>
                </a:solidFill>
                <a:latin typeface="微软雅黑" panose="020B0503020204020204" pitchFamily="34" charset="-122"/>
                <a:ea typeface="微软雅黑" panose="020B0503020204020204" pitchFamily="34" charset="-122"/>
              </a:rPr>
              <a:t>、</a:t>
            </a:r>
            <a:r>
              <a:rPr lang="en-US" altLang="zh-CN" sz="2000" dirty="0" smtClean="0">
                <a:solidFill>
                  <a:srgbClr val="00B050"/>
                </a:solidFill>
                <a:latin typeface="微软雅黑" panose="020B0503020204020204" pitchFamily="34" charset="-122"/>
                <a:ea typeface="微软雅黑" panose="020B0503020204020204" pitchFamily="34" charset="-122"/>
              </a:rPr>
              <a:t>1)</a:t>
            </a:r>
            <a:r>
              <a:rPr lang="zh-CN" altLang="en-US" sz="2000" dirty="0" smtClean="0">
                <a:solidFill>
                  <a:schemeClr val="bg1"/>
                </a:solidFill>
                <a:latin typeface="微软雅黑" panose="020B0503020204020204" pitchFamily="34" charset="-122"/>
                <a:ea typeface="微软雅黑" panose="020B0503020204020204" pitchFamily="34" charset="-122"/>
              </a:rPr>
              <a:t>，如用</a:t>
            </a:r>
            <a:r>
              <a:rPr lang="en-US" altLang="zh-CN" sz="2000" dirty="0" smtClean="0">
                <a:solidFill>
                  <a:schemeClr val="bg1"/>
                </a:solidFill>
                <a:latin typeface="微软雅黑" panose="020B0503020204020204" pitchFamily="34" charset="-122"/>
                <a:ea typeface="微软雅黑" panose="020B0503020204020204" pitchFamily="34" charset="-122"/>
              </a:rPr>
              <a:t>00110011……</a:t>
            </a:r>
            <a:r>
              <a:rPr lang="zh-CN" altLang="en-US" sz="2000" dirty="0" smtClean="0">
                <a:solidFill>
                  <a:schemeClr val="bg1"/>
                </a:solidFill>
                <a:latin typeface="微软雅黑" panose="020B0503020204020204" pitchFamily="34" charset="-122"/>
                <a:ea typeface="微软雅黑" panose="020B0503020204020204" pitchFamily="34" charset="-122"/>
              </a:rPr>
              <a:t>表示相加。</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用机器语言编写的程序计算机可直接识别，执行速度最快，但可读性、可移植性差</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pPr>
            <a:r>
              <a:rPr lang="zh-CN" altLang="en-US" sz="2000" dirty="0" smtClean="0">
                <a:solidFill>
                  <a:schemeClr val="bg2">
                    <a:lumMod val="50000"/>
                    <a:lumOff val="50000"/>
                  </a:schemeClr>
                </a:solidFill>
                <a:latin typeface="微软雅黑" panose="020B0503020204020204" pitchFamily="34" charset="-122"/>
                <a:ea typeface="微软雅黑" panose="020B0503020204020204" pitchFamily="34" charset="-122"/>
              </a:rPr>
              <a:t>汇编语言</a:t>
            </a:r>
            <a:endParaRPr lang="zh-CN" altLang="en-US" sz="2000" dirty="0" smtClean="0">
              <a:solidFill>
                <a:schemeClr val="bg2">
                  <a:lumMod val="50000"/>
                  <a:lumOff val="50000"/>
                </a:schemeClr>
              </a:solidFill>
              <a:latin typeface="微软雅黑" panose="020B0503020204020204" pitchFamily="34" charset="-122"/>
              <a:ea typeface="微软雅黑" panose="020B0503020204020204" pitchFamily="34" charset="-122"/>
            </a:endParaRPr>
          </a:p>
          <a:p>
            <a:pPr eaLnBrk="1" hangingPunct="1">
              <a:lnSpc>
                <a:spcPct val="130000"/>
              </a:lnSpc>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用“</a:t>
            </a:r>
            <a:r>
              <a:rPr lang="zh-CN" altLang="en-US" sz="2000" dirty="0" smtClean="0">
                <a:solidFill>
                  <a:srgbClr val="00B050"/>
                </a:solidFill>
                <a:latin typeface="微软雅黑" panose="020B0503020204020204" pitchFamily="34" charset="-122"/>
                <a:ea typeface="微软雅黑" panose="020B0503020204020204" pitchFamily="34" charset="-122"/>
              </a:rPr>
              <a:t>助记符</a:t>
            </a:r>
            <a:r>
              <a:rPr lang="zh-CN" altLang="en-US" sz="2000" dirty="0" smtClean="0">
                <a:solidFill>
                  <a:schemeClr val="bg1"/>
                </a:solidFill>
                <a:latin typeface="微软雅黑" panose="020B0503020204020204" pitchFamily="34" charset="-122"/>
                <a:ea typeface="微软雅黑" panose="020B0503020204020204" pitchFamily="34" charset="-122"/>
              </a:rPr>
              <a:t>”代替二进制代码，如用</a:t>
            </a:r>
            <a:r>
              <a:rPr lang="en-US" altLang="zh-CN" sz="2000" dirty="0" smtClean="0">
                <a:solidFill>
                  <a:schemeClr val="bg1"/>
                </a:solidFill>
                <a:latin typeface="微软雅黑" panose="020B0503020204020204" pitchFamily="34" charset="-122"/>
                <a:ea typeface="微软雅黑" panose="020B0503020204020204" pitchFamily="34" charset="-122"/>
              </a:rPr>
              <a:t>ADD  A,B</a:t>
            </a:r>
            <a:r>
              <a:rPr lang="zh-CN" altLang="en-US" sz="2000" dirty="0" smtClean="0">
                <a:solidFill>
                  <a:schemeClr val="bg1"/>
                </a:solidFill>
                <a:latin typeface="微软雅黑" panose="020B0503020204020204" pitchFamily="34" charset="-122"/>
                <a:ea typeface="微软雅黑" panose="020B0503020204020204" pitchFamily="34" charset="-122"/>
              </a:rPr>
              <a:t>表示两数相加。</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其程序必须通过</a:t>
            </a:r>
            <a:r>
              <a:rPr lang="zh-CN" altLang="en-US" sz="2000" dirty="0" smtClean="0">
                <a:solidFill>
                  <a:srgbClr val="00B050"/>
                </a:solidFill>
                <a:latin typeface="微软雅黑" panose="020B0503020204020204" pitchFamily="34" charset="-122"/>
                <a:ea typeface="微软雅黑" panose="020B0503020204020204" pitchFamily="34" charset="-122"/>
              </a:rPr>
              <a:t>翻译程序</a:t>
            </a:r>
            <a:r>
              <a:rPr lang="zh-CN" altLang="en-US" sz="2000" dirty="0" smtClean="0">
                <a:solidFill>
                  <a:schemeClr val="bg1"/>
                </a:solidFill>
                <a:latin typeface="微软雅黑" panose="020B0503020204020204" pitchFamily="34" charset="-122"/>
                <a:ea typeface="微软雅黑" panose="020B0503020204020204" pitchFamily="34" charset="-122"/>
              </a:rPr>
              <a:t>（汇编程序）翻译成二进制代码后才能执行。</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buFont typeface="Symbol" panose="05050102010706020507" pitchFamily="18" charset="2"/>
              <a:buNone/>
            </a:pP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机器语言和汇编语言都是“面向机器”的</a:t>
            </a:r>
            <a:r>
              <a:rPr lang="zh-CN" altLang="en-US" sz="2000" dirty="0" smtClean="0">
                <a:solidFill>
                  <a:schemeClr val="accent1"/>
                </a:solidFill>
                <a:latin typeface="微软雅黑" panose="020B0503020204020204" pitchFamily="34" charset="-122"/>
                <a:ea typeface="微软雅黑" panose="020B0503020204020204" pitchFamily="34" charset="-122"/>
              </a:rPr>
              <a:t>低级语言</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sp>
        <p:nvSpPr>
          <p:cNvPr id="281603" name="Rectangle 3"/>
          <p:cNvSpPr>
            <a:spLocks noGrp="1" noChangeArrowheads="1"/>
          </p:cNvSpPr>
          <p:nvPr>
            <p:ph type="title"/>
          </p:nvPr>
        </p:nvSpPr>
        <p:spPr>
          <a:xfrm>
            <a:off x="641985" y="571500"/>
            <a:ext cx="2806065" cy="987425"/>
          </a:xfrm>
        </p:spPr>
        <p:txBody>
          <a:bodyPr/>
          <a:lstStyle/>
          <a:p>
            <a:pPr eaLnBrk="1" hangingPunct="1">
              <a:defRPr/>
            </a:pPr>
            <a:r>
              <a:rPr lang="zh-CN" altLang="en-US" sz="3200" b="1" dirty="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程序设计语言</a:t>
            </a:r>
            <a:endParaRPr lang="zh-CN" altLang="en-US" sz="3200" b="1" dirty="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768985" y="1052830"/>
            <a:ext cx="3722370" cy="443865"/>
          </a:xfrm>
        </p:spPr>
        <p:txBody>
          <a:bodyPr/>
          <a:lstStyle/>
          <a:p>
            <a:pPr eaLnBrk="1" hangingPunct="1">
              <a:lnSpc>
                <a:spcPct val="80000"/>
              </a:lnSpc>
            </a:pPr>
            <a:r>
              <a:rPr lang="zh-CN" altLang="en-US" sz="2400" dirty="0" smtClean="0">
                <a:solidFill>
                  <a:srgbClr val="FF0000"/>
                </a:solidFill>
                <a:latin typeface="微软雅黑" panose="020B0503020204020204" pitchFamily="34" charset="-122"/>
                <a:ea typeface="微软雅黑" panose="020B0503020204020204" pitchFamily="34" charset="-122"/>
              </a:rPr>
              <a:t>高级语言</a:t>
            </a:r>
            <a:r>
              <a:rPr lang="zh-CN" altLang="en-US" sz="2400" dirty="0" smtClean="0">
                <a:solidFill>
                  <a:schemeClr val="bg1"/>
                </a:solidFill>
                <a:latin typeface="微软雅黑" panose="020B0503020204020204" pitchFamily="34" charset="-122"/>
                <a:ea typeface="微软雅黑" panose="020B0503020204020204" pitchFamily="34" charset="-122"/>
              </a:rPr>
              <a:t>（面向过程）</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endParaRPr lang="en-US" altLang="zh-CN" sz="2000" dirty="0" smtClean="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20115" y="1430020"/>
            <a:ext cx="7235825" cy="4092575"/>
          </a:xfrm>
          <a:prstGeom prst="rect">
            <a:avLst/>
          </a:prstGeom>
          <a:noFill/>
        </p:spPr>
        <p:txBody>
          <a:bodyPr wrap="square" rtlCol="0">
            <a:spAutoFit/>
          </a:bodyPr>
          <a:p>
            <a:pPr eaLnBrk="1" hangingPunct="1">
              <a:lnSpc>
                <a:spcPct val="150000"/>
              </a:lnSpc>
              <a:buFont typeface="Symbol" panose="05050102010706020507" pitchFamily="18" charset="2"/>
              <a:buNone/>
            </a:pPr>
            <a:r>
              <a:rPr lang="zh-CN" altLang="en-US" sz="2000" b="0" dirty="0" smtClean="0">
                <a:solidFill>
                  <a:schemeClr val="bg1"/>
                </a:solidFill>
                <a:latin typeface="微软雅黑" panose="020B0503020204020204" pitchFamily="34" charset="-122"/>
                <a:ea typeface="微软雅黑" panose="020B0503020204020204" pitchFamily="34" charset="-122"/>
                <a:sym typeface="+mn-ea"/>
              </a:rPr>
              <a:t>用英文单词和代数表达式编写程序，最接近人类的自然语言（英语）。 如用  </a:t>
            </a:r>
            <a:r>
              <a:rPr lang="en-US" altLang="zh-CN" sz="2000" b="0" dirty="0" smtClean="0">
                <a:solidFill>
                  <a:schemeClr val="accent5">
                    <a:lumMod val="50000"/>
                  </a:schemeClr>
                </a:solidFill>
                <a:latin typeface="微软雅黑" panose="020B0503020204020204" pitchFamily="34" charset="-122"/>
                <a:ea typeface="微软雅黑" panose="020B0503020204020204" pitchFamily="34" charset="-122"/>
                <a:sym typeface="+mn-ea"/>
              </a:rPr>
              <a:t>LET C=A+B</a:t>
            </a:r>
            <a:r>
              <a:rPr lang="en-US" altLang="zh-CN" sz="2000" b="0" dirty="0" smtClean="0">
                <a:solidFill>
                  <a:srgbClr val="FF0000"/>
                </a:solidFill>
                <a:latin typeface="微软雅黑" panose="020B0503020204020204" pitchFamily="34" charset="-122"/>
                <a:ea typeface="微软雅黑" panose="020B0503020204020204" pitchFamily="34" charset="-122"/>
                <a:sym typeface="+mn-ea"/>
              </a:rPr>
              <a:t> </a:t>
            </a:r>
            <a:r>
              <a:rPr lang="zh-CN" altLang="en-US" sz="2000" b="0" dirty="0" smtClean="0">
                <a:solidFill>
                  <a:schemeClr val="bg1"/>
                </a:solidFill>
                <a:latin typeface="微软雅黑" panose="020B0503020204020204" pitchFamily="34" charset="-122"/>
                <a:ea typeface="微软雅黑" panose="020B0503020204020204" pitchFamily="34" charset="-122"/>
                <a:sym typeface="+mn-ea"/>
              </a:rPr>
              <a:t>表示两数相加。  </a:t>
            </a:r>
            <a:endParaRPr lang="zh-CN" altLang="en-US" sz="2000" b="0" dirty="0" smtClean="0">
              <a:solidFill>
                <a:schemeClr val="bg1"/>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charset="0"/>
              <a:buChar char=""/>
            </a:pPr>
            <a:r>
              <a:rPr lang="zh-CN" altLang="en-US" sz="2000" b="0" dirty="0" smtClean="0">
                <a:solidFill>
                  <a:schemeClr val="bg1"/>
                </a:solidFill>
                <a:latin typeface="微软雅黑" panose="020B0503020204020204" pitchFamily="34" charset="-122"/>
                <a:ea typeface="微软雅黑" panose="020B0503020204020204" pitchFamily="34" charset="-122"/>
                <a:sym typeface="+mn-ea"/>
              </a:rPr>
              <a:t>用高级语言编写的程序称为“</a:t>
            </a:r>
            <a:r>
              <a:rPr lang="zh-CN" altLang="en-US" sz="2000" b="0" dirty="0" smtClean="0">
                <a:solidFill>
                  <a:srgbClr val="00B050"/>
                </a:solidFill>
                <a:latin typeface="微软雅黑" panose="020B0503020204020204" pitchFamily="34" charset="-122"/>
                <a:ea typeface="微软雅黑" panose="020B0503020204020204" pitchFamily="34" charset="-122"/>
                <a:sym typeface="+mn-ea"/>
              </a:rPr>
              <a:t>源程序</a:t>
            </a:r>
            <a:r>
              <a:rPr lang="zh-CN" altLang="en-US" sz="2000" b="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2000" b="0" dirty="0" smtClean="0">
              <a:solidFill>
                <a:schemeClr val="bg1"/>
              </a:solidFill>
              <a:latin typeface="微软雅黑" panose="020B0503020204020204" pitchFamily="34" charset="-122"/>
              <a:ea typeface="微软雅黑" panose="020B0503020204020204" pitchFamily="34" charset="-122"/>
              <a:sym typeface="+mn-ea"/>
            </a:endParaRPr>
          </a:p>
          <a:p>
            <a:pPr marL="342900" indent="-342900" eaLnBrk="1" hangingPunct="1">
              <a:lnSpc>
                <a:spcPct val="150000"/>
              </a:lnSpc>
              <a:buFont typeface="Wingdings" panose="05000000000000000000" charset="0"/>
              <a:buChar char=""/>
            </a:pPr>
            <a:r>
              <a:rPr lang="zh-CN" altLang="en-US" sz="2000" b="0" dirty="0" smtClean="0">
                <a:solidFill>
                  <a:schemeClr val="bg1"/>
                </a:solidFill>
                <a:latin typeface="微软雅黑" panose="020B0503020204020204" pitchFamily="34" charset="-122"/>
                <a:ea typeface="微软雅黑" panose="020B0503020204020204" pitchFamily="34" charset="-122"/>
                <a:sym typeface="+mn-ea"/>
              </a:rPr>
              <a:t>源程序必须经过</a:t>
            </a:r>
            <a:r>
              <a:rPr lang="zh-CN" altLang="en-US" sz="2000" b="0" dirty="0" smtClean="0">
                <a:solidFill>
                  <a:schemeClr val="accent5">
                    <a:lumMod val="50000"/>
                  </a:schemeClr>
                </a:solidFill>
                <a:latin typeface="微软雅黑" panose="020B0503020204020204" pitchFamily="34" charset="-122"/>
                <a:ea typeface="微软雅黑" panose="020B0503020204020204" pitchFamily="34" charset="-122"/>
                <a:sym typeface="+mn-ea"/>
              </a:rPr>
              <a:t>翻译程序翻译</a:t>
            </a:r>
            <a:r>
              <a:rPr lang="zh-CN" altLang="en-US" sz="2000" b="0" dirty="0" smtClean="0">
                <a:solidFill>
                  <a:schemeClr val="bg1"/>
                </a:solidFill>
                <a:latin typeface="微软雅黑" panose="020B0503020204020204" pitchFamily="34" charset="-122"/>
                <a:ea typeface="微软雅黑" panose="020B0503020204020204" pitchFamily="34" charset="-122"/>
                <a:sym typeface="+mn-ea"/>
              </a:rPr>
              <a:t>后计算机才能处理。高级语言的翻译程序有两种：</a:t>
            </a:r>
            <a:endParaRPr lang="zh-CN" altLang="en-US" sz="2000" b="0" dirty="0" smtClean="0">
              <a:solidFill>
                <a:schemeClr val="bg1"/>
              </a:solidFill>
              <a:latin typeface="微软雅黑" panose="020B0503020204020204" pitchFamily="34" charset="-122"/>
              <a:ea typeface="微软雅黑" panose="020B0503020204020204" pitchFamily="34" charset="-122"/>
              <a:sym typeface="+mn-ea"/>
            </a:endParaRPr>
          </a:p>
          <a:p>
            <a:pPr marL="646430" lvl="1" indent="-323850" eaLnBrk="1" hangingPunct="1">
              <a:lnSpc>
                <a:spcPct val="150000"/>
              </a:lnSpc>
              <a:buFont typeface="Wingdings" panose="05000000000000000000" charset="0"/>
              <a:buChar char=""/>
            </a:pPr>
            <a:r>
              <a:rPr lang="zh-CN" altLang="en-US" sz="2000" b="0" dirty="0" smtClean="0">
                <a:solidFill>
                  <a:schemeClr val="bg1"/>
                </a:solidFill>
                <a:latin typeface="微软雅黑" panose="020B0503020204020204" pitchFamily="34" charset="-122"/>
                <a:ea typeface="微软雅黑" panose="020B0503020204020204" pitchFamily="34" charset="-122"/>
                <a:sym typeface="+mn-ea"/>
              </a:rPr>
              <a:t>解释程序：翻译一句，计算机执行一句</a:t>
            </a:r>
            <a:endParaRPr lang="zh-CN" altLang="en-US" sz="2000" b="0" dirty="0" smtClean="0">
              <a:solidFill>
                <a:schemeClr val="bg1"/>
              </a:solidFill>
              <a:latin typeface="微软雅黑" panose="020B0503020204020204" pitchFamily="34" charset="-122"/>
              <a:ea typeface="微软雅黑" panose="020B0503020204020204" pitchFamily="34" charset="-122"/>
              <a:sym typeface="+mn-ea"/>
            </a:endParaRPr>
          </a:p>
          <a:p>
            <a:pPr marL="646430" lvl="1" indent="-323850" eaLnBrk="1" hangingPunct="1">
              <a:lnSpc>
                <a:spcPct val="150000"/>
              </a:lnSpc>
              <a:buFont typeface="Wingdings" panose="05000000000000000000" charset="0"/>
              <a:buChar char=""/>
            </a:pPr>
            <a:r>
              <a:rPr lang="zh-CN" altLang="en-US" sz="2000" b="0" dirty="0" smtClean="0">
                <a:solidFill>
                  <a:schemeClr val="bg1"/>
                </a:solidFill>
                <a:latin typeface="微软雅黑" panose="020B0503020204020204" pitchFamily="34" charset="-122"/>
                <a:ea typeface="微软雅黑" panose="020B0503020204020204" pitchFamily="34" charset="-122"/>
                <a:sym typeface="+mn-ea"/>
              </a:rPr>
              <a:t>编译程序：将源程序整个翻译成目标程序，再通过</a:t>
            </a:r>
            <a:r>
              <a:rPr lang="en-US" altLang="zh-CN" sz="2000" b="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b="0" dirty="0" smtClean="0">
                <a:solidFill>
                  <a:schemeClr val="bg1"/>
                </a:solidFill>
                <a:latin typeface="微软雅黑" panose="020B0503020204020204" pitchFamily="34" charset="-122"/>
                <a:ea typeface="微软雅黑" panose="020B0503020204020204" pitchFamily="34" charset="-122"/>
                <a:sym typeface="+mn-ea"/>
              </a:rPr>
              <a:t>链接程序”生成“可执行程序”，然后交计算机执行。</a:t>
            </a:r>
            <a:endParaRPr lang="en-US" altLang="zh-CN" sz="2000" b="0" dirty="0" smtClean="0">
              <a:solidFill>
                <a:schemeClr val="bg1"/>
              </a:solidFill>
              <a:latin typeface="微软雅黑" panose="020B0503020204020204" pitchFamily="34" charset="-122"/>
              <a:ea typeface="微软雅黑" panose="020B0503020204020204" pitchFamily="34" charset="-122"/>
            </a:endParaRPr>
          </a:p>
          <a:p>
            <a:pPr marL="792480" indent="-454660"/>
            <a:endParaRPr lang="zh-CN" altLang="en-US" sz="2000" b="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3650" name="Rectangle 2"/>
          <p:cNvSpPr>
            <a:spLocks noGrp="1" noChangeArrowheads="1"/>
          </p:cNvSpPr>
          <p:nvPr>
            <p:ph type="body" idx="1"/>
          </p:nvPr>
        </p:nvSpPr>
        <p:spPr>
          <a:xfrm>
            <a:off x="500035" y="357166"/>
            <a:ext cx="8339166" cy="2438400"/>
          </a:xfrm>
        </p:spPr>
        <p:txBody>
          <a:bodyPr/>
          <a:lstStyle/>
          <a:p>
            <a:pPr eaLnBrk="1" hangingPunct="1">
              <a:lnSpc>
                <a:spcPct val="150000"/>
              </a:lnSpc>
              <a:buNone/>
            </a:pPr>
            <a:r>
              <a:rPr lang="zh-CN" altLang="en-US" sz="2400" b="1" dirty="0" smtClean="0">
                <a:solidFill>
                  <a:schemeClr val="bg1"/>
                </a:solidFill>
                <a:latin typeface="微软雅黑" panose="020B0503020204020204" pitchFamily="34" charset="-122"/>
                <a:ea typeface="微软雅黑" panose="020B0503020204020204" pitchFamily="34" charset="-122"/>
              </a:rPr>
              <a:t>程序设计语言小结：</a:t>
            </a:r>
            <a:endParaRPr lang="zh-CN" altLang="en-US" sz="2400" b="1"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zh-CN" altLang="en-US" sz="2400" b="1" dirty="0" smtClean="0">
                <a:solidFill>
                  <a:schemeClr val="bg1"/>
                </a:solidFill>
                <a:latin typeface="微软雅黑" panose="020B0503020204020204" pitchFamily="34" charset="-122"/>
                <a:ea typeface="微软雅黑" panose="020B0503020204020204" pitchFamily="34" charset="-122"/>
              </a:rPr>
              <a:t>①</a:t>
            </a:r>
            <a:r>
              <a:rPr lang="zh-CN" altLang="en-US" sz="2400" dirty="0" smtClean="0">
                <a:solidFill>
                  <a:schemeClr val="bg1"/>
                </a:solidFill>
                <a:latin typeface="微软雅黑" panose="020B0503020204020204" pitchFamily="34" charset="-122"/>
                <a:ea typeface="微软雅黑" panose="020B0503020204020204" pitchFamily="34" charset="-122"/>
              </a:rPr>
              <a:t>低级语言（面向机器语言）</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en-US" altLang="zh-CN" sz="2400" dirty="0" smtClean="0">
                <a:solidFill>
                  <a:schemeClr val="bg1"/>
                </a:solidFill>
                <a:latin typeface="微软雅黑" panose="020B0503020204020204" pitchFamily="34" charset="-122"/>
              </a:rPr>
              <a:t>    </a:t>
            </a:r>
            <a:r>
              <a:rPr lang="zh-CN" altLang="en-US" sz="2400" dirty="0" smtClean="0">
                <a:solidFill>
                  <a:schemeClr val="bg1"/>
                </a:solidFill>
                <a:latin typeface="微软雅黑" panose="020B0503020204020204" pitchFamily="34" charset="-122"/>
                <a:ea typeface="微软雅黑" panose="020B0503020204020204" pitchFamily="34" charset="-122"/>
              </a:rPr>
              <a:t>机器语言</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其程序无需翻译即可被识别，执行速度最快</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buFont typeface="Symbol" panose="05050102010706020507" pitchFamily="18" charset="2"/>
              <a:buNone/>
            </a:pPr>
            <a:r>
              <a:rPr lang="en-US" altLang="zh-CN" sz="2400" dirty="0" smtClean="0">
                <a:solidFill>
                  <a:schemeClr val="bg1"/>
                </a:solidFill>
                <a:latin typeface="微软雅黑" panose="020B0503020204020204" pitchFamily="34" charset="-122"/>
              </a:rPr>
              <a:t>    </a:t>
            </a:r>
            <a:r>
              <a:rPr lang="zh-CN" altLang="en-US" sz="2400" dirty="0" smtClean="0">
                <a:solidFill>
                  <a:schemeClr val="bg1"/>
                </a:solidFill>
                <a:latin typeface="微软雅黑" panose="020B0503020204020204" pitchFamily="34" charset="-122"/>
                <a:ea typeface="微软雅黑" panose="020B0503020204020204" pitchFamily="34" charset="-122"/>
              </a:rPr>
              <a:t>汇编语言</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其程序需通过翻译程序（汇编程序）处理</a:t>
            </a:r>
            <a:endParaRPr lang="zh-CN" altLang="en-US" sz="2400" dirty="0" smtClean="0">
              <a:solidFill>
                <a:schemeClr val="bg1"/>
              </a:solidFill>
              <a:latin typeface="微软雅黑" panose="020B0503020204020204" pitchFamily="34" charset="-122"/>
              <a:ea typeface="微软雅黑" panose="020B0503020204020204" pitchFamily="34" charset="-122"/>
            </a:endParaRPr>
          </a:p>
        </p:txBody>
      </p:sp>
      <p:sp>
        <p:nvSpPr>
          <p:cNvPr id="283651" name="Rectangle 3"/>
          <p:cNvSpPr>
            <a:spLocks noChangeArrowheads="1"/>
          </p:cNvSpPr>
          <p:nvPr/>
        </p:nvSpPr>
        <p:spPr bwMode="auto">
          <a:xfrm>
            <a:off x="571472" y="4643446"/>
            <a:ext cx="8215370" cy="1571636"/>
          </a:xfrm>
          <a:prstGeom prst="rect">
            <a:avLst/>
          </a:prstGeom>
          <a:solidFill>
            <a:schemeClr val="accent4">
              <a:lumMod val="20000"/>
              <a:lumOff val="80000"/>
              <a:alpha val="50000"/>
            </a:schemeClr>
          </a:solidFill>
          <a:ln w="9525">
            <a:solidFill>
              <a:schemeClr val="accent2"/>
            </a:solidFill>
            <a:miter lim="800000"/>
            <a:tailEnd type="none" w="lg" len="lg"/>
          </a:ln>
          <a:effectLst/>
        </p:spPr>
        <p:txBody>
          <a:bodyPr wrap="none" lIns="90000" tIns="46800" rIns="90000" bIns="46800"/>
          <a:lstStyle/>
          <a:p>
            <a:pPr eaLnBrk="1" hangingPunct="1">
              <a:spcBef>
                <a:spcPct val="20000"/>
              </a:spcBef>
              <a:defRPr/>
            </a:pPr>
            <a:r>
              <a:rPr lang="zh-CN" altLang="en-US" dirty="0">
                <a:solidFill>
                  <a:srgbClr val="0070C0"/>
                </a:solidFill>
                <a:latin typeface="微软雅黑" panose="020B0503020204020204" pitchFamily="34" charset="-122"/>
                <a:ea typeface="微软雅黑" panose="020B0503020204020204" pitchFamily="34" charset="-122"/>
              </a:rPr>
              <a:t>常见高级语言种类：</a:t>
            </a:r>
            <a:endParaRPr lang="zh-CN" altLang="en-US" dirty="0">
              <a:solidFill>
                <a:srgbClr val="0070C0"/>
              </a:solidFill>
              <a:latin typeface="微软雅黑" panose="020B0503020204020204" pitchFamily="34" charset="-122"/>
              <a:ea typeface="微软雅黑" panose="020B0503020204020204" pitchFamily="34" charset="-122"/>
            </a:endParaRPr>
          </a:p>
          <a:p>
            <a:pPr eaLnBrk="1" hangingPunct="1">
              <a:spcBef>
                <a:spcPct val="20000"/>
              </a:spcBef>
              <a:defRPr/>
            </a:pPr>
            <a:r>
              <a:rPr lang="zh-CN" altLang="en-US" b="0"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BASIC</a:t>
            </a:r>
            <a:r>
              <a:rPr lang="zh-CN" altLang="en-US" dirty="0">
                <a:solidFill>
                  <a:schemeClr val="bg1"/>
                </a:solidFill>
                <a:latin typeface="微软雅黑" panose="020B0503020204020204" pitchFamily="34" charset="-122"/>
                <a:ea typeface="微软雅黑" panose="020B0503020204020204" pitchFamily="34" charset="-122"/>
              </a:rPr>
              <a:t>语言</a:t>
            </a:r>
            <a:r>
              <a:rPr lang="en-US" altLang="zh-CN" b="0" dirty="0">
                <a:solidFill>
                  <a:schemeClr val="bg1"/>
                </a:solidFill>
                <a:latin typeface="微软雅黑" panose="020B0503020204020204" pitchFamily="34" charset="-122"/>
                <a:ea typeface="微软雅黑" panose="020B0503020204020204" pitchFamily="34" charset="-122"/>
              </a:rPr>
              <a:t>——</a:t>
            </a:r>
            <a:r>
              <a:rPr lang="zh-CN" altLang="en-US" b="0" dirty="0">
                <a:solidFill>
                  <a:schemeClr val="bg1"/>
                </a:solidFill>
                <a:latin typeface="微软雅黑" panose="020B0503020204020204" pitchFamily="34" charset="-122"/>
                <a:ea typeface="微软雅黑" panose="020B0503020204020204" pitchFamily="34" charset="-122"/>
              </a:rPr>
              <a:t>简单</a:t>
            </a:r>
            <a:r>
              <a:rPr lang="zh-CN" altLang="en-US" b="0" dirty="0" smtClean="0">
                <a:solidFill>
                  <a:schemeClr val="bg1"/>
                </a:solidFill>
                <a:latin typeface="微软雅黑" panose="020B0503020204020204" pitchFamily="34" charset="-122"/>
                <a:ea typeface="微软雅黑" panose="020B0503020204020204" pitchFamily="34" charset="-122"/>
              </a:rPr>
              <a:t>易学   </a:t>
            </a:r>
            <a:r>
              <a:rPr lang="en-US" altLang="zh-CN" dirty="0" smtClean="0">
                <a:solidFill>
                  <a:schemeClr val="bg1"/>
                </a:solidFill>
                <a:latin typeface="微软雅黑" panose="020B0503020204020204" pitchFamily="34" charset="-122"/>
                <a:ea typeface="微软雅黑" panose="020B0503020204020204" pitchFamily="34" charset="-122"/>
              </a:rPr>
              <a:t>Fortran</a:t>
            </a:r>
            <a:r>
              <a:rPr lang="zh-CN" altLang="en-US" dirty="0">
                <a:solidFill>
                  <a:schemeClr val="bg1"/>
                </a:solidFill>
                <a:latin typeface="微软雅黑" panose="020B0503020204020204" pitchFamily="34" charset="-122"/>
                <a:ea typeface="微软雅黑" panose="020B0503020204020204" pitchFamily="34" charset="-122"/>
              </a:rPr>
              <a:t>语言</a:t>
            </a:r>
            <a:r>
              <a:rPr lang="en-US" altLang="zh-CN" b="0" dirty="0">
                <a:solidFill>
                  <a:schemeClr val="bg1"/>
                </a:solidFill>
                <a:latin typeface="微软雅黑" panose="020B0503020204020204" pitchFamily="34" charset="-122"/>
                <a:ea typeface="微软雅黑" panose="020B0503020204020204" pitchFamily="34" charset="-122"/>
              </a:rPr>
              <a:t>——</a:t>
            </a:r>
            <a:r>
              <a:rPr lang="zh-CN" altLang="en-US" b="0" dirty="0">
                <a:solidFill>
                  <a:schemeClr val="bg1"/>
                </a:solidFill>
                <a:latin typeface="微软雅黑" panose="020B0503020204020204" pitchFamily="34" charset="-122"/>
                <a:ea typeface="微软雅黑" panose="020B0503020204020204" pitchFamily="34" charset="-122"/>
              </a:rPr>
              <a:t>科学计算</a:t>
            </a:r>
            <a:endParaRPr lang="zh-CN" altLang="en-US" b="0" dirty="0">
              <a:solidFill>
                <a:schemeClr val="bg1"/>
              </a:solidFill>
              <a:latin typeface="微软雅黑" panose="020B0503020204020204" pitchFamily="34" charset="-122"/>
              <a:ea typeface="微软雅黑" panose="020B0503020204020204" pitchFamily="34" charset="-122"/>
            </a:endParaRPr>
          </a:p>
          <a:p>
            <a:pPr eaLnBrk="1" hangingPunct="1">
              <a:spcBef>
                <a:spcPct val="20000"/>
              </a:spcBef>
              <a:defRPr/>
            </a:pPr>
            <a:r>
              <a:rPr lang="zh-CN" altLang="en-US" b="0"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C</a:t>
            </a:r>
            <a:r>
              <a:rPr lang="zh-CN" altLang="en-US" dirty="0">
                <a:solidFill>
                  <a:schemeClr val="bg1"/>
                </a:solidFill>
                <a:latin typeface="微软雅黑" panose="020B0503020204020204" pitchFamily="34" charset="-122"/>
                <a:ea typeface="微软雅黑" panose="020B0503020204020204" pitchFamily="34" charset="-122"/>
              </a:rPr>
              <a:t>语言</a:t>
            </a:r>
            <a:r>
              <a:rPr lang="en-US" altLang="zh-CN" b="0" dirty="0">
                <a:solidFill>
                  <a:schemeClr val="bg1"/>
                </a:solidFill>
                <a:latin typeface="微软雅黑" panose="020B0503020204020204" pitchFamily="34" charset="-122"/>
                <a:ea typeface="微软雅黑" panose="020B0503020204020204" pitchFamily="34" charset="-122"/>
              </a:rPr>
              <a:t>——</a:t>
            </a:r>
            <a:r>
              <a:rPr lang="zh-CN" altLang="en-US" b="0" dirty="0">
                <a:solidFill>
                  <a:schemeClr val="bg1"/>
                </a:solidFill>
                <a:latin typeface="微软雅黑" panose="020B0503020204020204" pitchFamily="34" charset="-122"/>
                <a:ea typeface="微软雅黑" panose="020B0503020204020204" pitchFamily="34" charset="-122"/>
              </a:rPr>
              <a:t>编程</a:t>
            </a:r>
            <a:r>
              <a:rPr lang="zh-CN" altLang="en-US" b="0" dirty="0" smtClean="0">
                <a:solidFill>
                  <a:schemeClr val="bg1"/>
                </a:solidFill>
                <a:latin typeface="微软雅黑" panose="020B0503020204020204" pitchFamily="34" charset="-122"/>
                <a:ea typeface="微软雅黑" panose="020B0503020204020204" pitchFamily="34" charset="-122"/>
              </a:rPr>
              <a:t>通用           </a:t>
            </a:r>
            <a:r>
              <a:rPr lang="en-US" altLang="zh-CN" dirty="0">
                <a:solidFill>
                  <a:schemeClr val="bg1"/>
                </a:solidFill>
                <a:latin typeface="微软雅黑" panose="020B0503020204020204" pitchFamily="34" charset="-122"/>
                <a:ea typeface="微软雅黑" panose="020B0503020204020204" pitchFamily="34" charset="-122"/>
              </a:rPr>
              <a:t>Pascal</a:t>
            </a:r>
            <a:r>
              <a:rPr lang="zh-CN" altLang="en-US" dirty="0">
                <a:solidFill>
                  <a:schemeClr val="bg1"/>
                </a:solidFill>
                <a:latin typeface="微软雅黑" panose="020B0503020204020204" pitchFamily="34" charset="-122"/>
                <a:ea typeface="微软雅黑" panose="020B0503020204020204" pitchFamily="34" charset="-122"/>
              </a:rPr>
              <a:t>语言</a:t>
            </a:r>
            <a:r>
              <a:rPr lang="en-US" altLang="zh-CN" b="0" dirty="0">
                <a:solidFill>
                  <a:schemeClr val="bg1"/>
                </a:solidFill>
                <a:latin typeface="微软雅黑" panose="020B0503020204020204" pitchFamily="34" charset="-122"/>
                <a:ea typeface="微软雅黑" panose="020B0503020204020204" pitchFamily="34" charset="-122"/>
              </a:rPr>
              <a:t>——</a:t>
            </a:r>
            <a:r>
              <a:rPr lang="zh-CN" altLang="en-US" b="0" dirty="0">
                <a:solidFill>
                  <a:schemeClr val="bg1"/>
                </a:solidFill>
                <a:latin typeface="微软雅黑" panose="020B0503020204020204" pitchFamily="34" charset="-122"/>
                <a:ea typeface="微软雅黑" panose="020B0503020204020204" pitchFamily="34" charset="-122"/>
              </a:rPr>
              <a:t>程序设计教学</a:t>
            </a:r>
            <a:endParaRPr lang="zh-CN" altLang="en-US" b="0" dirty="0">
              <a:solidFill>
                <a:schemeClr val="bg1"/>
              </a:solidFill>
              <a:latin typeface="微软雅黑" panose="020B0503020204020204" pitchFamily="34" charset="-122"/>
              <a:ea typeface="微软雅黑" panose="020B0503020204020204" pitchFamily="34" charset="-122"/>
            </a:endParaRPr>
          </a:p>
          <a:p>
            <a:pPr eaLnBrk="1" hangingPunct="1">
              <a:spcBef>
                <a:spcPct val="20000"/>
              </a:spcBef>
              <a:defRPr/>
            </a:pPr>
            <a:endParaRPr kumimoji="0" lang="en-US" altLang="zh-CN" dirty="0">
              <a:solidFill>
                <a:schemeClr val="bg1"/>
              </a:solidFill>
              <a:ea typeface="楷体_GB2312" pitchFamily="49" charset="-122"/>
            </a:endParaRPr>
          </a:p>
        </p:txBody>
      </p:sp>
      <p:sp>
        <p:nvSpPr>
          <p:cNvPr id="283652" name="Rectangle 4"/>
          <p:cNvSpPr>
            <a:spLocks noChangeArrowheads="1"/>
          </p:cNvSpPr>
          <p:nvPr/>
        </p:nvSpPr>
        <p:spPr bwMode="auto">
          <a:xfrm>
            <a:off x="714348" y="2786058"/>
            <a:ext cx="7929618" cy="381000"/>
          </a:xfrm>
          <a:prstGeom prst="rect">
            <a:avLst/>
          </a:prstGeom>
          <a:solidFill>
            <a:srgbClr val="00FFFF">
              <a:alpha val="50195"/>
            </a:srgbClr>
          </a:solidFill>
          <a:ln w="9525">
            <a:solidFill>
              <a:schemeClr val="accent2"/>
            </a:solidFill>
            <a:miter lim="800000"/>
            <a:tailEnd type="none" w="lg" len="lg"/>
          </a:ln>
        </p:spPr>
        <p:txBody>
          <a:bodyPr wrap="none" lIns="90000" tIns="46800" rIns="90000" bIns="46800" anchor="ctr"/>
          <a:lstStyle/>
          <a:p>
            <a:pPr algn="ctr" eaLnBrk="1" hangingPunct="1">
              <a:spcBef>
                <a:spcPct val="20000"/>
              </a:spcBef>
            </a:pPr>
            <a:r>
              <a:rPr lang="en-US" altLang="zh-CN" dirty="0">
                <a:solidFill>
                  <a:srgbClr val="993300"/>
                </a:solidFill>
                <a:ea typeface="楷体_GB2312" pitchFamily="49" charset="-122"/>
              </a:rPr>
              <a:t>【</a:t>
            </a:r>
            <a:r>
              <a:rPr lang="zh-CN" altLang="en-US" dirty="0">
                <a:solidFill>
                  <a:srgbClr val="993300"/>
                </a:solidFill>
                <a:ea typeface="楷体_GB2312" pitchFamily="49" charset="-122"/>
              </a:rPr>
              <a:t>术语</a:t>
            </a:r>
            <a:r>
              <a:rPr lang="en-US" altLang="zh-CN" dirty="0">
                <a:solidFill>
                  <a:srgbClr val="993300"/>
                </a:solidFill>
                <a:ea typeface="楷体_GB2312" pitchFamily="49" charset="-122"/>
              </a:rPr>
              <a:t>】 </a:t>
            </a:r>
            <a:r>
              <a:rPr lang="zh-CN" altLang="en-US" dirty="0">
                <a:solidFill>
                  <a:srgbClr val="FF0000"/>
                </a:solidFill>
                <a:ea typeface="楷体_GB2312" pitchFamily="49" charset="-122"/>
              </a:rPr>
              <a:t>指令</a:t>
            </a:r>
            <a:r>
              <a:rPr lang="en-US" altLang="zh-CN" dirty="0">
                <a:solidFill>
                  <a:srgbClr val="FF0000"/>
                </a:solidFill>
                <a:ea typeface="楷体_GB2312" pitchFamily="49" charset="-122"/>
              </a:rPr>
              <a:t>=</a:t>
            </a:r>
            <a:r>
              <a:rPr lang="zh-CN" altLang="en-US" dirty="0">
                <a:solidFill>
                  <a:srgbClr val="FF0000"/>
                </a:solidFill>
                <a:ea typeface="楷体_GB2312" pitchFamily="49" charset="-122"/>
              </a:rPr>
              <a:t>操作码</a:t>
            </a:r>
            <a:r>
              <a:rPr lang="en-US" altLang="zh-CN" dirty="0">
                <a:solidFill>
                  <a:srgbClr val="FF0000"/>
                </a:solidFill>
                <a:ea typeface="楷体_GB2312" pitchFamily="49" charset="-122"/>
              </a:rPr>
              <a:t>+</a:t>
            </a:r>
            <a:r>
              <a:rPr lang="zh-CN" altLang="en-US" dirty="0">
                <a:solidFill>
                  <a:srgbClr val="FF0000"/>
                </a:solidFill>
                <a:ea typeface="楷体_GB2312" pitchFamily="49" charset="-122"/>
              </a:rPr>
              <a:t>操作数（地址码）   </a:t>
            </a:r>
            <a:r>
              <a:rPr lang="en-US" altLang="zh-CN" sz="2000" dirty="0">
                <a:solidFill>
                  <a:srgbClr val="008000"/>
                </a:solidFill>
                <a:latin typeface="仿宋_GB2312" pitchFamily="49" charset="-122"/>
                <a:ea typeface="仿宋_GB2312" pitchFamily="49" charset="-122"/>
              </a:rPr>
              <a:t>(</a:t>
            </a:r>
            <a:r>
              <a:rPr lang="zh-CN" altLang="en-US" sz="2000" dirty="0">
                <a:solidFill>
                  <a:srgbClr val="008000"/>
                </a:solidFill>
                <a:latin typeface="仿宋_GB2312" pitchFamily="49" charset="-122"/>
                <a:ea typeface="仿宋_GB2312" pitchFamily="49" charset="-122"/>
              </a:rPr>
              <a:t>操作码不可缺少</a:t>
            </a:r>
            <a:r>
              <a:rPr lang="en-US" altLang="zh-CN" sz="2000" dirty="0">
                <a:solidFill>
                  <a:srgbClr val="008000"/>
                </a:solidFill>
                <a:latin typeface="仿宋_GB2312" pitchFamily="49" charset="-122"/>
                <a:ea typeface="仿宋_GB2312" pitchFamily="49" charset="-122"/>
              </a:rPr>
              <a:t>)</a:t>
            </a:r>
            <a:endParaRPr lang="en-US" altLang="zh-CN" sz="2000" dirty="0">
              <a:solidFill>
                <a:srgbClr val="008000"/>
              </a:solidFill>
              <a:latin typeface="仿宋_GB2312" pitchFamily="49" charset="-122"/>
              <a:ea typeface="仿宋_GB2312" pitchFamily="49" charset="-122"/>
            </a:endParaRPr>
          </a:p>
        </p:txBody>
      </p:sp>
      <p:sp>
        <p:nvSpPr>
          <p:cNvPr id="283653" name="Text Box 5"/>
          <p:cNvSpPr txBox="1">
            <a:spLocks noChangeArrowheads="1"/>
          </p:cNvSpPr>
          <p:nvPr/>
        </p:nvSpPr>
        <p:spPr bwMode="auto">
          <a:xfrm>
            <a:off x="500034" y="3214686"/>
            <a:ext cx="7858179" cy="1211102"/>
          </a:xfrm>
          <a:prstGeom prst="rect">
            <a:avLst/>
          </a:prstGeom>
          <a:noFill/>
          <a:ln w="9525">
            <a:noFill/>
            <a:miter lim="800000"/>
            <a:tailEnd type="none" w="lg" len="lg"/>
          </a:ln>
        </p:spPr>
        <p:txBody>
          <a:bodyPr wrap="square" lIns="90000" tIns="46800" rIns="90000" bIns="46800">
            <a:spAutoFit/>
          </a:bodyPr>
          <a:lstStyle/>
          <a:p>
            <a:pPr eaLnBrk="1" hangingPunct="1">
              <a:lnSpc>
                <a:spcPct val="150000"/>
              </a:lnSpc>
              <a:spcBef>
                <a:spcPct val="20000"/>
              </a:spcBef>
            </a:pPr>
            <a:r>
              <a:rPr lang="en-US" altLang="zh-CN" b="0" dirty="0">
                <a:solidFill>
                  <a:schemeClr val="bg1"/>
                </a:solidFill>
                <a:latin typeface="微软雅黑" panose="020B0503020204020204" pitchFamily="34" charset="-122"/>
                <a:ea typeface="微软雅黑" panose="020B0503020204020204" pitchFamily="34" charset="-122"/>
              </a:rPr>
              <a:t>②</a:t>
            </a:r>
            <a:r>
              <a:rPr lang="zh-CN" altLang="en-US" b="0" dirty="0">
                <a:solidFill>
                  <a:schemeClr val="bg1"/>
                </a:solidFill>
                <a:latin typeface="微软雅黑" panose="020B0503020204020204" pitchFamily="34" charset="-122"/>
                <a:ea typeface="微软雅黑" panose="020B0503020204020204" pitchFamily="34" charset="-122"/>
              </a:rPr>
              <a:t>高级语言（面向过程语言）</a:t>
            </a:r>
            <a:endParaRPr lang="zh-CN" altLang="en-US" b="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pPr>
            <a:r>
              <a:rPr lang="zh-CN" altLang="en-US" b="0" dirty="0">
                <a:solidFill>
                  <a:schemeClr val="bg1"/>
                </a:solidFill>
                <a:latin typeface="微软雅黑" panose="020B0503020204020204" pitchFamily="34" charset="-122"/>
                <a:ea typeface="微软雅黑" panose="020B0503020204020204" pitchFamily="34" charset="-122"/>
              </a:rPr>
              <a:t>　其程序需通过翻译程序（解释程序</a:t>
            </a:r>
            <a:r>
              <a:rPr lang="en-US" altLang="zh-CN" b="0" dirty="0">
                <a:solidFill>
                  <a:schemeClr val="bg1"/>
                </a:solidFill>
                <a:latin typeface="微软雅黑" panose="020B0503020204020204" pitchFamily="34" charset="-122"/>
                <a:ea typeface="微软雅黑" panose="020B0503020204020204" pitchFamily="34" charset="-122"/>
              </a:rPr>
              <a:t>/</a:t>
            </a:r>
            <a:r>
              <a:rPr lang="zh-CN" altLang="en-US" b="0" dirty="0">
                <a:solidFill>
                  <a:schemeClr val="bg1"/>
                </a:solidFill>
                <a:latin typeface="微软雅黑" panose="020B0503020204020204" pitchFamily="34" charset="-122"/>
                <a:ea typeface="微软雅黑" panose="020B0503020204020204" pitchFamily="34" charset="-122"/>
              </a:rPr>
              <a:t>编译程序）处理</a:t>
            </a:r>
            <a:endParaRPr lang="zh-CN" altLang="en-US" b="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4674" name="Rectangle 2"/>
          <p:cNvSpPr>
            <a:spLocks noGrp="1" noChangeArrowheads="1"/>
          </p:cNvSpPr>
          <p:nvPr>
            <p:ph type="body" idx="1"/>
          </p:nvPr>
        </p:nvSpPr>
        <p:spPr>
          <a:xfrm>
            <a:off x="428596" y="428604"/>
            <a:ext cx="8501090" cy="2743200"/>
          </a:xfrm>
        </p:spPr>
        <p:txBody>
          <a:bodyPr/>
          <a:lstStyle/>
          <a:p>
            <a:pPr eaLnBrk="1" hangingPunct="1"/>
            <a:r>
              <a:rPr lang="zh-CN" altLang="en-US" sz="2400" b="1" dirty="0" smtClean="0">
                <a:solidFill>
                  <a:schemeClr val="bg1"/>
                </a:solidFill>
                <a:latin typeface="微软雅黑" panose="020B0503020204020204" pitchFamily="34" charset="-122"/>
                <a:ea typeface="微软雅黑" panose="020B0503020204020204" pitchFamily="34" charset="-122"/>
              </a:rPr>
              <a:t>名词：</a:t>
            </a:r>
            <a:endParaRPr lang="zh-CN" altLang="en-US" sz="2400" b="1" dirty="0" smtClean="0">
              <a:solidFill>
                <a:schemeClr val="bg1"/>
              </a:solidFill>
              <a:latin typeface="微软雅黑" panose="020B0503020204020204" pitchFamily="34" charset="-122"/>
              <a:ea typeface="微软雅黑" panose="020B0503020204020204" pitchFamily="34" charset="-122"/>
            </a:endParaRPr>
          </a:p>
          <a:p>
            <a:pPr eaLnBrk="1" hangingPunct="1">
              <a:buFont typeface="Symbol" panose="05050102010706020507" pitchFamily="18" charset="2"/>
              <a:buNone/>
            </a:pPr>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源程序</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用汇编语言或高级语言编写的程序（需经“翻译”处理）</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翻译程序</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将源程序译成目标程序或可执行指令的程序</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目标程序</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经翻译程序翻译生成的程序</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buFont typeface="Symbol" panose="05050102010706020507" pitchFamily="18" charset="2"/>
              <a:buNone/>
            </a:pPr>
            <a:r>
              <a:rPr lang="zh-CN" altLang="en-US" sz="2000" dirty="0" smtClean="0">
                <a:solidFill>
                  <a:schemeClr val="bg1"/>
                </a:solidFill>
                <a:latin typeface="微软雅黑" panose="020B0503020204020204" pitchFamily="34" charset="-122"/>
                <a:ea typeface="微软雅黑" panose="020B0503020204020204" pitchFamily="34" charset="-122"/>
              </a:rPr>
              <a:t> </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可执行程序</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经连接程序处理过的程序</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2400" b="1" dirty="0" smtClean="0">
                <a:solidFill>
                  <a:schemeClr val="bg1"/>
                </a:solidFill>
                <a:latin typeface="微软雅黑" panose="020B0503020204020204" pitchFamily="34" charset="-122"/>
                <a:ea typeface="微软雅黑" panose="020B0503020204020204" pitchFamily="34" charset="-122"/>
              </a:rPr>
              <a:t>互相关系</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284675" name="Rectangle 3"/>
          <p:cNvSpPr>
            <a:spLocks noChangeArrowheads="1"/>
          </p:cNvSpPr>
          <p:nvPr/>
        </p:nvSpPr>
        <p:spPr bwMode="auto">
          <a:xfrm>
            <a:off x="533400" y="3543296"/>
            <a:ext cx="1676400" cy="762000"/>
          </a:xfrm>
          <a:prstGeom prst="rect">
            <a:avLst/>
          </a:prstGeom>
          <a:solidFill>
            <a:srgbClr val="99FF66">
              <a:alpha val="50195"/>
            </a:srgbClr>
          </a:solidFill>
          <a:ln w="9525">
            <a:solidFill>
              <a:schemeClr val="accent2"/>
            </a:solidFill>
            <a:miter lim="800000"/>
            <a:tailEnd type="none" w="lg" len="lg"/>
          </a:ln>
        </p:spPr>
        <p:txBody>
          <a:bodyPr wrap="none" lIns="90000" tIns="46800" rIns="90000" bIns="46800" anchor="ctr"/>
          <a:lstStyle/>
          <a:p>
            <a:pPr algn="ctr" eaLnBrk="1" hangingPunct="1">
              <a:spcBef>
                <a:spcPct val="20000"/>
              </a:spcBef>
            </a:pPr>
            <a:r>
              <a:rPr lang="en-US" altLang="zh-CN" sz="2000">
                <a:solidFill>
                  <a:schemeClr val="bg1"/>
                </a:solidFill>
                <a:ea typeface="微软雅黑" panose="020B0503020204020204" pitchFamily="34" charset="-122"/>
              </a:rPr>
              <a:t>MOV A , 3</a:t>
            </a:r>
            <a:endParaRPr lang="en-US" altLang="zh-CN" sz="2000">
              <a:solidFill>
                <a:schemeClr val="bg1"/>
              </a:solidFill>
              <a:ea typeface="微软雅黑" panose="020B0503020204020204" pitchFamily="34" charset="-122"/>
            </a:endParaRPr>
          </a:p>
          <a:p>
            <a:pPr algn="ctr" eaLnBrk="1" hangingPunct="1">
              <a:spcBef>
                <a:spcPct val="20000"/>
              </a:spcBef>
            </a:pPr>
            <a:r>
              <a:rPr lang="en-US" altLang="zh-CN" sz="2000">
                <a:solidFill>
                  <a:schemeClr val="bg1"/>
                </a:solidFill>
                <a:ea typeface="微软雅黑" panose="020B0503020204020204" pitchFamily="34" charset="-122"/>
              </a:rPr>
              <a:t>ADD A , 6</a:t>
            </a:r>
            <a:endParaRPr lang="en-US" altLang="zh-CN" sz="2000">
              <a:solidFill>
                <a:schemeClr val="bg1"/>
              </a:solidFill>
              <a:ea typeface="微软雅黑" panose="020B0503020204020204" pitchFamily="34" charset="-122"/>
            </a:endParaRPr>
          </a:p>
        </p:txBody>
      </p:sp>
      <p:sp>
        <p:nvSpPr>
          <p:cNvPr id="284676" name="Rectangle 4"/>
          <p:cNvSpPr>
            <a:spLocks noChangeArrowheads="1"/>
          </p:cNvSpPr>
          <p:nvPr/>
        </p:nvSpPr>
        <p:spPr bwMode="auto">
          <a:xfrm>
            <a:off x="457200" y="4991096"/>
            <a:ext cx="1752600" cy="762000"/>
          </a:xfrm>
          <a:prstGeom prst="rect">
            <a:avLst/>
          </a:prstGeom>
          <a:solidFill>
            <a:srgbClr val="99FF66">
              <a:alpha val="50195"/>
            </a:srgbClr>
          </a:solidFill>
          <a:ln w="9525">
            <a:solidFill>
              <a:schemeClr val="accent2"/>
            </a:solidFill>
            <a:miter lim="800000"/>
            <a:tailEnd type="none" w="lg" len="lg"/>
          </a:ln>
        </p:spPr>
        <p:txBody>
          <a:bodyPr wrap="none" lIns="90000" tIns="46800" rIns="90000" bIns="46800" anchor="ctr"/>
          <a:lstStyle/>
          <a:p>
            <a:pPr eaLnBrk="1" hangingPunct="1">
              <a:spcBef>
                <a:spcPct val="20000"/>
              </a:spcBef>
            </a:pPr>
            <a:r>
              <a:rPr lang="en-US" altLang="zh-CN" sz="2000">
                <a:solidFill>
                  <a:schemeClr val="bg1"/>
                </a:solidFill>
                <a:ea typeface="微软雅黑" panose="020B0503020204020204" pitchFamily="34" charset="-122"/>
              </a:rPr>
              <a:t>A=5, B=4</a:t>
            </a:r>
            <a:endParaRPr lang="en-US" altLang="zh-CN" sz="2000">
              <a:solidFill>
                <a:schemeClr val="bg1"/>
              </a:solidFill>
              <a:ea typeface="微软雅黑" panose="020B0503020204020204" pitchFamily="34" charset="-122"/>
            </a:endParaRPr>
          </a:p>
          <a:p>
            <a:pPr eaLnBrk="1" hangingPunct="1">
              <a:spcBef>
                <a:spcPct val="20000"/>
              </a:spcBef>
            </a:pPr>
            <a:r>
              <a:rPr lang="en-US" altLang="zh-CN" sz="2000">
                <a:solidFill>
                  <a:schemeClr val="bg1"/>
                </a:solidFill>
                <a:ea typeface="微软雅黑" panose="020B0503020204020204" pitchFamily="34" charset="-122"/>
              </a:rPr>
              <a:t>C=B+A*2/B</a:t>
            </a:r>
            <a:endParaRPr lang="en-US" altLang="zh-CN" sz="2000">
              <a:solidFill>
                <a:schemeClr val="bg1"/>
              </a:solidFill>
              <a:ea typeface="微软雅黑" panose="020B0503020204020204" pitchFamily="34" charset="-122"/>
            </a:endParaRPr>
          </a:p>
        </p:txBody>
      </p:sp>
      <p:sp>
        <p:nvSpPr>
          <p:cNvPr id="284677" name="Rectangle 5"/>
          <p:cNvSpPr>
            <a:spLocks noChangeArrowheads="1"/>
          </p:cNvSpPr>
          <p:nvPr/>
        </p:nvSpPr>
        <p:spPr bwMode="auto">
          <a:xfrm>
            <a:off x="4038600" y="3848096"/>
            <a:ext cx="1219200" cy="1447800"/>
          </a:xfrm>
          <a:prstGeom prst="rect">
            <a:avLst/>
          </a:prstGeom>
          <a:solidFill>
            <a:srgbClr val="00FFFF">
              <a:alpha val="50195"/>
            </a:srgbClr>
          </a:solidFill>
          <a:ln w="9525">
            <a:solidFill>
              <a:schemeClr val="accent2"/>
            </a:solidFill>
            <a:miter lim="800000"/>
            <a:tailEnd type="none" w="lg" len="lg"/>
          </a:ln>
        </p:spPr>
        <p:txBody>
          <a:bodyPr wrap="none" lIns="90000" tIns="46800" rIns="90000" bIns="46800" anchor="ctr"/>
          <a:lstStyle/>
          <a:p>
            <a:pPr algn="ctr" eaLnBrk="1" hangingPunct="1">
              <a:spcBef>
                <a:spcPct val="20000"/>
              </a:spcBef>
            </a:pPr>
            <a:r>
              <a:rPr lang="en-US" altLang="zh-CN" sz="2000">
                <a:solidFill>
                  <a:schemeClr val="bg1"/>
                </a:solidFill>
                <a:ea typeface="微软雅黑" panose="020B0503020204020204" pitchFamily="34" charset="-122"/>
              </a:rPr>
              <a:t>0110010</a:t>
            </a:r>
            <a:endParaRPr lang="en-US" altLang="zh-CN" sz="2000">
              <a:solidFill>
                <a:schemeClr val="bg1"/>
              </a:solidFill>
              <a:ea typeface="微软雅黑" panose="020B0503020204020204" pitchFamily="34" charset="-122"/>
            </a:endParaRPr>
          </a:p>
          <a:p>
            <a:pPr algn="ctr" eaLnBrk="1" hangingPunct="1">
              <a:spcBef>
                <a:spcPct val="20000"/>
              </a:spcBef>
            </a:pPr>
            <a:r>
              <a:rPr lang="en-US" altLang="zh-CN" sz="2000">
                <a:solidFill>
                  <a:schemeClr val="bg1"/>
                </a:solidFill>
                <a:ea typeface="微软雅黑" panose="020B0503020204020204" pitchFamily="34" charset="-122"/>
              </a:rPr>
              <a:t>0011011</a:t>
            </a:r>
            <a:endParaRPr lang="en-US" altLang="zh-CN" sz="2000">
              <a:solidFill>
                <a:schemeClr val="bg1"/>
              </a:solidFill>
              <a:ea typeface="微软雅黑" panose="020B0503020204020204" pitchFamily="34" charset="-122"/>
            </a:endParaRPr>
          </a:p>
        </p:txBody>
      </p:sp>
      <p:sp>
        <p:nvSpPr>
          <p:cNvPr id="284678" name="Text Box 6"/>
          <p:cNvSpPr txBox="1">
            <a:spLocks noChangeArrowheads="1"/>
          </p:cNvSpPr>
          <p:nvPr/>
        </p:nvSpPr>
        <p:spPr bwMode="auto">
          <a:xfrm>
            <a:off x="3962400" y="3467096"/>
            <a:ext cx="1208088" cy="401638"/>
          </a:xfrm>
          <a:prstGeom prst="rect">
            <a:avLst/>
          </a:prstGeom>
          <a:noFill/>
          <a:ln w="9525">
            <a:noFill/>
            <a:miter lim="800000"/>
            <a:tailEnd type="none" w="lg" len="lg"/>
          </a:ln>
        </p:spPr>
        <p:txBody>
          <a:bodyPr wrap="none" lIns="90000" tIns="46800" rIns="90000" bIns="46800">
            <a:spAutoFit/>
          </a:bodyPr>
          <a:lstStyle/>
          <a:p>
            <a:pPr eaLnBrk="1" hangingPunct="1">
              <a:spcBef>
                <a:spcPct val="20000"/>
              </a:spcBef>
            </a:pPr>
            <a:r>
              <a:rPr lang="zh-CN" altLang="en-US" sz="2000">
                <a:solidFill>
                  <a:schemeClr val="bg1"/>
                </a:solidFill>
                <a:ea typeface="微软雅黑" panose="020B0503020204020204" pitchFamily="34" charset="-122"/>
              </a:rPr>
              <a:t>目标程序</a:t>
            </a:r>
            <a:endParaRPr lang="zh-CN" altLang="en-US" sz="2000">
              <a:solidFill>
                <a:schemeClr val="bg1"/>
              </a:solidFill>
              <a:ea typeface="微软雅黑" panose="020B0503020204020204" pitchFamily="34" charset="-122"/>
            </a:endParaRPr>
          </a:p>
        </p:txBody>
      </p:sp>
      <p:sp>
        <p:nvSpPr>
          <p:cNvPr id="284679" name="Text Box 7"/>
          <p:cNvSpPr txBox="1">
            <a:spLocks noChangeArrowheads="1"/>
          </p:cNvSpPr>
          <p:nvPr/>
        </p:nvSpPr>
        <p:spPr bwMode="auto">
          <a:xfrm>
            <a:off x="457200" y="5753096"/>
            <a:ext cx="1995488" cy="401638"/>
          </a:xfrm>
          <a:prstGeom prst="rect">
            <a:avLst/>
          </a:prstGeom>
          <a:noFill/>
          <a:ln w="9525">
            <a:noFill/>
            <a:miter lim="800000"/>
            <a:tailEnd type="none" w="lg" len="lg"/>
          </a:ln>
        </p:spPr>
        <p:txBody>
          <a:bodyPr lIns="90000" tIns="46800" rIns="90000" bIns="46800">
            <a:spAutoFit/>
          </a:bodyPr>
          <a:lstStyle/>
          <a:p>
            <a:pPr eaLnBrk="1" hangingPunct="1">
              <a:spcBef>
                <a:spcPct val="20000"/>
              </a:spcBef>
            </a:pPr>
            <a:r>
              <a:rPr lang="zh-CN" altLang="en-US" sz="2000">
                <a:solidFill>
                  <a:schemeClr val="bg1"/>
                </a:solidFill>
                <a:ea typeface="微软雅黑" panose="020B0503020204020204" pitchFamily="34" charset="-122"/>
              </a:rPr>
              <a:t>高级语言源程序</a:t>
            </a:r>
            <a:endParaRPr lang="zh-CN" altLang="en-US" sz="2000">
              <a:solidFill>
                <a:schemeClr val="bg1"/>
              </a:solidFill>
              <a:ea typeface="微软雅黑" panose="020B0503020204020204" pitchFamily="34" charset="-122"/>
            </a:endParaRPr>
          </a:p>
        </p:txBody>
      </p:sp>
      <p:sp>
        <p:nvSpPr>
          <p:cNvPr id="284680" name="Text Box 8"/>
          <p:cNvSpPr txBox="1">
            <a:spLocks noChangeArrowheads="1"/>
          </p:cNvSpPr>
          <p:nvPr/>
        </p:nvSpPr>
        <p:spPr bwMode="auto">
          <a:xfrm>
            <a:off x="381000" y="4305296"/>
            <a:ext cx="1995488" cy="401638"/>
          </a:xfrm>
          <a:prstGeom prst="rect">
            <a:avLst/>
          </a:prstGeom>
          <a:noFill/>
          <a:ln w="9525">
            <a:noFill/>
            <a:miter lim="800000"/>
            <a:tailEnd type="none" w="lg" len="lg"/>
          </a:ln>
        </p:spPr>
        <p:txBody>
          <a:bodyPr lIns="90000" tIns="46800" rIns="90000" bIns="46800">
            <a:spAutoFit/>
          </a:bodyPr>
          <a:lstStyle/>
          <a:p>
            <a:pPr eaLnBrk="1" hangingPunct="1">
              <a:spcBef>
                <a:spcPct val="20000"/>
              </a:spcBef>
            </a:pPr>
            <a:r>
              <a:rPr lang="zh-CN" altLang="en-US" sz="2000">
                <a:solidFill>
                  <a:schemeClr val="bg1"/>
                </a:solidFill>
                <a:ea typeface="微软雅黑" panose="020B0503020204020204" pitchFamily="34" charset="-122"/>
              </a:rPr>
              <a:t>汇编语言源程序</a:t>
            </a:r>
            <a:endParaRPr lang="zh-CN" altLang="en-US" sz="2000">
              <a:solidFill>
                <a:schemeClr val="bg1"/>
              </a:solidFill>
              <a:ea typeface="微软雅黑" panose="020B0503020204020204" pitchFamily="34" charset="-122"/>
            </a:endParaRPr>
          </a:p>
        </p:txBody>
      </p:sp>
      <p:sp>
        <p:nvSpPr>
          <p:cNvPr id="284681" name="Line 9"/>
          <p:cNvSpPr>
            <a:spLocks noChangeShapeType="1"/>
          </p:cNvSpPr>
          <p:nvPr/>
        </p:nvSpPr>
        <p:spPr bwMode="auto">
          <a:xfrm>
            <a:off x="2209800" y="4152896"/>
            <a:ext cx="1828800" cy="0"/>
          </a:xfrm>
          <a:prstGeom prst="line">
            <a:avLst/>
          </a:prstGeom>
          <a:noFill/>
          <a:ln w="28575">
            <a:solidFill>
              <a:schemeClr val="accent2"/>
            </a:solidFill>
            <a:round/>
            <a:tailEnd type="arrow" w="lg" len="lg"/>
          </a:ln>
        </p:spPr>
        <p:txBody>
          <a:bodyPr wrap="none" lIns="90000" tIns="46800" rIns="90000" bIns="46800" anchor="ctr"/>
          <a:lstStyle/>
          <a:p>
            <a:endParaRPr lang="zh-CN" altLang="en-US">
              <a:solidFill>
                <a:schemeClr val="bg1"/>
              </a:solidFill>
            </a:endParaRPr>
          </a:p>
        </p:txBody>
      </p:sp>
      <p:sp>
        <p:nvSpPr>
          <p:cNvPr id="284682" name="Line 10"/>
          <p:cNvSpPr>
            <a:spLocks noChangeShapeType="1"/>
          </p:cNvSpPr>
          <p:nvPr/>
        </p:nvSpPr>
        <p:spPr bwMode="auto">
          <a:xfrm>
            <a:off x="2209800" y="5143496"/>
            <a:ext cx="1828800" cy="0"/>
          </a:xfrm>
          <a:prstGeom prst="line">
            <a:avLst/>
          </a:prstGeom>
          <a:noFill/>
          <a:ln w="28575">
            <a:solidFill>
              <a:schemeClr val="accent2"/>
            </a:solidFill>
            <a:round/>
            <a:tailEnd type="arrow" w="lg" len="lg"/>
          </a:ln>
        </p:spPr>
        <p:txBody>
          <a:bodyPr wrap="none" lIns="90000" tIns="46800" rIns="90000" bIns="46800" anchor="ctr"/>
          <a:lstStyle/>
          <a:p>
            <a:endParaRPr lang="zh-CN" altLang="en-US">
              <a:solidFill>
                <a:schemeClr val="bg1"/>
              </a:solidFill>
            </a:endParaRPr>
          </a:p>
        </p:txBody>
      </p:sp>
      <p:sp>
        <p:nvSpPr>
          <p:cNvPr id="284683" name="Line 11"/>
          <p:cNvSpPr>
            <a:spLocks noChangeShapeType="1"/>
          </p:cNvSpPr>
          <p:nvPr/>
        </p:nvSpPr>
        <p:spPr bwMode="auto">
          <a:xfrm>
            <a:off x="2209800" y="5524496"/>
            <a:ext cx="4800600" cy="0"/>
          </a:xfrm>
          <a:prstGeom prst="line">
            <a:avLst/>
          </a:prstGeom>
          <a:noFill/>
          <a:ln w="28575">
            <a:solidFill>
              <a:schemeClr val="accent2"/>
            </a:solidFill>
            <a:round/>
            <a:tailEnd type="arrow" w="lg" len="lg"/>
          </a:ln>
        </p:spPr>
        <p:txBody>
          <a:bodyPr wrap="none" lIns="90000" tIns="46800" rIns="90000" bIns="46800" anchor="ctr"/>
          <a:lstStyle/>
          <a:p>
            <a:endParaRPr lang="zh-CN" altLang="en-US">
              <a:solidFill>
                <a:schemeClr val="bg1"/>
              </a:solidFill>
            </a:endParaRPr>
          </a:p>
        </p:txBody>
      </p:sp>
      <p:sp>
        <p:nvSpPr>
          <p:cNvPr id="284684" name="AutoShape 12"/>
          <p:cNvSpPr>
            <a:spLocks noChangeArrowheads="1"/>
          </p:cNvSpPr>
          <p:nvPr/>
        </p:nvSpPr>
        <p:spPr bwMode="auto">
          <a:xfrm>
            <a:off x="2514600" y="3368036"/>
            <a:ext cx="1219200" cy="457200"/>
          </a:xfrm>
          <a:prstGeom prst="wedgeRectCallout">
            <a:avLst>
              <a:gd name="adj1" fmla="val 11981"/>
              <a:gd name="adj2" fmla="val 120833"/>
            </a:avLst>
          </a:prstGeom>
          <a:solidFill>
            <a:srgbClr val="FFCC99">
              <a:alpha val="50195"/>
            </a:srgbClr>
          </a:solidFill>
          <a:ln w="9525">
            <a:solidFill>
              <a:schemeClr val="accent2"/>
            </a:solidFill>
            <a:miter lim="800000"/>
            <a:tailEnd type="none" w="lg" len="lg"/>
          </a:ln>
        </p:spPr>
        <p:txBody>
          <a:bodyPr lIns="90000" tIns="46800" rIns="90000" bIns="46800" anchor="ctr"/>
          <a:lstStyle/>
          <a:p>
            <a:pPr algn="ctr" eaLnBrk="1" hangingPunct="1">
              <a:spcBef>
                <a:spcPct val="20000"/>
              </a:spcBef>
            </a:pPr>
            <a:r>
              <a:rPr lang="zh-CN" altLang="en-US" sz="2000">
                <a:solidFill>
                  <a:schemeClr val="bg1"/>
                </a:solidFill>
                <a:ea typeface="微软雅黑" panose="020B0503020204020204" pitchFamily="34" charset="-122"/>
              </a:rPr>
              <a:t>汇编程序</a:t>
            </a:r>
            <a:endParaRPr lang="zh-CN" altLang="en-US" sz="2000">
              <a:solidFill>
                <a:schemeClr val="bg1"/>
              </a:solidFill>
              <a:ea typeface="微软雅黑" panose="020B0503020204020204" pitchFamily="34" charset="-122"/>
            </a:endParaRPr>
          </a:p>
        </p:txBody>
      </p:sp>
      <p:sp>
        <p:nvSpPr>
          <p:cNvPr id="284685" name="AutoShape 13"/>
          <p:cNvSpPr>
            <a:spLocks noChangeArrowheads="1"/>
          </p:cNvSpPr>
          <p:nvPr/>
        </p:nvSpPr>
        <p:spPr bwMode="auto">
          <a:xfrm>
            <a:off x="2514600" y="4381496"/>
            <a:ext cx="1219200" cy="457200"/>
          </a:xfrm>
          <a:prstGeom prst="wedgeRectCallout">
            <a:avLst>
              <a:gd name="adj1" fmla="val 5731"/>
              <a:gd name="adj2" fmla="val 111111"/>
            </a:avLst>
          </a:prstGeom>
          <a:solidFill>
            <a:srgbClr val="FFCC99">
              <a:alpha val="50195"/>
            </a:srgbClr>
          </a:solidFill>
          <a:ln w="9525">
            <a:solidFill>
              <a:schemeClr val="accent2"/>
            </a:solidFill>
            <a:miter lim="800000"/>
            <a:tailEnd type="none" w="lg" len="lg"/>
          </a:ln>
        </p:spPr>
        <p:txBody>
          <a:bodyPr lIns="90000" tIns="46800" rIns="90000" bIns="46800" anchor="ctr"/>
          <a:lstStyle/>
          <a:p>
            <a:pPr algn="ctr" eaLnBrk="1" hangingPunct="1">
              <a:spcBef>
                <a:spcPct val="20000"/>
              </a:spcBef>
            </a:pPr>
            <a:r>
              <a:rPr lang="zh-CN" altLang="en-US" sz="2000">
                <a:solidFill>
                  <a:schemeClr val="bg1"/>
                </a:solidFill>
                <a:ea typeface="微软雅黑" panose="020B0503020204020204" pitchFamily="34" charset="-122"/>
              </a:rPr>
              <a:t>编译程序</a:t>
            </a:r>
            <a:endParaRPr lang="zh-CN" altLang="en-US" sz="2000">
              <a:solidFill>
                <a:schemeClr val="bg1"/>
              </a:solidFill>
              <a:ea typeface="微软雅黑" panose="020B0503020204020204" pitchFamily="34" charset="-122"/>
            </a:endParaRPr>
          </a:p>
        </p:txBody>
      </p:sp>
      <p:sp>
        <p:nvSpPr>
          <p:cNvPr id="284686" name="AutoShape 14"/>
          <p:cNvSpPr>
            <a:spLocks noChangeArrowheads="1"/>
          </p:cNvSpPr>
          <p:nvPr/>
        </p:nvSpPr>
        <p:spPr bwMode="auto">
          <a:xfrm>
            <a:off x="4038600" y="5829296"/>
            <a:ext cx="1219200" cy="457200"/>
          </a:xfrm>
          <a:prstGeom prst="wedgeRectCallout">
            <a:avLst>
              <a:gd name="adj1" fmla="val -86458"/>
              <a:gd name="adj2" fmla="val -111806"/>
            </a:avLst>
          </a:prstGeom>
          <a:solidFill>
            <a:srgbClr val="FFCC99">
              <a:alpha val="50195"/>
            </a:srgbClr>
          </a:solidFill>
          <a:ln w="9525">
            <a:solidFill>
              <a:schemeClr val="accent2"/>
            </a:solidFill>
            <a:miter lim="800000"/>
            <a:tailEnd type="none" w="lg" len="lg"/>
          </a:ln>
        </p:spPr>
        <p:txBody>
          <a:bodyPr lIns="90000" tIns="46800" rIns="90000" bIns="46800" anchor="ctr"/>
          <a:lstStyle/>
          <a:p>
            <a:pPr algn="ctr" eaLnBrk="1" hangingPunct="1">
              <a:spcBef>
                <a:spcPct val="20000"/>
              </a:spcBef>
            </a:pPr>
            <a:r>
              <a:rPr lang="zh-CN" altLang="en-US" sz="2000">
                <a:solidFill>
                  <a:schemeClr val="bg1"/>
                </a:solidFill>
                <a:ea typeface="微软雅黑" panose="020B0503020204020204" pitchFamily="34" charset="-122"/>
              </a:rPr>
              <a:t>解释程序</a:t>
            </a:r>
            <a:endParaRPr lang="zh-CN" altLang="en-US" sz="2000">
              <a:solidFill>
                <a:schemeClr val="bg1"/>
              </a:solidFill>
              <a:ea typeface="微软雅黑" panose="020B0503020204020204" pitchFamily="34" charset="-122"/>
            </a:endParaRPr>
          </a:p>
        </p:txBody>
      </p:sp>
      <p:sp>
        <p:nvSpPr>
          <p:cNvPr id="284687" name="Line 15"/>
          <p:cNvSpPr>
            <a:spLocks noChangeShapeType="1"/>
          </p:cNvSpPr>
          <p:nvPr/>
        </p:nvSpPr>
        <p:spPr bwMode="auto">
          <a:xfrm>
            <a:off x="5257800" y="4457696"/>
            <a:ext cx="1828800" cy="0"/>
          </a:xfrm>
          <a:prstGeom prst="line">
            <a:avLst/>
          </a:prstGeom>
          <a:noFill/>
          <a:ln w="28575">
            <a:solidFill>
              <a:srgbClr val="008000"/>
            </a:solidFill>
            <a:round/>
            <a:tailEnd type="arrow" w="lg" len="lg"/>
          </a:ln>
        </p:spPr>
        <p:txBody>
          <a:bodyPr wrap="none" lIns="90000" tIns="46800" rIns="90000" bIns="46800" anchor="ctr"/>
          <a:lstStyle/>
          <a:p>
            <a:endParaRPr lang="zh-CN" altLang="en-US">
              <a:solidFill>
                <a:schemeClr val="bg1"/>
              </a:solidFill>
            </a:endParaRPr>
          </a:p>
        </p:txBody>
      </p:sp>
      <p:sp>
        <p:nvSpPr>
          <p:cNvPr id="284688" name="Text Box 16"/>
          <p:cNvSpPr txBox="1">
            <a:spLocks noChangeArrowheads="1"/>
          </p:cNvSpPr>
          <p:nvPr/>
        </p:nvSpPr>
        <p:spPr bwMode="auto">
          <a:xfrm>
            <a:off x="7147560" y="4189409"/>
            <a:ext cx="1728656" cy="463846"/>
          </a:xfrm>
          <a:prstGeom prst="rect">
            <a:avLst/>
          </a:prstGeom>
          <a:noFill/>
          <a:ln w="9525">
            <a:noFill/>
            <a:miter lim="800000"/>
            <a:tailEnd type="none" w="lg" len="lg"/>
          </a:ln>
        </p:spPr>
        <p:txBody>
          <a:bodyPr wrap="none" lIns="90000" tIns="46800" rIns="90000" bIns="46800">
            <a:spAutoFit/>
          </a:bodyPr>
          <a:lstStyle/>
          <a:p>
            <a:pPr eaLnBrk="1" hangingPunct="1">
              <a:spcBef>
                <a:spcPct val="20000"/>
              </a:spcBef>
            </a:pPr>
            <a:r>
              <a:rPr lang="zh-CN" altLang="en-US">
                <a:solidFill>
                  <a:schemeClr val="bg1"/>
                </a:solidFill>
                <a:ea typeface="楷体_GB2312" pitchFamily="49" charset="-122"/>
              </a:rPr>
              <a:t>可执行程序</a:t>
            </a:r>
            <a:endParaRPr lang="zh-CN" altLang="en-US">
              <a:solidFill>
                <a:schemeClr val="bg1"/>
              </a:solidFill>
              <a:ea typeface="楷体_GB2312" pitchFamily="49" charset="-122"/>
            </a:endParaRPr>
          </a:p>
        </p:txBody>
      </p:sp>
      <p:sp>
        <p:nvSpPr>
          <p:cNvPr id="284689" name="AutoShape 17"/>
          <p:cNvSpPr>
            <a:spLocks noChangeArrowheads="1"/>
          </p:cNvSpPr>
          <p:nvPr/>
        </p:nvSpPr>
        <p:spPr bwMode="auto">
          <a:xfrm>
            <a:off x="5410200" y="3619496"/>
            <a:ext cx="1219200" cy="457200"/>
          </a:xfrm>
          <a:prstGeom prst="wedgeRectCallout">
            <a:avLst>
              <a:gd name="adj1" fmla="val 11981"/>
              <a:gd name="adj2" fmla="val 120833"/>
            </a:avLst>
          </a:prstGeom>
          <a:solidFill>
            <a:srgbClr val="00FF99">
              <a:alpha val="50195"/>
            </a:srgbClr>
          </a:solidFill>
          <a:ln w="9525">
            <a:solidFill>
              <a:schemeClr val="accent2"/>
            </a:solidFill>
            <a:miter lim="800000"/>
            <a:tailEnd type="none" w="lg" len="lg"/>
          </a:ln>
        </p:spPr>
        <p:txBody>
          <a:bodyPr lIns="90000" tIns="46800" rIns="90000" bIns="46800" anchor="ctr"/>
          <a:lstStyle/>
          <a:p>
            <a:pPr algn="ctr" eaLnBrk="1" hangingPunct="1">
              <a:spcBef>
                <a:spcPct val="20000"/>
              </a:spcBef>
            </a:pPr>
            <a:r>
              <a:rPr lang="zh-CN" altLang="en-US" sz="2000">
                <a:solidFill>
                  <a:schemeClr val="bg1"/>
                </a:solidFill>
                <a:ea typeface="微软雅黑" panose="020B0503020204020204" pitchFamily="34" charset="-122"/>
              </a:rPr>
              <a:t>连接程序</a:t>
            </a:r>
            <a:endParaRPr lang="zh-CN" altLang="en-US" sz="2000">
              <a:solidFill>
                <a:schemeClr val="bg1"/>
              </a:solidFill>
              <a:ea typeface="微软雅黑" panose="020B0503020204020204" pitchFamily="34" charset="-122"/>
            </a:endParaRPr>
          </a:p>
        </p:txBody>
      </p:sp>
      <p:sp>
        <p:nvSpPr>
          <p:cNvPr id="284690" name="Text Box 18"/>
          <p:cNvSpPr txBox="1">
            <a:spLocks noChangeArrowheads="1"/>
          </p:cNvSpPr>
          <p:nvPr/>
        </p:nvSpPr>
        <p:spPr bwMode="auto">
          <a:xfrm>
            <a:off x="7148513" y="5095554"/>
            <a:ext cx="1419276" cy="907044"/>
          </a:xfrm>
          <a:prstGeom prst="rect">
            <a:avLst/>
          </a:prstGeom>
          <a:noFill/>
          <a:ln w="9525">
            <a:noFill/>
            <a:miter lim="800000"/>
            <a:tailEnd type="none" w="lg" len="lg"/>
          </a:ln>
        </p:spPr>
        <p:txBody>
          <a:bodyPr wrap="none" lIns="90000" tIns="46800" rIns="90000" bIns="46800">
            <a:spAutoFit/>
          </a:bodyPr>
          <a:lstStyle/>
          <a:p>
            <a:pPr eaLnBrk="1" hangingPunct="1">
              <a:spcBef>
                <a:spcPct val="20000"/>
              </a:spcBef>
            </a:pPr>
            <a:r>
              <a:rPr lang="zh-CN" altLang="en-US">
                <a:solidFill>
                  <a:schemeClr val="bg1"/>
                </a:solidFill>
                <a:ea typeface="楷体_GB2312" pitchFamily="49" charset="-122"/>
              </a:rPr>
              <a:t>翻译一句</a:t>
            </a:r>
            <a:endParaRPr lang="zh-CN" altLang="en-US">
              <a:solidFill>
                <a:schemeClr val="bg1"/>
              </a:solidFill>
              <a:ea typeface="楷体_GB2312" pitchFamily="49" charset="-122"/>
            </a:endParaRPr>
          </a:p>
          <a:p>
            <a:pPr eaLnBrk="1" hangingPunct="1">
              <a:spcBef>
                <a:spcPct val="20000"/>
              </a:spcBef>
            </a:pPr>
            <a:r>
              <a:rPr lang="zh-CN" altLang="en-US">
                <a:solidFill>
                  <a:schemeClr val="bg1"/>
                </a:solidFill>
                <a:ea typeface="楷体_GB2312" pitchFamily="49" charset="-122"/>
              </a:rPr>
              <a:t>执行一句</a:t>
            </a:r>
            <a:endParaRPr lang="zh-CN" altLang="en-US">
              <a:solidFill>
                <a:schemeClr val="bg1"/>
              </a:solidFill>
              <a:ea typeface="楷体_GB2312" pitchFamily="49" charset="-122"/>
            </a:endParaRPr>
          </a:p>
        </p:txBody>
      </p:sp>
      <p:sp>
        <p:nvSpPr>
          <p:cNvPr id="284691" name="Rectangle 19"/>
          <p:cNvSpPr>
            <a:spLocks noChangeArrowheads="1"/>
          </p:cNvSpPr>
          <p:nvPr/>
        </p:nvSpPr>
        <p:spPr bwMode="auto">
          <a:xfrm>
            <a:off x="5257800" y="2857496"/>
            <a:ext cx="3657600" cy="533400"/>
          </a:xfrm>
          <a:prstGeom prst="rect">
            <a:avLst/>
          </a:prstGeom>
          <a:solidFill>
            <a:srgbClr val="99FF66"/>
          </a:solidFill>
          <a:ln w="9525">
            <a:solidFill>
              <a:schemeClr val="accent2"/>
            </a:solidFill>
            <a:miter lim="800000"/>
            <a:tailEnd type="none" w="lg" len="lg"/>
          </a:ln>
        </p:spPr>
        <p:txBody>
          <a:bodyPr wrap="none" lIns="90000" tIns="46800" rIns="90000" bIns="46800"/>
          <a:lstStyle/>
          <a:p>
            <a:pPr eaLnBrk="1" hangingPunct="1">
              <a:spcBef>
                <a:spcPct val="20000"/>
              </a:spcBef>
            </a:pPr>
            <a:r>
              <a:rPr lang="zh-CN" altLang="en-US" sz="2000">
                <a:solidFill>
                  <a:schemeClr val="bg1"/>
                </a:solidFill>
                <a:ea typeface="微软雅黑" panose="020B0503020204020204" pitchFamily="34" charset="-122"/>
              </a:rPr>
              <a:t>注意</a:t>
            </a:r>
            <a:r>
              <a:rPr lang="en-US" altLang="zh-CN" sz="2000">
                <a:solidFill>
                  <a:schemeClr val="bg1"/>
                </a:solidFill>
                <a:ea typeface="微软雅黑" panose="020B0503020204020204" pitchFamily="34" charset="-122"/>
              </a:rPr>
              <a:t>——</a:t>
            </a:r>
            <a:r>
              <a:rPr lang="zh-CN" altLang="en-US" sz="2000">
                <a:solidFill>
                  <a:schemeClr val="bg1"/>
                </a:solidFill>
                <a:ea typeface="微软雅黑" panose="020B0503020204020204" pitchFamily="34" charset="-122"/>
              </a:rPr>
              <a:t>生成目标程序的条件</a:t>
            </a:r>
            <a:r>
              <a:rPr lang="en-US" altLang="zh-CN" sz="2000">
                <a:solidFill>
                  <a:schemeClr val="bg1"/>
                </a:solidFill>
                <a:ea typeface="微软雅黑" panose="020B0503020204020204" pitchFamily="34" charset="-122"/>
              </a:rPr>
              <a:t>!</a:t>
            </a:r>
            <a:endParaRPr lang="en-US" altLang="zh-CN" sz="200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84680"/>
                                        </p:tgtEl>
                                        <p:attrNameLst>
                                          <p:attrName>style.visibility</p:attrName>
                                        </p:attrNameLst>
                                      </p:cBhvr>
                                      <p:to>
                                        <p:strVal val="visible"/>
                                      </p:to>
                                    </p:set>
                                    <p:animEffect transition="in" filter="barn(outHorizontal)">
                                      <p:cBhvr>
                                        <p:cTn id="7" dur="500"/>
                                        <p:tgtEl>
                                          <p:spTgt spid="28468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284675"/>
                                        </p:tgtEl>
                                        <p:attrNameLst>
                                          <p:attrName>style.visibility</p:attrName>
                                        </p:attrNameLst>
                                      </p:cBhvr>
                                      <p:to>
                                        <p:strVal val="visible"/>
                                      </p:to>
                                    </p:set>
                                    <p:anim calcmode="lin" valueType="num">
                                      <p:cBhvr>
                                        <p:cTn id="12" dur="500" fill="hold"/>
                                        <p:tgtEl>
                                          <p:spTgt spid="284675"/>
                                        </p:tgtEl>
                                        <p:attrNameLst>
                                          <p:attrName>ppt_w</p:attrName>
                                        </p:attrNameLst>
                                      </p:cBhvr>
                                      <p:tavLst>
                                        <p:tav tm="0">
                                          <p:val>
                                            <p:fltVal val="0"/>
                                          </p:val>
                                        </p:tav>
                                        <p:tav tm="100000">
                                          <p:val>
                                            <p:strVal val="#ppt_w"/>
                                          </p:val>
                                        </p:tav>
                                      </p:tavLst>
                                    </p:anim>
                                    <p:anim calcmode="lin" valueType="num">
                                      <p:cBhvr>
                                        <p:cTn id="13" dur="500" fill="hold"/>
                                        <p:tgtEl>
                                          <p:spTgt spid="284675"/>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84684"/>
                                        </p:tgtEl>
                                        <p:attrNameLst>
                                          <p:attrName>style.visibility</p:attrName>
                                        </p:attrNameLst>
                                      </p:cBhvr>
                                      <p:to>
                                        <p:strVal val="visible"/>
                                      </p:to>
                                    </p:set>
                                    <p:animEffect transition="in" filter="dissolve">
                                      <p:cBhvr>
                                        <p:cTn id="18" dur="500"/>
                                        <p:tgtEl>
                                          <p:spTgt spid="284684"/>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284681"/>
                                        </p:tgtEl>
                                        <p:attrNameLst>
                                          <p:attrName>style.visibility</p:attrName>
                                        </p:attrNameLst>
                                      </p:cBhvr>
                                      <p:to>
                                        <p:strVal val="visible"/>
                                      </p:to>
                                    </p:set>
                                    <p:anim calcmode="lin" valueType="num">
                                      <p:cBhvr>
                                        <p:cTn id="23" dur="500" fill="hold"/>
                                        <p:tgtEl>
                                          <p:spTgt spid="284681"/>
                                        </p:tgtEl>
                                        <p:attrNameLst>
                                          <p:attrName>ppt_w</p:attrName>
                                        </p:attrNameLst>
                                      </p:cBhvr>
                                      <p:tavLst>
                                        <p:tav tm="0">
                                          <p:val>
                                            <p:fltVal val="0"/>
                                          </p:val>
                                        </p:tav>
                                        <p:tav tm="100000">
                                          <p:val>
                                            <p:strVal val="#ppt_w"/>
                                          </p:val>
                                        </p:tav>
                                      </p:tavLst>
                                    </p:anim>
                                    <p:anim calcmode="lin" valueType="num">
                                      <p:cBhvr>
                                        <p:cTn id="24" dur="500" fill="hold"/>
                                        <p:tgtEl>
                                          <p:spTgt spid="284681"/>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grpId="0" nodeType="clickEffect">
                                  <p:stCondLst>
                                    <p:cond delay="0"/>
                                  </p:stCondLst>
                                  <p:childTnLst>
                                    <p:set>
                                      <p:cBhvr>
                                        <p:cTn id="28" dur="1" fill="hold">
                                          <p:stCondLst>
                                            <p:cond delay="0"/>
                                          </p:stCondLst>
                                        </p:cTn>
                                        <p:tgtEl>
                                          <p:spTgt spid="284678"/>
                                        </p:tgtEl>
                                        <p:attrNameLst>
                                          <p:attrName>style.visibility</p:attrName>
                                        </p:attrNameLst>
                                      </p:cBhvr>
                                      <p:to>
                                        <p:strVal val="visible"/>
                                      </p:to>
                                    </p:set>
                                    <p:animEffect transition="in" filter="barn(outHorizontal)">
                                      <p:cBhvr>
                                        <p:cTn id="29" dur="500"/>
                                        <p:tgtEl>
                                          <p:spTgt spid="28467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84677"/>
                                        </p:tgtEl>
                                        <p:attrNameLst>
                                          <p:attrName>style.visibility</p:attrName>
                                        </p:attrNameLst>
                                      </p:cBhvr>
                                      <p:to>
                                        <p:strVal val="visible"/>
                                      </p:to>
                                    </p:set>
                                    <p:animEffect transition="in" filter="dissolve">
                                      <p:cBhvr>
                                        <p:cTn id="34" dur="500"/>
                                        <p:tgtEl>
                                          <p:spTgt spid="28467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84679"/>
                                        </p:tgtEl>
                                        <p:attrNameLst>
                                          <p:attrName>style.visibility</p:attrName>
                                        </p:attrNameLst>
                                      </p:cBhvr>
                                      <p:to>
                                        <p:strVal val="visible"/>
                                      </p:to>
                                    </p:set>
                                    <p:anim calcmode="lin" valueType="num">
                                      <p:cBhvr additive="base">
                                        <p:cTn id="39" dur="500" fill="hold"/>
                                        <p:tgtEl>
                                          <p:spTgt spid="284679"/>
                                        </p:tgtEl>
                                        <p:attrNameLst>
                                          <p:attrName>ppt_x</p:attrName>
                                        </p:attrNameLst>
                                      </p:cBhvr>
                                      <p:tavLst>
                                        <p:tav tm="0">
                                          <p:val>
                                            <p:strVal val="0-#ppt_w/2"/>
                                          </p:val>
                                        </p:tav>
                                        <p:tav tm="100000">
                                          <p:val>
                                            <p:strVal val="#ppt_x"/>
                                          </p:val>
                                        </p:tav>
                                      </p:tavLst>
                                    </p:anim>
                                    <p:anim calcmode="lin" valueType="num">
                                      <p:cBhvr additive="base">
                                        <p:cTn id="40" dur="500" fill="hold"/>
                                        <p:tgtEl>
                                          <p:spTgt spid="28467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10" fill="hold" grpId="0" nodeType="clickEffect">
                                  <p:stCondLst>
                                    <p:cond delay="0"/>
                                  </p:stCondLst>
                                  <p:childTnLst>
                                    <p:set>
                                      <p:cBhvr>
                                        <p:cTn id="44" dur="1" fill="hold">
                                          <p:stCondLst>
                                            <p:cond delay="0"/>
                                          </p:stCondLst>
                                        </p:cTn>
                                        <p:tgtEl>
                                          <p:spTgt spid="284676"/>
                                        </p:tgtEl>
                                        <p:attrNameLst>
                                          <p:attrName>style.visibility</p:attrName>
                                        </p:attrNameLst>
                                      </p:cBhvr>
                                      <p:to>
                                        <p:strVal val="visible"/>
                                      </p:to>
                                    </p:set>
                                    <p:anim calcmode="lin" valueType="num">
                                      <p:cBhvr>
                                        <p:cTn id="45" dur="500" fill="hold"/>
                                        <p:tgtEl>
                                          <p:spTgt spid="284676"/>
                                        </p:tgtEl>
                                        <p:attrNameLst>
                                          <p:attrName>ppt_w</p:attrName>
                                        </p:attrNameLst>
                                      </p:cBhvr>
                                      <p:tavLst>
                                        <p:tav tm="0">
                                          <p:val>
                                            <p:fltVal val="0"/>
                                          </p:val>
                                        </p:tav>
                                        <p:tav tm="100000">
                                          <p:val>
                                            <p:strVal val="#ppt_w"/>
                                          </p:val>
                                        </p:tav>
                                      </p:tavLst>
                                    </p:anim>
                                    <p:anim calcmode="lin" valueType="num">
                                      <p:cBhvr>
                                        <p:cTn id="46" dur="500" fill="hold"/>
                                        <p:tgtEl>
                                          <p:spTgt spid="284676"/>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10" fill="hold" grpId="0" nodeType="clickEffect">
                                  <p:stCondLst>
                                    <p:cond delay="0"/>
                                  </p:stCondLst>
                                  <p:childTnLst>
                                    <p:set>
                                      <p:cBhvr>
                                        <p:cTn id="50" dur="1" fill="hold">
                                          <p:stCondLst>
                                            <p:cond delay="0"/>
                                          </p:stCondLst>
                                        </p:cTn>
                                        <p:tgtEl>
                                          <p:spTgt spid="284682"/>
                                        </p:tgtEl>
                                        <p:attrNameLst>
                                          <p:attrName>style.visibility</p:attrName>
                                        </p:attrNameLst>
                                      </p:cBhvr>
                                      <p:to>
                                        <p:strVal val="visible"/>
                                      </p:to>
                                    </p:set>
                                    <p:anim calcmode="lin" valueType="num">
                                      <p:cBhvr>
                                        <p:cTn id="51" dur="500" fill="hold"/>
                                        <p:tgtEl>
                                          <p:spTgt spid="284682"/>
                                        </p:tgtEl>
                                        <p:attrNameLst>
                                          <p:attrName>ppt_w</p:attrName>
                                        </p:attrNameLst>
                                      </p:cBhvr>
                                      <p:tavLst>
                                        <p:tav tm="0">
                                          <p:val>
                                            <p:fltVal val="0"/>
                                          </p:val>
                                        </p:tav>
                                        <p:tav tm="100000">
                                          <p:val>
                                            <p:strVal val="#ppt_w"/>
                                          </p:val>
                                        </p:tav>
                                      </p:tavLst>
                                    </p:anim>
                                    <p:anim calcmode="lin" valueType="num">
                                      <p:cBhvr>
                                        <p:cTn id="52" dur="500" fill="hold"/>
                                        <p:tgtEl>
                                          <p:spTgt spid="284682"/>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42" fill="hold" grpId="0" nodeType="clickEffect">
                                  <p:stCondLst>
                                    <p:cond delay="0"/>
                                  </p:stCondLst>
                                  <p:childTnLst>
                                    <p:set>
                                      <p:cBhvr>
                                        <p:cTn id="56" dur="1" fill="hold">
                                          <p:stCondLst>
                                            <p:cond delay="0"/>
                                          </p:stCondLst>
                                        </p:cTn>
                                        <p:tgtEl>
                                          <p:spTgt spid="284685"/>
                                        </p:tgtEl>
                                        <p:attrNameLst>
                                          <p:attrName>style.visibility</p:attrName>
                                        </p:attrNameLst>
                                      </p:cBhvr>
                                      <p:to>
                                        <p:strVal val="visible"/>
                                      </p:to>
                                    </p:set>
                                    <p:animEffect transition="in" filter="barn(outHorizontal)">
                                      <p:cBhvr>
                                        <p:cTn id="57" dur="500"/>
                                        <p:tgtEl>
                                          <p:spTgt spid="284685"/>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42" fill="hold" grpId="0" nodeType="clickEffect">
                                  <p:stCondLst>
                                    <p:cond delay="0"/>
                                  </p:stCondLst>
                                  <p:childTnLst>
                                    <p:set>
                                      <p:cBhvr>
                                        <p:cTn id="61" dur="1" fill="hold">
                                          <p:stCondLst>
                                            <p:cond delay="0"/>
                                          </p:stCondLst>
                                        </p:cTn>
                                        <p:tgtEl>
                                          <p:spTgt spid="284689"/>
                                        </p:tgtEl>
                                        <p:attrNameLst>
                                          <p:attrName>style.visibility</p:attrName>
                                        </p:attrNameLst>
                                      </p:cBhvr>
                                      <p:to>
                                        <p:strVal val="visible"/>
                                      </p:to>
                                    </p:set>
                                    <p:animEffect transition="in" filter="barn(outHorizontal)">
                                      <p:cBhvr>
                                        <p:cTn id="62" dur="500"/>
                                        <p:tgtEl>
                                          <p:spTgt spid="284689"/>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fill="hold" grpId="0" nodeType="clickEffect">
                                  <p:stCondLst>
                                    <p:cond delay="0"/>
                                  </p:stCondLst>
                                  <p:childTnLst>
                                    <p:set>
                                      <p:cBhvr>
                                        <p:cTn id="66" dur="1" fill="hold">
                                          <p:stCondLst>
                                            <p:cond delay="0"/>
                                          </p:stCondLst>
                                        </p:cTn>
                                        <p:tgtEl>
                                          <p:spTgt spid="284687"/>
                                        </p:tgtEl>
                                        <p:attrNameLst>
                                          <p:attrName>style.visibility</p:attrName>
                                        </p:attrNameLst>
                                      </p:cBhvr>
                                      <p:to>
                                        <p:strVal val="visible"/>
                                      </p:to>
                                    </p:set>
                                    <p:anim calcmode="lin" valueType="num">
                                      <p:cBhvr>
                                        <p:cTn id="67" dur="500" fill="hold"/>
                                        <p:tgtEl>
                                          <p:spTgt spid="284687"/>
                                        </p:tgtEl>
                                        <p:attrNameLst>
                                          <p:attrName>ppt_w</p:attrName>
                                        </p:attrNameLst>
                                      </p:cBhvr>
                                      <p:tavLst>
                                        <p:tav tm="0">
                                          <p:val>
                                            <p:fltVal val="0"/>
                                          </p:val>
                                        </p:tav>
                                        <p:tav tm="100000">
                                          <p:val>
                                            <p:strVal val="#ppt_w"/>
                                          </p:val>
                                        </p:tav>
                                      </p:tavLst>
                                    </p:anim>
                                    <p:anim calcmode="lin" valueType="num">
                                      <p:cBhvr>
                                        <p:cTn id="68" dur="500" fill="hold"/>
                                        <p:tgtEl>
                                          <p:spTgt spid="284687"/>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6" presetClass="entr" presetSubtype="42" fill="hold" grpId="0" nodeType="clickEffect">
                                  <p:stCondLst>
                                    <p:cond delay="0"/>
                                  </p:stCondLst>
                                  <p:childTnLst>
                                    <p:set>
                                      <p:cBhvr>
                                        <p:cTn id="72" dur="1" fill="hold">
                                          <p:stCondLst>
                                            <p:cond delay="0"/>
                                          </p:stCondLst>
                                        </p:cTn>
                                        <p:tgtEl>
                                          <p:spTgt spid="284688"/>
                                        </p:tgtEl>
                                        <p:attrNameLst>
                                          <p:attrName>style.visibility</p:attrName>
                                        </p:attrNameLst>
                                      </p:cBhvr>
                                      <p:to>
                                        <p:strVal val="visible"/>
                                      </p:to>
                                    </p:set>
                                    <p:animEffect transition="in" filter="barn(outHorizontal)">
                                      <p:cBhvr>
                                        <p:cTn id="73" dur="500"/>
                                        <p:tgtEl>
                                          <p:spTgt spid="284688"/>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42" fill="hold" grpId="0" nodeType="clickEffect">
                                  <p:stCondLst>
                                    <p:cond delay="0"/>
                                  </p:stCondLst>
                                  <p:childTnLst>
                                    <p:set>
                                      <p:cBhvr>
                                        <p:cTn id="77" dur="1" fill="hold">
                                          <p:stCondLst>
                                            <p:cond delay="0"/>
                                          </p:stCondLst>
                                        </p:cTn>
                                        <p:tgtEl>
                                          <p:spTgt spid="284686"/>
                                        </p:tgtEl>
                                        <p:attrNameLst>
                                          <p:attrName>style.visibility</p:attrName>
                                        </p:attrNameLst>
                                      </p:cBhvr>
                                      <p:to>
                                        <p:strVal val="visible"/>
                                      </p:to>
                                    </p:set>
                                    <p:animEffect transition="in" filter="barn(outHorizontal)">
                                      <p:cBhvr>
                                        <p:cTn id="78" dur="500"/>
                                        <p:tgtEl>
                                          <p:spTgt spid="284686"/>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10" fill="hold" grpId="0" nodeType="clickEffect">
                                  <p:stCondLst>
                                    <p:cond delay="0"/>
                                  </p:stCondLst>
                                  <p:childTnLst>
                                    <p:set>
                                      <p:cBhvr>
                                        <p:cTn id="82" dur="1" fill="hold">
                                          <p:stCondLst>
                                            <p:cond delay="0"/>
                                          </p:stCondLst>
                                        </p:cTn>
                                        <p:tgtEl>
                                          <p:spTgt spid="284683"/>
                                        </p:tgtEl>
                                        <p:attrNameLst>
                                          <p:attrName>style.visibility</p:attrName>
                                        </p:attrNameLst>
                                      </p:cBhvr>
                                      <p:to>
                                        <p:strVal val="visible"/>
                                      </p:to>
                                    </p:set>
                                    <p:anim calcmode="lin" valueType="num">
                                      <p:cBhvr>
                                        <p:cTn id="83" dur="500" fill="hold"/>
                                        <p:tgtEl>
                                          <p:spTgt spid="284683"/>
                                        </p:tgtEl>
                                        <p:attrNameLst>
                                          <p:attrName>ppt_w</p:attrName>
                                        </p:attrNameLst>
                                      </p:cBhvr>
                                      <p:tavLst>
                                        <p:tav tm="0">
                                          <p:val>
                                            <p:fltVal val="0"/>
                                          </p:val>
                                        </p:tav>
                                        <p:tav tm="100000">
                                          <p:val>
                                            <p:strVal val="#ppt_w"/>
                                          </p:val>
                                        </p:tav>
                                      </p:tavLst>
                                    </p:anim>
                                    <p:anim calcmode="lin" valueType="num">
                                      <p:cBhvr>
                                        <p:cTn id="84" dur="500" fill="hold"/>
                                        <p:tgtEl>
                                          <p:spTgt spid="284683"/>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6" presetClass="entr" presetSubtype="42" fill="hold" grpId="0" nodeType="clickEffect">
                                  <p:stCondLst>
                                    <p:cond delay="0"/>
                                  </p:stCondLst>
                                  <p:childTnLst>
                                    <p:set>
                                      <p:cBhvr>
                                        <p:cTn id="88" dur="1" fill="hold">
                                          <p:stCondLst>
                                            <p:cond delay="0"/>
                                          </p:stCondLst>
                                        </p:cTn>
                                        <p:tgtEl>
                                          <p:spTgt spid="284690"/>
                                        </p:tgtEl>
                                        <p:attrNameLst>
                                          <p:attrName>style.visibility</p:attrName>
                                        </p:attrNameLst>
                                      </p:cBhvr>
                                      <p:to>
                                        <p:strVal val="visible"/>
                                      </p:to>
                                    </p:set>
                                    <p:animEffect transition="in" filter="barn(outHorizontal)">
                                      <p:cBhvr>
                                        <p:cTn id="89" dur="500"/>
                                        <p:tgtEl>
                                          <p:spTgt spid="284690"/>
                                        </p:tgtEl>
                                      </p:cBhvr>
                                    </p:animEffect>
                                  </p:childTnLst>
                                </p:cTn>
                              </p:par>
                            </p:childTnLst>
                          </p:cTn>
                        </p:par>
                      </p:childTnLst>
                    </p:cTn>
                  </p:par>
                  <p:par>
                    <p:cTn id="90" fill="hold">
                      <p:stCondLst>
                        <p:cond delay="indefinite"/>
                      </p:stCondLst>
                      <p:childTnLst>
                        <p:par>
                          <p:cTn id="91" fill="hold">
                            <p:stCondLst>
                              <p:cond delay="0"/>
                            </p:stCondLst>
                            <p:childTnLst>
                              <p:par>
                                <p:cTn id="92" presetID="23" presetClass="entr" presetSubtype="16" fill="hold" grpId="0" nodeType="clickEffect">
                                  <p:stCondLst>
                                    <p:cond delay="0"/>
                                  </p:stCondLst>
                                  <p:childTnLst>
                                    <p:set>
                                      <p:cBhvr>
                                        <p:cTn id="93" dur="1" fill="hold">
                                          <p:stCondLst>
                                            <p:cond delay="0"/>
                                          </p:stCondLst>
                                        </p:cTn>
                                        <p:tgtEl>
                                          <p:spTgt spid="284691"/>
                                        </p:tgtEl>
                                        <p:attrNameLst>
                                          <p:attrName>style.visibility</p:attrName>
                                        </p:attrNameLst>
                                      </p:cBhvr>
                                      <p:to>
                                        <p:strVal val="visible"/>
                                      </p:to>
                                    </p:set>
                                    <p:anim calcmode="lin" valueType="num">
                                      <p:cBhvr>
                                        <p:cTn id="94" dur="500" fill="hold"/>
                                        <p:tgtEl>
                                          <p:spTgt spid="284691"/>
                                        </p:tgtEl>
                                        <p:attrNameLst>
                                          <p:attrName>ppt_w</p:attrName>
                                        </p:attrNameLst>
                                      </p:cBhvr>
                                      <p:tavLst>
                                        <p:tav tm="0">
                                          <p:val>
                                            <p:fltVal val="0"/>
                                          </p:val>
                                        </p:tav>
                                        <p:tav tm="100000">
                                          <p:val>
                                            <p:strVal val="#ppt_w"/>
                                          </p:val>
                                        </p:tav>
                                      </p:tavLst>
                                    </p:anim>
                                    <p:anim calcmode="lin" valueType="num">
                                      <p:cBhvr>
                                        <p:cTn id="95" dur="500" fill="hold"/>
                                        <p:tgtEl>
                                          <p:spTgt spid="2846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animBg="1" autoUpdateAnimBg="0"/>
      <p:bldP spid="284676" grpId="0" animBg="1" autoUpdateAnimBg="0"/>
      <p:bldP spid="284677" grpId="0" animBg="1" autoUpdateAnimBg="0"/>
      <p:bldP spid="284678" grpId="0" autoUpdateAnimBg="0"/>
      <p:bldP spid="284679" grpId="0" autoUpdateAnimBg="0"/>
      <p:bldP spid="284680" grpId="0" autoUpdateAnimBg="0"/>
      <p:bldP spid="284681" grpId="0" animBg="1"/>
      <p:bldP spid="284682" grpId="0" animBg="1"/>
      <p:bldP spid="284683" grpId="0" animBg="1"/>
      <p:bldP spid="284684" grpId="0" bldLvl="0" animBg="1" autoUpdateAnimBg="0"/>
      <p:bldP spid="284685" grpId="0" animBg="1" autoUpdateAnimBg="0"/>
      <p:bldP spid="284686" grpId="0" animBg="1" autoUpdateAnimBg="0"/>
      <p:bldP spid="284687" grpId="0" animBg="1"/>
      <p:bldP spid="284688" grpId="0" autoUpdateAnimBg="0"/>
      <p:bldP spid="284689" grpId="0" animBg="1" autoUpdateAnimBg="0"/>
      <p:bldP spid="284690" grpId="0" autoUpdateAnimBg="0"/>
      <p:bldP spid="284691"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3010" name="Picture 2" descr="page01"/>
          <p:cNvPicPr>
            <a:picLocks noGrp="1" noChangeAspect="1" noChangeArrowheads="1"/>
          </p:cNvPicPr>
          <p:nvPr>
            <p:ph idx="1"/>
          </p:nvPr>
        </p:nvPicPr>
        <p:blipFill>
          <a:blip r:embed="rId1"/>
          <a:srcRect/>
          <a:stretch>
            <a:fillRect/>
          </a:stretch>
        </p:blipFill>
        <p:spPr>
          <a:xfrm>
            <a:off x="288925" y="1412875"/>
            <a:ext cx="1042988" cy="4495800"/>
          </a:xfrm>
          <a:noFill/>
        </p:spPr>
      </p:pic>
      <p:pic>
        <p:nvPicPr>
          <p:cNvPr id="43011" name="Picture 3" descr="page02"/>
          <p:cNvPicPr>
            <a:picLocks noChangeAspect="1" noChangeArrowheads="1"/>
          </p:cNvPicPr>
          <p:nvPr/>
        </p:nvPicPr>
        <p:blipFill>
          <a:blip r:embed="rId2"/>
          <a:srcRect/>
          <a:stretch>
            <a:fillRect/>
          </a:stretch>
        </p:blipFill>
        <p:spPr bwMode="auto">
          <a:xfrm>
            <a:off x="1331913" y="1412875"/>
            <a:ext cx="1081087" cy="4537075"/>
          </a:xfrm>
          <a:prstGeom prst="rect">
            <a:avLst/>
          </a:prstGeom>
          <a:noFill/>
          <a:ln w="9525">
            <a:noFill/>
            <a:miter lim="800000"/>
            <a:headEnd/>
            <a:tailEnd/>
          </a:ln>
        </p:spPr>
      </p:pic>
      <p:pic>
        <p:nvPicPr>
          <p:cNvPr id="43012" name="Picture 4" descr="page03"/>
          <p:cNvPicPr>
            <a:picLocks noChangeAspect="1" noChangeArrowheads="1"/>
          </p:cNvPicPr>
          <p:nvPr/>
        </p:nvPicPr>
        <p:blipFill>
          <a:blip r:embed="rId3"/>
          <a:srcRect/>
          <a:stretch>
            <a:fillRect/>
          </a:stretch>
        </p:blipFill>
        <p:spPr bwMode="auto">
          <a:xfrm>
            <a:off x="2413000" y="1412875"/>
            <a:ext cx="1223963" cy="4537075"/>
          </a:xfrm>
          <a:prstGeom prst="rect">
            <a:avLst/>
          </a:prstGeom>
          <a:noFill/>
          <a:ln w="9525">
            <a:noFill/>
            <a:miter lim="800000"/>
            <a:headEnd/>
            <a:tailEnd/>
          </a:ln>
        </p:spPr>
      </p:pic>
      <p:pic>
        <p:nvPicPr>
          <p:cNvPr id="43013" name="Picture 5" descr="page04"/>
          <p:cNvPicPr>
            <a:picLocks noChangeAspect="1" noChangeArrowheads="1"/>
          </p:cNvPicPr>
          <p:nvPr/>
        </p:nvPicPr>
        <p:blipFill>
          <a:blip r:embed="rId4"/>
          <a:srcRect/>
          <a:stretch>
            <a:fillRect/>
          </a:stretch>
        </p:blipFill>
        <p:spPr bwMode="auto">
          <a:xfrm>
            <a:off x="3636963" y="1412875"/>
            <a:ext cx="1152525" cy="4537075"/>
          </a:xfrm>
          <a:prstGeom prst="rect">
            <a:avLst/>
          </a:prstGeom>
          <a:noFill/>
          <a:ln w="9525">
            <a:noFill/>
            <a:miter lim="800000"/>
            <a:headEnd/>
            <a:tailEnd/>
          </a:ln>
        </p:spPr>
      </p:pic>
      <p:pic>
        <p:nvPicPr>
          <p:cNvPr id="43014" name="Picture 6" descr="page05"/>
          <p:cNvPicPr>
            <a:picLocks noChangeAspect="1" noChangeArrowheads="1"/>
          </p:cNvPicPr>
          <p:nvPr/>
        </p:nvPicPr>
        <p:blipFill>
          <a:blip r:embed="rId5"/>
          <a:srcRect/>
          <a:stretch>
            <a:fillRect/>
          </a:stretch>
        </p:blipFill>
        <p:spPr bwMode="auto">
          <a:xfrm>
            <a:off x="4789488" y="1412875"/>
            <a:ext cx="1223962" cy="4537075"/>
          </a:xfrm>
          <a:prstGeom prst="rect">
            <a:avLst/>
          </a:prstGeom>
          <a:noFill/>
          <a:ln w="9525">
            <a:noFill/>
            <a:miter lim="800000"/>
            <a:headEnd/>
            <a:tailEnd/>
          </a:ln>
        </p:spPr>
      </p:pic>
      <p:pic>
        <p:nvPicPr>
          <p:cNvPr id="43015" name="Picture 7" descr="page06"/>
          <p:cNvPicPr>
            <a:picLocks noChangeAspect="1" noChangeArrowheads="1"/>
          </p:cNvPicPr>
          <p:nvPr/>
        </p:nvPicPr>
        <p:blipFill>
          <a:blip r:embed="rId6"/>
          <a:srcRect/>
          <a:stretch>
            <a:fillRect/>
          </a:stretch>
        </p:blipFill>
        <p:spPr bwMode="auto">
          <a:xfrm>
            <a:off x="6011863" y="1412875"/>
            <a:ext cx="1033462" cy="4537075"/>
          </a:xfrm>
          <a:prstGeom prst="rect">
            <a:avLst/>
          </a:prstGeom>
          <a:noFill/>
          <a:ln w="9525">
            <a:noFill/>
            <a:miter lim="800000"/>
            <a:headEnd/>
            <a:tailEnd/>
          </a:ln>
        </p:spPr>
      </p:pic>
      <p:pic>
        <p:nvPicPr>
          <p:cNvPr id="43016" name="Picture 8" descr="page07"/>
          <p:cNvPicPr>
            <a:picLocks noChangeAspect="1" noChangeArrowheads="1"/>
          </p:cNvPicPr>
          <p:nvPr/>
        </p:nvPicPr>
        <p:blipFill>
          <a:blip r:embed="rId7"/>
          <a:srcRect/>
          <a:stretch>
            <a:fillRect/>
          </a:stretch>
        </p:blipFill>
        <p:spPr bwMode="auto">
          <a:xfrm>
            <a:off x="7021513" y="1412875"/>
            <a:ext cx="1033462" cy="4537075"/>
          </a:xfrm>
          <a:prstGeom prst="rect">
            <a:avLst/>
          </a:prstGeom>
          <a:noFill/>
          <a:ln w="9525">
            <a:noFill/>
            <a:miter lim="800000"/>
            <a:headEnd/>
            <a:tailEnd/>
          </a:ln>
        </p:spPr>
      </p:pic>
      <p:pic>
        <p:nvPicPr>
          <p:cNvPr id="43017" name="Picture 9" descr="page08"/>
          <p:cNvPicPr>
            <a:picLocks noChangeAspect="1" noChangeArrowheads="1"/>
          </p:cNvPicPr>
          <p:nvPr/>
        </p:nvPicPr>
        <p:blipFill>
          <a:blip r:embed="rId8"/>
          <a:srcRect/>
          <a:stretch>
            <a:fillRect/>
          </a:stretch>
        </p:blipFill>
        <p:spPr bwMode="auto">
          <a:xfrm>
            <a:off x="8029575" y="1412875"/>
            <a:ext cx="889000" cy="45370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
          <p:cNvPicPr>
            <a:picLocks noChangeAspect="1"/>
          </p:cNvPicPr>
          <p:nvPr/>
        </p:nvPicPr>
        <p:blipFill>
          <a:blip r:embed="rId1"/>
          <a:srcRect b="68049"/>
          <a:stretch>
            <a:fillRect/>
          </a:stretch>
        </p:blipFill>
        <p:spPr>
          <a:xfrm>
            <a:off x="4888230" y="285750"/>
            <a:ext cx="3784129" cy="2880021"/>
          </a:xfrm>
          <a:prstGeom prst="rect">
            <a:avLst/>
          </a:prstGeom>
        </p:spPr>
      </p:pic>
      <p:pic>
        <p:nvPicPr>
          <p:cNvPr id="5" name="图片 4" descr="c"/>
          <p:cNvPicPr>
            <a:picLocks noChangeAspect="1"/>
          </p:cNvPicPr>
          <p:nvPr/>
        </p:nvPicPr>
        <p:blipFill>
          <a:blip r:embed="rId2"/>
          <a:srcRect b="71446"/>
          <a:stretch>
            <a:fillRect/>
          </a:stretch>
        </p:blipFill>
        <p:spPr>
          <a:xfrm>
            <a:off x="412750" y="285750"/>
            <a:ext cx="3830462" cy="2880021"/>
          </a:xfrm>
          <a:prstGeom prst="rect">
            <a:avLst/>
          </a:prstGeom>
        </p:spPr>
      </p:pic>
      <p:pic>
        <p:nvPicPr>
          <p:cNvPr id="10" name="图片 9" descr="php"/>
          <p:cNvPicPr>
            <a:picLocks noChangeAspect="1"/>
          </p:cNvPicPr>
          <p:nvPr/>
        </p:nvPicPr>
        <p:blipFill>
          <a:blip r:embed="rId3"/>
          <a:srcRect b="77983"/>
          <a:stretch>
            <a:fillRect/>
          </a:stretch>
        </p:blipFill>
        <p:spPr>
          <a:xfrm>
            <a:off x="4888230" y="3579495"/>
            <a:ext cx="3796512" cy="2880021"/>
          </a:xfrm>
          <a:prstGeom prst="rect">
            <a:avLst/>
          </a:prstGeom>
        </p:spPr>
      </p:pic>
      <p:pic>
        <p:nvPicPr>
          <p:cNvPr id="13" name="图片 12" descr="ruby"/>
          <p:cNvPicPr>
            <a:picLocks noChangeAspect="1"/>
          </p:cNvPicPr>
          <p:nvPr/>
        </p:nvPicPr>
        <p:blipFill>
          <a:blip r:embed="rId4"/>
          <a:srcRect b="70090"/>
          <a:stretch>
            <a:fillRect/>
          </a:stretch>
        </p:blipFill>
        <p:spPr>
          <a:xfrm>
            <a:off x="6000750" y="-14679295"/>
            <a:ext cx="2212340" cy="1680845"/>
          </a:xfrm>
          <a:prstGeom prst="rect">
            <a:avLst/>
          </a:prstGeom>
        </p:spPr>
      </p:pic>
      <p:pic>
        <p:nvPicPr>
          <p:cNvPr id="14" name="图片 13" descr="java"/>
          <p:cNvPicPr>
            <a:picLocks noChangeAspect="1"/>
          </p:cNvPicPr>
          <p:nvPr/>
        </p:nvPicPr>
        <p:blipFill>
          <a:blip r:embed="rId5"/>
          <a:srcRect b="73535"/>
          <a:stretch>
            <a:fillRect/>
          </a:stretch>
        </p:blipFill>
        <p:spPr>
          <a:xfrm>
            <a:off x="412750" y="3579495"/>
            <a:ext cx="3844826" cy="2880021"/>
          </a:xfrm>
          <a:prstGeom prst="rect">
            <a:avLst/>
          </a:prstGeom>
        </p:spPr>
      </p:pic>
      <p:cxnSp>
        <p:nvCxnSpPr>
          <p:cNvPr id="2" name="直接连接符 1"/>
          <p:cNvCxnSpPr/>
          <p:nvPr/>
        </p:nvCxnSpPr>
        <p:spPr>
          <a:xfrm flipV="1">
            <a:off x="2540" y="3429000"/>
            <a:ext cx="9144067" cy="0"/>
          </a:xfrm>
          <a:prstGeom prst="line">
            <a:avLst/>
          </a:prstGeom>
          <a:solidFill>
            <a:schemeClr val="accent1"/>
          </a:solidFill>
          <a:ln w="22225" cap="sq" cmpd="sng" algn="ctr">
            <a:solidFill>
              <a:schemeClr val="bg2">
                <a:lumMod val="90000"/>
                <a:lumOff val="10000"/>
              </a:schemeClr>
            </a:solidFill>
            <a:prstDash val="solid"/>
            <a:round/>
            <a:headEnd type="none" w="med" len="med"/>
            <a:tailEnd type="none" w="med" len="med"/>
          </a:ln>
        </p:spPr>
      </p:cxnSp>
      <p:cxnSp>
        <p:nvCxnSpPr>
          <p:cNvPr id="3" name="直接连接符 2"/>
          <p:cNvCxnSpPr/>
          <p:nvPr/>
        </p:nvCxnSpPr>
        <p:spPr>
          <a:xfrm flipH="1">
            <a:off x="4572000" y="-8890"/>
            <a:ext cx="0" cy="6866890"/>
          </a:xfrm>
          <a:prstGeom prst="line">
            <a:avLst/>
          </a:prstGeom>
          <a:solidFill>
            <a:schemeClr val="accent1"/>
          </a:solidFill>
          <a:ln w="22225" cap="sq" cmpd="sng" algn="ctr">
            <a:solidFill>
              <a:schemeClr val="bg2">
                <a:lumMod val="90000"/>
                <a:lumOff val="10000"/>
              </a:schemeClr>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c++"/>
          <p:cNvPicPr>
            <a:picLocks noChangeAspect="1"/>
          </p:cNvPicPr>
          <p:nvPr/>
        </p:nvPicPr>
        <p:blipFill>
          <a:blip r:embed="rId1"/>
          <a:srcRect b="71216"/>
          <a:stretch>
            <a:fillRect/>
          </a:stretch>
        </p:blipFill>
        <p:spPr>
          <a:xfrm>
            <a:off x="4978400" y="3674745"/>
            <a:ext cx="3838575" cy="2879725"/>
          </a:xfrm>
          <a:prstGeom prst="rect">
            <a:avLst/>
          </a:prstGeom>
        </p:spPr>
      </p:pic>
      <p:pic>
        <p:nvPicPr>
          <p:cNvPr id="8" name="图片 7" descr="javascript"/>
          <p:cNvPicPr>
            <a:picLocks noChangeAspect="1"/>
          </p:cNvPicPr>
          <p:nvPr/>
        </p:nvPicPr>
        <p:blipFill>
          <a:blip r:embed="rId2"/>
          <a:srcRect b="61888"/>
          <a:stretch>
            <a:fillRect/>
          </a:stretch>
        </p:blipFill>
        <p:spPr>
          <a:xfrm>
            <a:off x="4978400" y="248285"/>
            <a:ext cx="3838955" cy="2880021"/>
          </a:xfrm>
          <a:prstGeom prst="rect">
            <a:avLst/>
          </a:prstGeom>
        </p:spPr>
      </p:pic>
      <p:pic>
        <p:nvPicPr>
          <p:cNvPr id="9" name="图片 8" descr="obj-c"/>
          <p:cNvPicPr>
            <a:picLocks noChangeAspect="1"/>
          </p:cNvPicPr>
          <p:nvPr/>
        </p:nvPicPr>
        <p:blipFill>
          <a:blip r:embed="rId3"/>
          <a:srcRect b="68188"/>
          <a:stretch>
            <a:fillRect/>
          </a:stretch>
        </p:blipFill>
        <p:spPr>
          <a:xfrm>
            <a:off x="349250" y="3674745"/>
            <a:ext cx="3865384" cy="2880021"/>
          </a:xfrm>
          <a:prstGeom prst="rect">
            <a:avLst/>
          </a:prstGeom>
        </p:spPr>
      </p:pic>
      <p:pic>
        <p:nvPicPr>
          <p:cNvPr id="11" name="图片 10" descr="python"/>
          <p:cNvPicPr>
            <a:picLocks noChangeAspect="1"/>
          </p:cNvPicPr>
          <p:nvPr/>
        </p:nvPicPr>
        <p:blipFill>
          <a:blip r:embed="rId4"/>
          <a:srcRect t="517" b="71758"/>
          <a:stretch>
            <a:fillRect/>
          </a:stretch>
        </p:blipFill>
        <p:spPr>
          <a:xfrm>
            <a:off x="349250" y="248285"/>
            <a:ext cx="4030865" cy="2880021"/>
          </a:xfrm>
          <a:prstGeom prst="rect">
            <a:avLst/>
          </a:prstGeom>
        </p:spPr>
      </p:pic>
      <p:cxnSp>
        <p:nvCxnSpPr>
          <p:cNvPr id="2" name="直接连接符 1"/>
          <p:cNvCxnSpPr/>
          <p:nvPr/>
        </p:nvCxnSpPr>
        <p:spPr>
          <a:xfrm flipV="1">
            <a:off x="2540" y="3429000"/>
            <a:ext cx="9144067" cy="0"/>
          </a:xfrm>
          <a:prstGeom prst="line">
            <a:avLst/>
          </a:prstGeom>
          <a:solidFill>
            <a:schemeClr val="accent1"/>
          </a:solidFill>
          <a:ln w="22225" cap="sq" cmpd="sng" algn="ctr">
            <a:solidFill>
              <a:schemeClr val="bg2">
                <a:lumMod val="90000"/>
                <a:lumOff val="10000"/>
              </a:schemeClr>
            </a:solidFill>
            <a:prstDash val="solid"/>
            <a:round/>
            <a:headEnd type="none" w="med" len="med"/>
            <a:tailEnd type="none" w="med" len="med"/>
          </a:ln>
        </p:spPr>
      </p:cxnSp>
      <p:cxnSp>
        <p:nvCxnSpPr>
          <p:cNvPr id="3" name="直接连接符 2"/>
          <p:cNvCxnSpPr/>
          <p:nvPr/>
        </p:nvCxnSpPr>
        <p:spPr>
          <a:xfrm flipH="1">
            <a:off x="4572000" y="-8890"/>
            <a:ext cx="0" cy="6866890"/>
          </a:xfrm>
          <a:prstGeom prst="line">
            <a:avLst/>
          </a:prstGeom>
          <a:solidFill>
            <a:schemeClr val="accent1"/>
          </a:solidFill>
          <a:ln w="22225" cap="sq" cmpd="sng" algn="ctr">
            <a:solidFill>
              <a:schemeClr val="bg2">
                <a:lumMod val="90000"/>
                <a:lumOff val="10000"/>
              </a:schemeClr>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927735" y="1171575"/>
            <a:ext cx="3709035" cy="755650"/>
          </a:xfrm>
          <a:prstGeom prst="rect">
            <a:avLst/>
          </a:prstGeom>
          <a:noFill/>
          <a:ln w="12700" cap="sq">
            <a:noFill/>
            <a:miter lim="800000"/>
            <a:headEnd type="none" w="sm" len="sm"/>
            <a:tailEnd type="none" w="sm" len="sm"/>
          </a:ln>
        </p:spPr>
        <p:txBody>
          <a:bodyPr wrap="square">
            <a:spAutoFit/>
          </a:bodyPr>
          <a:lstStyle/>
          <a:p>
            <a:pPr eaLnBrk="1" hangingPunct="1">
              <a:lnSpc>
                <a:spcPct val="90000"/>
              </a:lnSpc>
            </a:pPr>
            <a:r>
              <a:rPr lang="zh-CN" altLang="en-US">
                <a:solidFill>
                  <a:schemeClr val="bg1"/>
                </a:solidFill>
                <a:latin typeface="微软雅黑" panose="020B0503020204020204" pitchFamily="34" charset="-122"/>
                <a:ea typeface="微软雅黑" panose="020B0503020204020204" pitchFamily="34" charset="-122"/>
              </a:rPr>
              <a:t>计算机系统的层次结构</a:t>
            </a:r>
            <a:endParaRPr lang="zh-CN" altLang="en-US">
              <a:solidFill>
                <a:schemeClr val="bg1"/>
              </a:solidFill>
              <a:latin typeface="微软雅黑" panose="020B0503020204020204" pitchFamily="34" charset="-122"/>
              <a:ea typeface="微软雅黑" panose="020B0503020204020204" pitchFamily="34" charset="-122"/>
            </a:endParaRPr>
          </a:p>
          <a:p>
            <a:pPr eaLnBrk="1" hangingPunct="1">
              <a:lnSpc>
                <a:spcPct val="90000"/>
              </a:lnSpc>
            </a:pPr>
            <a:r>
              <a:rPr lang="zh-CN" altLang="en-US">
                <a:solidFill>
                  <a:schemeClr val="bg1"/>
                </a:solidFill>
                <a:latin typeface="微软雅黑" panose="020B0503020204020204" pitchFamily="34" charset="-122"/>
                <a:ea typeface="微软雅黑" panose="020B0503020204020204" pitchFamily="34" charset="-122"/>
              </a:rPr>
              <a:t>　</a:t>
            </a:r>
            <a:endParaRPr lang="zh-CN" altLang="en-US" b="0">
              <a:solidFill>
                <a:schemeClr val="bg1"/>
              </a:solidFill>
              <a:ea typeface="微软雅黑" panose="020B0503020204020204" pitchFamily="34" charset="-122"/>
            </a:endParaRPr>
          </a:p>
        </p:txBody>
      </p:sp>
      <p:sp>
        <p:nvSpPr>
          <p:cNvPr id="18435" name="Rectangle 3"/>
          <p:cNvSpPr>
            <a:spLocks noChangeArrowheads="1"/>
          </p:cNvSpPr>
          <p:nvPr/>
        </p:nvSpPr>
        <p:spPr bwMode="auto">
          <a:xfrm>
            <a:off x="4969645" y="1946755"/>
            <a:ext cx="2743200" cy="1438275"/>
          </a:xfrm>
          <a:prstGeom prst="rect">
            <a:avLst/>
          </a:prstGeom>
          <a:noFill/>
          <a:ln w="12700" cap="sq">
            <a:noFill/>
            <a:miter lim="800000"/>
            <a:headEnd type="none" w="sm" len="sm"/>
            <a:tailEnd type="none" w="sm" len="sm"/>
          </a:ln>
        </p:spPr>
        <p:txBody>
          <a:bodyPr wrap="none" lIns="0" tIns="0" rIns="0" bIns="0" anchor="ctr">
            <a:spAutoFit/>
          </a:bodyPr>
          <a:lstStyle/>
          <a:p>
            <a:pPr algn="ctr" eaLnBrk="1" hangingPunct="1">
              <a:lnSpc>
                <a:spcPct val="130000"/>
              </a:lnSpc>
            </a:pPr>
            <a:r>
              <a:rPr lang="zh-CN" altLang="en-US" b="0">
                <a:solidFill>
                  <a:schemeClr val="bg1"/>
                </a:solidFill>
                <a:latin typeface="微软雅黑" panose="020B0503020204020204" pitchFamily="34" charset="-122"/>
                <a:ea typeface="微软雅黑" panose="020B0503020204020204" pitchFamily="34" charset="-122"/>
              </a:rPr>
              <a:t>内核：硬件系统</a:t>
            </a:r>
            <a:endParaRPr lang="zh-CN" altLang="en-US" b="0">
              <a:solidFill>
                <a:schemeClr val="bg1"/>
              </a:solidFill>
              <a:latin typeface="微软雅黑" panose="020B0503020204020204" pitchFamily="34" charset="-122"/>
              <a:ea typeface="微软雅黑" panose="020B0503020204020204" pitchFamily="34" charset="-122"/>
            </a:endParaRPr>
          </a:p>
          <a:p>
            <a:pPr algn="ctr" eaLnBrk="1" hangingPunct="1">
              <a:lnSpc>
                <a:spcPct val="130000"/>
              </a:lnSpc>
            </a:pPr>
            <a:r>
              <a:rPr lang="zh-CN" altLang="en-US" b="0">
                <a:solidFill>
                  <a:schemeClr val="bg1"/>
                </a:solidFill>
                <a:latin typeface="微软雅黑" panose="020B0503020204020204" pitchFamily="34" charset="-122"/>
                <a:ea typeface="微软雅黑" panose="020B0503020204020204" pitchFamily="34" charset="-122"/>
              </a:rPr>
              <a:t>桥梁：系统软件</a:t>
            </a:r>
            <a:endParaRPr lang="zh-CN" altLang="en-US" b="0">
              <a:solidFill>
                <a:schemeClr val="bg1"/>
              </a:solidFill>
              <a:latin typeface="微软雅黑" panose="020B0503020204020204" pitchFamily="34" charset="-122"/>
              <a:ea typeface="微软雅黑" panose="020B0503020204020204" pitchFamily="34" charset="-122"/>
            </a:endParaRPr>
          </a:p>
          <a:p>
            <a:pPr algn="ctr" eaLnBrk="1" hangingPunct="1">
              <a:lnSpc>
                <a:spcPct val="130000"/>
              </a:lnSpc>
            </a:pPr>
            <a:r>
              <a:rPr lang="zh-CN" altLang="en-US" b="0">
                <a:solidFill>
                  <a:schemeClr val="bg1"/>
                </a:solidFill>
                <a:latin typeface="微软雅黑" panose="020B0503020204020204" pitchFamily="34" charset="-122"/>
                <a:ea typeface="微软雅黑" panose="020B0503020204020204" pitchFamily="34" charset="-122"/>
              </a:rPr>
              <a:t>　最外层：应用软件</a:t>
            </a:r>
            <a:endParaRPr lang="zh-CN" altLang="en-US" b="0">
              <a:solidFill>
                <a:schemeClr val="bg1"/>
              </a:solidFill>
              <a:latin typeface="微软雅黑" panose="020B0503020204020204" pitchFamily="34" charset="-122"/>
              <a:ea typeface="微软雅黑" panose="020B0503020204020204" pitchFamily="34" charset="-122"/>
            </a:endParaRPr>
          </a:p>
        </p:txBody>
      </p:sp>
      <p:sp>
        <p:nvSpPr>
          <p:cNvPr id="18436" name="Rectangle 4"/>
          <p:cNvSpPr>
            <a:spLocks noChangeArrowheads="1"/>
          </p:cNvSpPr>
          <p:nvPr/>
        </p:nvSpPr>
        <p:spPr bwMode="auto">
          <a:xfrm>
            <a:off x="1300138" y="3400428"/>
            <a:ext cx="3352800" cy="4572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zh-CN" altLang="en-US">
                <a:solidFill>
                  <a:schemeClr val="bg1"/>
                </a:solidFill>
                <a:ea typeface="微软雅黑" panose="020B0503020204020204" pitchFamily="34" charset="-122"/>
              </a:rPr>
              <a:t>硬件系统</a:t>
            </a:r>
            <a:endParaRPr lang="zh-CN" altLang="en-US">
              <a:solidFill>
                <a:schemeClr val="bg1"/>
              </a:solidFill>
              <a:ea typeface="微软雅黑" panose="020B0503020204020204" pitchFamily="34" charset="-122"/>
            </a:endParaRPr>
          </a:p>
        </p:txBody>
      </p:sp>
      <p:sp>
        <p:nvSpPr>
          <p:cNvPr id="18437" name="Rectangle 5"/>
          <p:cNvSpPr>
            <a:spLocks noChangeArrowheads="1"/>
          </p:cNvSpPr>
          <p:nvPr/>
        </p:nvSpPr>
        <p:spPr bwMode="auto">
          <a:xfrm>
            <a:off x="1604938" y="2943228"/>
            <a:ext cx="2743200" cy="4572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zh-CN" altLang="en-US">
                <a:solidFill>
                  <a:schemeClr val="bg1"/>
                </a:solidFill>
                <a:ea typeface="微软雅黑" panose="020B0503020204020204" pitchFamily="34" charset="-122"/>
              </a:rPr>
              <a:t>系统软件</a:t>
            </a:r>
            <a:endParaRPr lang="zh-CN" altLang="en-US">
              <a:solidFill>
                <a:schemeClr val="bg1"/>
              </a:solidFill>
              <a:ea typeface="微软雅黑" panose="020B0503020204020204" pitchFamily="34" charset="-122"/>
            </a:endParaRPr>
          </a:p>
        </p:txBody>
      </p:sp>
      <p:sp>
        <p:nvSpPr>
          <p:cNvPr id="18438" name="Rectangle 6"/>
          <p:cNvSpPr>
            <a:spLocks noChangeArrowheads="1"/>
          </p:cNvSpPr>
          <p:nvPr/>
        </p:nvSpPr>
        <p:spPr bwMode="auto">
          <a:xfrm>
            <a:off x="1909738" y="2108838"/>
            <a:ext cx="1981200" cy="4572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zh-CN" altLang="en-US">
                <a:solidFill>
                  <a:schemeClr val="bg1"/>
                </a:solidFill>
                <a:ea typeface="微软雅黑" panose="020B0503020204020204" pitchFamily="34" charset="-122"/>
              </a:rPr>
              <a:t>用户</a:t>
            </a:r>
            <a:endParaRPr lang="zh-CN" altLang="en-US">
              <a:solidFill>
                <a:schemeClr val="bg1"/>
              </a:solidFill>
              <a:ea typeface="微软雅黑" panose="020B0503020204020204" pitchFamily="34" charset="-122"/>
            </a:endParaRPr>
          </a:p>
        </p:txBody>
      </p:sp>
      <p:sp>
        <p:nvSpPr>
          <p:cNvPr id="18439" name="Rectangle 7"/>
          <p:cNvSpPr>
            <a:spLocks noChangeArrowheads="1"/>
          </p:cNvSpPr>
          <p:nvPr/>
        </p:nvSpPr>
        <p:spPr bwMode="auto">
          <a:xfrm>
            <a:off x="1757338" y="2566038"/>
            <a:ext cx="23622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zh-CN" altLang="en-US">
                <a:solidFill>
                  <a:schemeClr val="bg1"/>
                </a:solidFill>
                <a:ea typeface="微软雅黑" panose="020B0503020204020204" pitchFamily="34" charset="-122"/>
              </a:rPr>
              <a:t>应用软件</a:t>
            </a:r>
            <a:endParaRPr lang="zh-CN" altLang="en-US">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additive="base">
                                        <p:cTn id="7" dur="500" fill="hold"/>
                                        <p:tgtEl>
                                          <p:spTgt spid="18436"/>
                                        </p:tgtEl>
                                        <p:attrNameLst>
                                          <p:attrName>ppt_x</p:attrName>
                                        </p:attrNameLst>
                                      </p:cBhvr>
                                      <p:tavLst>
                                        <p:tav tm="0">
                                          <p:val>
                                            <p:strVal val="#ppt_x"/>
                                          </p:val>
                                        </p:tav>
                                        <p:tav tm="100000">
                                          <p:val>
                                            <p:strVal val="#ppt_x"/>
                                          </p:val>
                                        </p:tav>
                                      </p:tavLst>
                                    </p:anim>
                                    <p:anim calcmode="lin" valueType="num">
                                      <p:cBhvr additive="base">
                                        <p:cTn id="8"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8437"/>
                                        </p:tgtEl>
                                        <p:attrNameLst>
                                          <p:attrName>style.visibility</p:attrName>
                                        </p:attrNameLst>
                                      </p:cBhvr>
                                      <p:to>
                                        <p:strVal val="visible"/>
                                      </p:to>
                                    </p:set>
                                    <p:anim calcmode="lin" valueType="num">
                                      <p:cBhvr additive="base">
                                        <p:cTn id="13" dur="500" fill="hold"/>
                                        <p:tgtEl>
                                          <p:spTgt spid="18437"/>
                                        </p:tgtEl>
                                        <p:attrNameLst>
                                          <p:attrName>ppt_x</p:attrName>
                                        </p:attrNameLst>
                                      </p:cBhvr>
                                      <p:tavLst>
                                        <p:tav tm="0">
                                          <p:val>
                                            <p:strVal val="#ppt_x"/>
                                          </p:val>
                                        </p:tav>
                                        <p:tav tm="100000">
                                          <p:val>
                                            <p:strVal val="#ppt_x"/>
                                          </p:val>
                                        </p:tav>
                                      </p:tavLst>
                                    </p:anim>
                                    <p:anim calcmode="lin" valueType="num">
                                      <p:cBhvr additive="base">
                                        <p:cTn id="14" dur="500" fill="hold"/>
                                        <p:tgtEl>
                                          <p:spTgt spid="1843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8439"/>
                                        </p:tgtEl>
                                        <p:attrNameLst>
                                          <p:attrName>style.visibility</p:attrName>
                                        </p:attrNameLst>
                                      </p:cBhvr>
                                      <p:to>
                                        <p:strVal val="visible"/>
                                      </p:to>
                                    </p:set>
                                    <p:anim calcmode="lin" valueType="num">
                                      <p:cBhvr additive="base">
                                        <p:cTn id="19" dur="500" fill="hold"/>
                                        <p:tgtEl>
                                          <p:spTgt spid="18439"/>
                                        </p:tgtEl>
                                        <p:attrNameLst>
                                          <p:attrName>ppt_x</p:attrName>
                                        </p:attrNameLst>
                                      </p:cBhvr>
                                      <p:tavLst>
                                        <p:tav tm="0">
                                          <p:val>
                                            <p:strVal val="#ppt_x"/>
                                          </p:val>
                                        </p:tav>
                                        <p:tav tm="100000">
                                          <p:val>
                                            <p:strVal val="#ppt_x"/>
                                          </p:val>
                                        </p:tav>
                                      </p:tavLst>
                                    </p:anim>
                                    <p:anim calcmode="lin" valueType="num">
                                      <p:cBhvr additive="base">
                                        <p:cTn id="20" dur="500" fill="hold"/>
                                        <p:tgtEl>
                                          <p:spTgt spid="1843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8438"/>
                                        </p:tgtEl>
                                        <p:attrNameLst>
                                          <p:attrName>style.visibility</p:attrName>
                                        </p:attrNameLst>
                                      </p:cBhvr>
                                      <p:to>
                                        <p:strVal val="visible"/>
                                      </p:to>
                                    </p:set>
                                    <p:anim calcmode="lin" valueType="num">
                                      <p:cBhvr additive="base">
                                        <p:cTn id="25" dur="500" fill="hold"/>
                                        <p:tgtEl>
                                          <p:spTgt spid="18438"/>
                                        </p:tgtEl>
                                        <p:attrNameLst>
                                          <p:attrName>ppt_x</p:attrName>
                                        </p:attrNameLst>
                                      </p:cBhvr>
                                      <p:tavLst>
                                        <p:tav tm="0">
                                          <p:val>
                                            <p:strVal val="#ppt_x"/>
                                          </p:val>
                                        </p:tav>
                                        <p:tav tm="100000">
                                          <p:val>
                                            <p:strVal val="#ppt_x"/>
                                          </p:val>
                                        </p:tav>
                                      </p:tavLst>
                                    </p:anim>
                                    <p:anim calcmode="lin" valueType="num">
                                      <p:cBhvr additive="base">
                                        <p:cTn id="26" dur="500" fill="hold"/>
                                        <p:tgtEl>
                                          <p:spTgt spid="18438"/>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8435"/>
                                        </p:tgtEl>
                                        <p:attrNameLst>
                                          <p:attrName>style.visibility</p:attrName>
                                        </p:attrNameLst>
                                      </p:cBhvr>
                                      <p:to>
                                        <p:strVal val="visible"/>
                                      </p:to>
                                    </p:set>
                                    <p:animEffect transition="in" filter="dissolve">
                                      <p:cBhvr>
                                        <p:cTn id="31"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utoUpdateAnimBg="0"/>
      <p:bldP spid="18436" grpId="0" animBg="1" autoUpdateAnimBg="0"/>
      <p:bldP spid="18437" grpId="0" animBg="1" autoUpdateAnimBg="0"/>
      <p:bldP spid="18438" grpId="0" bldLvl="0" animBg="1" autoUpdateAnimBg="0"/>
      <p:bldP spid="18439" grpId="0" bldLvl="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946176" y="2054242"/>
            <a:ext cx="7412038" cy="3803650"/>
          </a:xfrm>
        </p:spPr>
        <p:txBody>
          <a:bodyPr/>
          <a:lstStyle/>
          <a:p>
            <a:pPr eaLnBrk="1" hangingPunct="1"/>
            <a:r>
              <a:rPr lang="zh-CN" altLang="en-US" sz="2400" dirty="0" smtClean="0">
                <a:solidFill>
                  <a:schemeClr val="bg1"/>
                </a:solidFill>
                <a:latin typeface="微软雅黑" panose="020B0503020204020204" pitchFamily="34" charset="-122"/>
                <a:ea typeface="微软雅黑" panose="020B0503020204020204" pitchFamily="34" charset="-122"/>
              </a:rPr>
              <a:t>计算机系统的分类：根据其体积大小和处理能力，通常可分为</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lvl="1" eaLnBrk="1" hangingPunct="1"/>
            <a:r>
              <a:rPr lang="en-US" altLang="zh-CN" sz="2400" dirty="0" smtClean="0">
                <a:solidFill>
                  <a:schemeClr val="bg1"/>
                </a:solidFill>
                <a:latin typeface="微软雅黑" panose="020B0503020204020204" pitchFamily="34" charset="-122"/>
                <a:ea typeface="微软雅黑" panose="020B0503020204020204" pitchFamily="34" charset="-122"/>
              </a:rPr>
              <a:t>Supercomputers </a:t>
            </a:r>
            <a:r>
              <a:rPr lang="zh-CN" altLang="en-US" sz="2400" dirty="0" smtClean="0">
                <a:solidFill>
                  <a:schemeClr val="bg1"/>
                </a:solidFill>
                <a:latin typeface="微软雅黑" panose="020B0503020204020204" pitchFamily="34" charset="-122"/>
                <a:ea typeface="微软雅黑" panose="020B0503020204020204" pitchFamily="34" charset="-122"/>
              </a:rPr>
              <a:t>（超级计算机）</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lvl="1" eaLnBrk="1" hangingPunct="1"/>
            <a:r>
              <a:rPr lang="en-US" altLang="zh-CN" sz="2400" dirty="0" smtClean="0">
                <a:solidFill>
                  <a:schemeClr val="bg1"/>
                </a:solidFill>
                <a:latin typeface="微软雅黑" panose="020B0503020204020204" pitchFamily="34" charset="-122"/>
                <a:ea typeface="微软雅黑" panose="020B0503020204020204" pitchFamily="34" charset="-122"/>
              </a:rPr>
              <a:t>Mainframe computers </a:t>
            </a:r>
            <a:r>
              <a:rPr lang="zh-CN" altLang="en-US" sz="2400" dirty="0" smtClean="0">
                <a:solidFill>
                  <a:schemeClr val="bg1"/>
                </a:solidFill>
                <a:latin typeface="微软雅黑" panose="020B0503020204020204" pitchFamily="34" charset="-122"/>
                <a:ea typeface="微软雅黑" panose="020B0503020204020204" pitchFamily="34" charset="-122"/>
              </a:rPr>
              <a:t>（大型计算机）</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lvl="1" eaLnBrk="1" hangingPunct="1"/>
            <a:r>
              <a:rPr lang="en-US" altLang="zh-CN" sz="2400" dirty="0" smtClean="0">
                <a:solidFill>
                  <a:schemeClr val="bg1"/>
                </a:solidFill>
                <a:latin typeface="微软雅黑" panose="020B0503020204020204" pitchFamily="34" charset="-122"/>
                <a:ea typeface="微软雅黑" panose="020B0503020204020204" pitchFamily="34" charset="-122"/>
              </a:rPr>
              <a:t>Workstations </a:t>
            </a:r>
            <a:r>
              <a:rPr lang="zh-CN" altLang="en-US" sz="2400" dirty="0" smtClean="0">
                <a:solidFill>
                  <a:schemeClr val="bg1"/>
                </a:solidFill>
                <a:latin typeface="微软雅黑" panose="020B0503020204020204" pitchFamily="34" charset="-122"/>
                <a:ea typeface="微软雅黑" panose="020B0503020204020204" pitchFamily="34" charset="-122"/>
              </a:rPr>
              <a:t>（工作站）</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lvl="1" eaLnBrk="1" hangingPunct="1"/>
            <a:r>
              <a:rPr lang="en-US" altLang="zh-CN" sz="2400" dirty="0" smtClean="0">
                <a:solidFill>
                  <a:schemeClr val="bg1"/>
                </a:solidFill>
                <a:latin typeface="微软雅黑" panose="020B0503020204020204" pitchFamily="34" charset="-122"/>
                <a:ea typeface="微软雅黑" panose="020B0503020204020204" pitchFamily="34" charset="-122"/>
              </a:rPr>
              <a:t>Microcomputers </a:t>
            </a:r>
            <a:r>
              <a:rPr lang="zh-CN" altLang="en-US" sz="2400" dirty="0" smtClean="0">
                <a:solidFill>
                  <a:schemeClr val="bg1"/>
                </a:solidFill>
                <a:latin typeface="微软雅黑" panose="020B0503020204020204" pitchFamily="34" charset="-122"/>
                <a:ea typeface="微软雅黑" panose="020B0503020204020204" pitchFamily="34" charset="-122"/>
              </a:rPr>
              <a:t>（微型计算机）</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lvl="1" eaLnBrk="1" hangingPunct="1"/>
            <a:r>
              <a:rPr lang="en-US" altLang="zh-CN" sz="2400" dirty="0" smtClean="0">
                <a:solidFill>
                  <a:schemeClr val="bg1"/>
                </a:solidFill>
                <a:latin typeface="微软雅黑" panose="020B0503020204020204" pitchFamily="34" charset="-122"/>
                <a:ea typeface="微软雅黑" panose="020B0503020204020204" pitchFamily="34" charset="-122"/>
              </a:rPr>
              <a:t>Microcontrollers </a:t>
            </a:r>
            <a:r>
              <a:rPr lang="zh-CN" altLang="en-US" sz="2400" dirty="0" smtClean="0">
                <a:solidFill>
                  <a:schemeClr val="bg1"/>
                </a:solidFill>
                <a:latin typeface="微软雅黑" panose="020B0503020204020204" pitchFamily="34" charset="-122"/>
                <a:ea typeface="微软雅黑" panose="020B0503020204020204" pitchFamily="34" charset="-122"/>
              </a:rPr>
              <a:t>（微控制器）</a:t>
            </a:r>
            <a:endParaRPr lang="zh-CN" altLang="en-US" sz="2400" dirty="0" smtClean="0">
              <a:solidFill>
                <a:schemeClr val="bg1"/>
              </a:solidFill>
              <a:latin typeface="微软雅黑" panose="020B0503020204020204" pitchFamily="34" charset="-122"/>
              <a:ea typeface="微软雅黑" panose="020B0503020204020204" pitchFamily="34" charset="-122"/>
            </a:endParaRPr>
          </a:p>
        </p:txBody>
      </p:sp>
      <p:sp>
        <p:nvSpPr>
          <p:cNvPr id="46083" name="Rectangle 3"/>
          <p:cNvSpPr>
            <a:spLocks noChangeArrowheads="1"/>
          </p:cNvSpPr>
          <p:nvPr/>
        </p:nvSpPr>
        <p:spPr bwMode="auto">
          <a:xfrm>
            <a:off x="585814" y="901717"/>
            <a:ext cx="7772400" cy="1206500"/>
          </a:xfrm>
          <a:prstGeom prst="rect">
            <a:avLst/>
          </a:prstGeom>
          <a:noFill/>
          <a:ln w="12700" cap="sq">
            <a:noFill/>
            <a:miter lim="800000"/>
            <a:headEnd type="none" w="sm" len="sm"/>
            <a:tailEnd type="none" w="sm" len="sm"/>
          </a:ln>
        </p:spPr>
        <p:txBody>
          <a:bodyPr anchor="ctr"/>
          <a:lstStyle/>
          <a:p>
            <a:pPr eaLnBrk="1" hangingPunct="1"/>
            <a:r>
              <a:rPr lang="en-US" altLang="zh-CN" sz="3200" b="0" dirty="0">
                <a:solidFill>
                  <a:schemeClr val="bg1"/>
                </a:solidFill>
                <a:latin typeface="黑体" panose="02010609060101010101" pitchFamily="49" charset="-122"/>
                <a:ea typeface="黑体" panose="02010609060101010101" pitchFamily="49" charset="-122"/>
              </a:rPr>
              <a:t>1.3 </a:t>
            </a:r>
            <a:r>
              <a:rPr lang="zh-CN" altLang="en-US" sz="3200" b="0" dirty="0">
                <a:solidFill>
                  <a:schemeClr val="bg1"/>
                </a:solidFill>
                <a:latin typeface="黑体" panose="02010609060101010101" pitchFamily="49" charset="-122"/>
                <a:ea typeface="黑体" panose="02010609060101010101" pitchFamily="49" charset="-122"/>
              </a:rPr>
              <a:t>微型计算机的系统结构</a:t>
            </a:r>
            <a:endParaRPr lang="zh-CN" altLang="en-US" sz="3200" b="0"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85786" y="546102"/>
            <a:ext cx="4883161" cy="1143000"/>
          </a:xfrm>
        </p:spPr>
        <p:txBody>
          <a:bodyPr/>
          <a:lstStyle/>
          <a:p>
            <a:pPr eaLnBrk="1" hangingPunct="1"/>
            <a:r>
              <a:rPr lang="zh-CN" altLang="en-US" sz="3200" dirty="0" smtClean="0">
                <a:solidFill>
                  <a:schemeClr val="bg1"/>
                </a:solidFill>
                <a:latin typeface="微软雅黑" panose="020B0503020204020204" pitchFamily="34" charset="-122"/>
                <a:ea typeface="微软雅黑" panose="020B0503020204020204" pitchFamily="34" charset="-122"/>
              </a:rPr>
              <a:t>飞速发展的计算机技术</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47107" name="Rectangle 3"/>
          <p:cNvSpPr>
            <a:spLocks noGrp="1" noChangeArrowheads="1"/>
          </p:cNvSpPr>
          <p:nvPr>
            <p:ph type="body" sz="half" idx="1"/>
          </p:nvPr>
        </p:nvSpPr>
        <p:spPr>
          <a:xfrm>
            <a:off x="568325" y="1771015"/>
            <a:ext cx="7614285" cy="2369185"/>
          </a:xfrm>
        </p:spPr>
        <p:txBody>
          <a:bodyPr/>
          <a:lstStyle/>
          <a:p>
            <a:pPr eaLnBrk="1" hangingPunct="1">
              <a:lnSpc>
                <a:spcPct val="80000"/>
              </a:lnSpc>
              <a:spcAft>
                <a:spcPct val="20000"/>
              </a:spcAft>
            </a:pPr>
            <a:r>
              <a:rPr lang="zh-CN" altLang="en-US" sz="2400" dirty="0" smtClean="0">
                <a:solidFill>
                  <a:schemeClr val="bg1"/>
                </a:solidFill>
                <a:latin typeface="微软雅黑" panose="020B0503020204020204" pitchFamily="34" charset="-122"/>
                <a:ea typeface="微软雅黑" panose="020B0503020204020204" pitchFamily="34" charset="-122"/>
              </a:rPr>
              <a:t>摩尔定律：</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00000"/>
              </a:lnSpc>
              <a:spcAft>
                <a:spcPct val="50000"/>
              </a:spcAft>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    </a:t>
            </a:r>
            <a:r>
              <a:rPr lang="en-US" altLang="zh-CN" sz="2400" dirty="0" smtClean="0">
                <a:solidFill>
                  <a:schemeClr val="bg1"/>
                </a:solidFill>
                <a:latin typeface="微软雅黑" panose="020B0503020204020204" pitchFamily="34" charset="-122"/>
                <a:ea typeface="微软雅黑" panose="020B0503020204020204" pitchFamily="34" charset="-122"/>
              </a:rPr>
              <a:t>Intel</a:t>
            </a:r>
            <a:r>
              <a:rPr lang="zh-CN" altLang="en-US" sz="2400" dirty="0" smtClean="0">
                <a:solidFill>
                  <a:schemeClr val="bg1"/>
                </a:solidFill>
                <a:latin typeface="微软雅黑" panose="020B0503020204020204" pitchFamily="34" charset="-122"/>
                <a:ea typeface="微软雅黑" panose="020B0503020204020204" pitchFamily="34" charset="-122"/>
              </a:rPr>
              <a:t>的创始人之一</a:t>
            </a:r>
            <a:r>
              <a:rPr lang="en-US" altLang="zh-CN" sz="2400" dirty="0" smtClean="0">
                <a:solidFill>
                  <a:schemeClr val="bg1"/>
                </a:solidFill>
                <a:latin typeface="微软雅黑" panose="020B0503020204020204" pitchFamily="34" charset="-122"/>
                <a:ea typeface="微软雅黑" panose="020B0503020204020204" pitchFamily="34" charset="-122"/>
              </a:rPr>
              <a:t>Gordon Moore</a:t>
            </a:r>
            <a:r>
              <a:rPr lang="zh-CN" altLang="en-US" sz="2400" dirty="0" smtClean="0">
                <a:solidFill>
                  <a:schemeClr val="bg1"/>
                </a:solidFill>
                <a:latin typeface="微软雅黑" panose="020B0503020204020204" pitchFamily="34" charset="-122"/>
                <a:ea typeface="微软雅黑" panose="020B0503020204020204" pitchFamily="34" charset="-122"/>
              </a:rPr>
              <a:t>在</a:t>
            </a:r>
            <a:r>
              <a:rPr lang="en-US" altLang="zh-CN" sz="2400" dirty="0" smtClean="0">
                <a:solidFill>
                  <a:schemeClr val="bg1"/>
                </a:solidFill>
                <a:latin typeface="微软雅黑" panose="020B0503020204020204" pitchFamily="34" charset="-122"/>
                <a:ea typeface="微软雅黑" panose="020B0503020204020204" pitchFamily="34" charset="-122"/>
              </a:rPr>
              <a:t>1965</a:t>
            </a:r>
            <a:r>
              <a:rPr lang="zh-CN" altLang="en-US" sz="2400" dirty="0" smtClean="0">
                <a:solidFill>
                  <a:schemeClr val="bg1"/>
                </a:solidFill>
                <a:latin typeface="微软雅黑" panose="020B0503020204020204" pitchFamily="34" charset="-122"/>
                <a:ea typeface="微软雅黑" panose="020B0503020204020204" pitchFamily="34" charset="-122"/>
              </a:rPr>
              <a:t>年提出了这个著名的定律：单位平方英寸芯片的晶体管数目每过</a:t>
            </a:r>
            <a:r>
              <a:rPr lang="en-US" altLang="zh-CN" sz="2400" dirty="0" smtClean="0">
                <a:solidFill>
                  <a:schemeClr val="bg1"/>
                </a:solidFill>
                <a:latin typeface="微软雅黑" panose="020B0503020204020204" pitchFamily="34" charset="-122"/>
                <a:ea typeface="微软雅黑" panose="020B0503020204020204" pitchFamily="34" charset="-122"/>
              </a:rPr>
              <a:t>18</a:t>
            </a:r>
            <a:r>
              <a:rPr lang="zh-CN" altLang="en-US" sz="2400" dirty="0" smtClean="0">
                <a:solidFill>
                  <a:schemeClr val="bg1"/>
                </a:solidFill>
                <a:latin typeface="微软雅黑" panose="020B0503020204020204" pitchFamily="34" charset="-122"/>
                <a:ea typeface="微软雅黑" panose="020B0503020204020204" pitchFamily="34" charset="-122"/>
              </a:rPr>
              <a:t>到</a:t>
            </a:r>
            <a:r>
              <a:rPr lang="en-US" altLang="zh-CN" sz="2400" dirty="0" smtClean="0">
                <a:solidFill>
                  <a:schemeClr val="bg1"/>
                </a:solidFill>
                <a:latin typeface="微软雅黑" panose="020B0503020204020204" pitchFamily="34" charset="-122"/>
                <a:ea typeface="微软雅黑" panose="020B0503020204020204" pitchFamily="34" charset="-122"/>
              </a:rPr>
              <a:t>24</a:t>
            </a:r>
            <a:r>
              <a:rPr lang="zh-CN" altLang="en-US" sz="2400" dirty="0" smtClean="0">
                <a:solidFill>
                  <a:schemeClr val="bg1"/>
                </a:solidFill>
                <a:latin typeface="微软雅黑" panose="020B0503020204020204" pitchFamily="34" charset="-122"/>
                <a:ea typeface="微软雅黑" panose="020B0503020204020204" pitchFamily="34" charset="-122"/>
              </a:rPr>
              <a:t>个月就将</a:t>
            </a:r>
            <a:r>
              <a:rPr lang="zh-CN" altLang="en-US" sz="2400" dirty="0" smtClean="0">
                <a:solidFill>
                  <a:schemeClr val="accent1"/>
                </a:solidFill>
                <a:latin typeface="微软雅黑" panose="020B0503020204020204" pitchFamily="34" charset="-122"/>
                <a:ea typeface="微软雅黑" panose="020B0503020204020204" pitchFamily="34" charset="-122"/>
              </a:rPr>
              <a:t>增加一倍</a:t>
            </a:r>
            <a:r>
              <a:rPr lang="zh-CN" altLang="en-US" sz="2400" dirty="0" smtClean="0">
                <a:solidFill>
                  <a:schemeClr val="bg1"/>
                </a:solidFill>
                <a:latin typeface="微软雅黑" panose="020B0503020204020204" pitchFamily="34" charset="-122"/>
                <a:ea typeface="微软雅黑" panose="020B0503020204020204" pitchFamily="34" charset="-122"/>
              </a:rPr>
              <a:t>。</a:t>
            </a:r>
            <a:endParaRPr lang="zh-CN" altLang="en-US" sz="24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1062355" y="6235065"/>
            <a:ext cx="2823210" cy="460375"/>
          </a:xfrm>
          <a:prstGeom prst="rect">
            <a:avLst/>
          </a:prstGeom>
          <a:noFill/>
        </p:spPr>
        <p:txBody>
          <a:bodyPr wrap="square" rtlCol="0">
            <a:spAutoFit/>
          </a:bodyPr>
          <a:p>
            <a:r>
              <a:rPr lang="zh-CN" altLang="en-US">
                <a:solidFill>
                  <a:schemeClr val="bg1"/>
                </a:solidFill>
              </a:rPr>
              <a:t>第一组 刘泓谷负责</a:t>
            </a:r>
            <a:endParaRPr lang="zh-CN" altLang="en-US">
              <a:solidFill>
                <a:schemeClr val="bg1"/>
              </a:solidFill>
            </a:endParaRPr>
          </a:p>
        </p:txBody>
      </p:sp>
      <p:sp>
        <p:nvSpPr>
          <p:cNvPr id="8" name="文本框 7"/>
          <p:cNvSpPr txBox="1"/>
          <p:nvPr/>
        </p:nvSpPr>
        <p:spPr>
          <a:xfrm>
            <a:off x="5424805" y="6235065"/>
            <a:ext cx="2993390" cy="460375"/>
          </a:xfrm>
          <a:prstGeom prst="rect">
            <a:avLst/>
          </a:prstGeom>
          <a:noFill/>
        </p:spPr>
        <p:txBody>
          <a:bodyPr wrap="square" rtlCol="0">
            <a:spAutoFit/>
          </a:bodyPr>
          <a:p>
            <a:r>
              <a:rPr lang="zh-CN" altLang="en-US">
                <a:solidFill>
                  <a:schemeClr val="bg1"/>
                </a:solidFill>
              </a:rPr>
              <a:t>第二组 徐瑞负责</a:t>
            </a:r>
            <a:endParaRPr lang="zh-CN" altLang="en-US">
              <a:solidFill>
                <a:schemeClr val="bg1"/>
              </a:solidFill>
            </a:endParaRPr>
          </a:p>
        </p:txBody>
      </p:sp>
      <p:pic>
        <p:nvPicPr>
          <p:cNvPr id="4" name="图片 3"/>
          <p:cNvPicPr>
            <a:picLocks noChangeAspect="1"/>
          </p:cNvPicPr>
          <p:nvPr/>
        </p:nvPicPr>
        <p:blipFill>
          <a:blip r:embed="rId1"/>
          <a:stretch>
            <a:fillRect/>
          </a:stretch>
        </p:blipFill>
        <p:spPr>
          <a:xfrm>
            <a:off x="1085215" y="174625"/>
            <a:ext cx="2800350" cy="6060440"/>
          </a:xfrm>
          <a:prstGeom prst="rect">
            <a:avLst/>
          </a:prstGeom>
        </p:spPr>
      </p:pic>
      <p:pic>
        <p:nvPicPr>
          <p:cNvPr id="5" name="图片 4"/>
          <p:cNvPicPr>
            <a:picLocks noChangeAspect="1"/>
          </p:cNvPicPr>
          <p:nvPr/>
        </p:nvPicPr>
        <p:blipFill>
          <a:blip r:embed="rId2"/>
          <a:stretch>
            <a:fillRect/>
          </a:stretch>
        </p:blipFill>
        <p:spPr>
          <a:xfrm>
            <a:off x="5231765" y="174625"/>
            <a:ext cx="2800350" cy="60363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内容占位符 4" descr="3b87e950352ac65c6682bb4ef9f2b21193138a0c"/>
          <p:cNvPicPr>
            <a:picLocks noGrp="1" noChangeAspect="1"/>
          </p:cNvPicPr>
          <p:nvPr>
            <p:ph sz="half" idx="2"/>
          </p:nvPr>
        </p:nvPicPr>
        <p:blipFill>
          <a:blip r:embed="rId1"/>
          <a:stretch>
            <a:fillRect/>
          </a:stretch>
        </p:blipFill>
        <p:spPr>
          <a:xfrm>
            <a:off x="361315" y="-23495"/>
            <a:ext cx="8572500" cy="6840220"/>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descr="b33139f73510"/>
          <p:cNvPicPr>
            <a:picLocks noChangeAspect="1"/>
          </p:cNvPicPr>
          <p:nvPr/>
        </p:nvPicPr>
        <p:blipFill>
          <a:blip r:embed="rId1"/>
          <a:srcRect t="8976" b="5822"/>
          <a:stretch>
            <a:fillRect/>
          </a:stretch>
        </p:blipFill>
        <p:spPr>
          <a:xfrm>
            <a:off x="927735" y="367030"/>
            <a:ext cx="7354570" cy="5774690"/>
          </a:xfrm>
          <a:prstGeom prst="rect">
            <a:avLst/>
          </a:prstGeom>
        </p:spPr>
      </p:pic>
      <p:pic>
        <p:nvPicPr>
          <p:cNvPr id="2" name="图片 1" descr="7479"/>
          <p:cNvPicPr>
            <a:picLocks noChangeAspect="1"/>
          </p:cNvPicPr>
          <p:nvPr/>
        </p:nvPicPr>
        <p:blipFill>
          <a:blip r:embed="rId2"/>
          <a:stretch>
            <a:fillRect/>
          </a:stretch>
        </p:blipFill>
        <p:spPr>
          <a:xfrm>
            <a:off x="1813560" y="27305"/>
            <a:ext cx="5679440" cy="6812280"/>
          </a:xfrm>
          <a:prstGeom prst="rect">
            <a:avLst/>
          </a:prstGeom>
        </p:spPr>
      </p:pic>
      <p:pic>
        <p:nvPicPr>
          <p:cNvPr id="3" name="图片 2" descr="7498200_01_thumb"/>
          <p:cNvPicPr>
            <a:picLocks noChangeAspect="1"/>
          </p:cNvPicPr>
          <p:nvPr/>
        </p:nvPicPr>
        <p:blipFill>
          <a:blip r:embed="rId3"/>
          <a:stretch>
            <a:fillRect/>
          </a:stretch>
        </p:blipFill>
        <p:spPr>
          <a:xfrm>
            <a:off x="297180" y="274320"/>
            <a:ext cx="8423910" cy="627824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descr="171008_14791366017008679_38db508520d80181dd58db0f93686c4f"/>
          <p:cNvPicPr>
            <a:picLocks noChangeAspect="1"/>
          </p:cNvPicPr>
          <p:nvPr/>
        </p:nvPicPr>
        <p:blipFill>
          <a:blip r:embed="rId1"/>
          <a:stretch>
            <a:fillRect/>
          </a:stretch>
        </p:blipFill>
        <p:spPr>
          <a:xfrm>
            <a:off x="422910" y="414655"/>
            <a:ext cx="8108950" cy="6082030"/>
          </a:xfrm>
          <a:prstGeom prst="rect">
            <a:avLst/>
          </a:prstGeom>
        </p:spPr>
      </p:pic>
      <p:pic>
        <p:nvPicPr>
          <p:cNvPr id="4" name="图片 3" descr="3_huishou_5392_20140702104350"/>
          <p:cNvPicPr>
            <a:picLocks noChangeAspect="1"/>
          </p:cNvPicPr>
          <p:nvPr/>
        </p:nvPicPr>
        <p:blipFill>
          <a:blip r:embed="rId2"/>
          <a:stretch>
            <a:fillRect/>
          </a:stretch>
        </p:blipFill>
        <p:spPr>
          <a:xfrm>
            <a:off x="3919855" y="414655"/>
            <a:ext cx="5114290" cy="6082030"/>
          </a:xfrm>
          <a:prstGeom prst="rect">
            <a:avLst/>
          </a:prstGeom>
        </p:spPr>
      </p:pic>
      <p:pic>
        <p:nvPicPr>
          <p:cNvPr id="6" name="图片 5" descr="20090110_0f896efa704bc23854b9cp3fyakKrtFI"/>
          <p:cNvPicPr>
            <a:picLocks noChangeAspect="1"/>
          </p:cNvPicPr>
          <p:nvPr/>
        </p:nvPicPr>
        <p:blipFill>
          <a:blip r:embed="rId3"/>
          <a:stretch>
            <a:fillRect/>
          </a:stretch>
        </p:blipFill>
        <p:spPr>
          <a:xfrm>
            <a:off x="135890" y="414655"/>
            <a:ext cx="4070350" cy="60826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descr="TB2zOw_sVXXXXaHXpXXXXXXXXXX_!!648580058"/>
          <p:cNvPicPr>
            <a:picLocks noChangeAspect="1"/>
          </p:cNvPicPr>
          <p:nvPr/>
        </p:nvPicPr>
        <p:blipFill>
          <a:blip r:embed="rId1"/>
          <a:stretch>
            <a:fillRect/>
          </a:stretch>
        </p:blipFill>
        <p:spPr>
          <a:xfrm>
            <a:off x="1181735" y="83185"/>
            <a:ext cx="6597650" cy="6597650"/>
          </a:xfrm>
          <a:prstGeom prst="rect">
            <a:avLst/>
          </a:prstGeom>
        </p:spPr>
      </p:pic>
      <p:pic>
        <p:nvPicPr>
          <p:cNvPr id="4" name="图片 3" descr="20091226141651463"/>
          <p:cNvPicPr>
            <a:picLocks noChangeAspect="1"/>
          </p:cNvPicPr>
          <p:nvPr/>
        </p:nvPicPr>
        <p:blipFill>
          <a:blip r:embed="rId2"/>
          <a:stretch>
            <a:fillRect/>
          </a:stretch>
        </p:blipFill>
        <p:spPr>
          <a:xfrm>
            <a:off x="405765" y="283210"/>
            <a:ext cx="8434705" cy="6325870"/>
          </a:xfrm>
          <a:prstGeom prst="rect">
            <a:avLst/>
          </a:prstGeom>
        </p:spPr>
      </p:pic>
      <p:pic>
        <p:nvPicPr>
          <p:cNvPr id="9" name="图片 8"/>
          <p:cNvPicPr>
            <a:picLocks noChangeAspect="1"/>
          </p:cNvPicPr>
          <p:nvPr/>
        </p:nvPicPr>
        <p:blipFill>
          <a:blip r:embed="rId3"/>
          <a:stretch>
            <a:fillRect/>
          </a:stretch>
        </p:blipFill>
        <p:spPr>
          <a:xfrm>
            <a:off x="405765" y="275590"/>
            <a:ext cx="8434070" cy="63976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descr="TB2XwmFsXXXXXXIXpXXXXXXXXXX_!!2776647591"/>
          <p:cNvPicPr>
            <a:picLocks noChangeAspect="1"/>
          </p:cNvPicPr>
          <p:nvPr/>
        </p:nvPicPr>
        <p:blipFill>
          <a:blip r:embed="rId1"/>
          <a:stretch>
            <a:fillRect/>
          </a:stretch>
        </p:blipFill>
        <p:spPr>
          <a:xfrm>
            <a:off x="1584960" y="339725"/>
            <a:ext cx="6337935" cy="6200775"/>
          </a:xfrm>
          <a:prstGeom prst="rect">
            <a:avLst/>
          </a:prstGeom>
        </p:spPr>
      </p:pic>
      <p:pic>
        <p:nvPicPr>
          <p:cNvPr id="4" name="图片 3" descr="13136476138236900"/>
          <p:cNvPicPr>
            <a:picLocks noChangeAspect="1"/>
          </p:cNvPicPr>
          <p:nvPr/>
        </p:nvPicPr>
        <p:blipFill>
          <a:blip r:embed="rId2"/>
          <a:stretch>
            <a:fillRect/>
          </a:stretch>
        </p:blipFill>
        <p:spPr>
          <a:xfrm>
            <a:off x="3810" y="10160"/>
            <a:ext cx="9140190" cy="68256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99177" y="1034922"/>
            <a:ext cx="7772400" cy="823076"/>
          </a:xfrm>
        </p:spPr>
        <p:txBody>
          <a:bodyPr/>
          <a:lstStyle/>
          <a:p>
            <a:pPr eaLnBrk="1" hangingPunct="1"/>
            <a:r>
              <a:rPr lang="en-US" altLang="zh-CN" smtClean="0">
                <a:solidFill>
                  <a:schemeClr val="bg1"/>
                </a:solidFill>
                <a:latin typeface="微软雅黑" panose="020B0503020204020204" pitchFamily="34" charset="-122"/>
                <a:ea typeface="微软雅黑" panose="020B0503020204020204" pitchFamily="34" charset="-122"/>
              </a:rPr>
              <a:t>CPU</a:t>
            </a:r>
            <a:endParaRPr lang="en-US" altLang="zh-CN" smtClean="0">
              <a:solidFill>
                <a:schemeClr val="bg1"/>
              </a:solidFill>
              <a:latin typeface="微软雅黑" panose="020B0503020204020204" pitchFamily="34" charset="-122"/>
              <a:ea typeface="微软雅黑" panose="020B0503020204020204" pitchFamily="34" charset="-122"/>
            </a:endParaRPr>
          </a:p>
        </p:txBody>
      </p:sp>
      <p:sp>
        <p:nvSpPr>
          <p:cNvPr id="49155" name="Rectangle 3"/>
          <p:cNvSpPr>
            <a:spLocks noGrp="1" noChangeArrowheads="1"/>
          </p:cNvSpPr>
          <p:nvPr>
            <p:ph type="body" idx="1"/>
          </p:nvPr>
        </p:nvSpPr>
        <p:spPr>
          <a:xfrm>
            <a:off x="784835" y="2148544"/>
            <a:ext cx="7772400" cy="3067040"/>
          </a:xfrm>
        </p:spPr>
        <p:txBody>
          <a:bodyPr/>
          <a:lstStyle/>
          <a:p>
            <a:pPr eaLnBrk="1" hangingPunct="1">
              <a:lnSpc>
                <a:spcPct val="80000"/>
              </a:lnSpc>
            </a:pPr>
            <a:r>
              <a:rPr lang="en-US" altLang="zh-CN" sz="2000" dirty="0" smtClean="0">
                <a:solidFill>
                  <a:schemeClr val="bg1"/>
                </a:solidFill>
                <a:latin typeface="微软雅黑" panose="020B0503020204020204" pitchFamily="34" charset="-122"/>
                <a:ea typeface="微软雅黑" panose="020B0503020204020204" pitchFamily="34" charset="-122"/>
              </a:rPr>
              <a:t>CPU</a:t>
            </a:r>
            <a:r>
              <a:rPr lang="zh-CN" altLang="en-US" sz="2000" dirty="0" smtClean="0">
                <a:solidFill>
                  <a:schemeClr val="bg1"/>
                </a:solidFill>
                <a:latin typeface="微软雅黑" panose="020B0503020204020204" pitchFamily="34" charset="-122"/>
                <a:ea typeface="微软雅黑" panose="020B0503020204020204" pitchFamily="34" charset="-122"/>
              </a:rPr>
              <a:t>的英文全称是</a:t>
            </a:r>
            <a:r>
              <a:rPr lang="en-US" altLang="zh-CN" sz="2000" dirty="0" smtClean="0">
                <a:solidFill>
                  <a:schemeClr val="bg2">
                    <a:lumMod val="50000"/>
                    <a:lumOff val="50000"/>
                  </a:schemeClr>
                </a:solidFill>
                <a:latin typeface="微软雅黑" panose="020B0503020204020204" pitchFamily="34" charset="-122"/>
                <a:ea typeface="微软雅黑" panose="020B0503020204020204" pitchFamily="34" charset="-122"/>
              </a:rPr>
              <a:t>Central Processing Unit</a:t>
            </a:r>
            <a:r>
              <a:rPr lang="zh-CN" altLang="en-US" sz="2000" dirty="0" smtClean="0">
                <a:solidFill>
                  <a:schemeClr val="bg1"/>
                </a:solidFill>
                <a:latin typeface="微软雅黑" panose="020B0503020204020204" pitchFamily="34" charset="-122"/>
                <a:ea typeface="微软雅黑" panose="020B0503020204020204" pitchFamily="34" charset="-122"/>
              </a:rPr>
              <a:t>，即</a:t>
            </a:r>
            <a:r>
              <a:rPr lang="zh-CN" altLang="en-US" sz="2000" dirty="0" smtClean="0">
                <a:solidFill>
                  <a:schemeClr val="bg2">
                    <a:lumMod val="50000"/>
                    <a:lumOff val="50000"/>
                  </a:schemeClr>
                </a:solidFill>
                <a:latin typeface="微软雅黑" panose="020B0503020204020204" pitchFamily="34" charset="-122"/>
                <a:ea typeface="微软雅黑" panose="020B0503020204020204" pitchFamily="34" charset="-122"/>
              </a:rPr>
              <a:t>中央处理器</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en-US" altLang="zh-CN" sz="2000" dirty="0" smtClean="0">
              <a:solidFill>
                <a:schemeClr val="bg1"/>
              </a:solidFill>
              <a:latin typeface="微软雅黑" panose="020B0503020204020204" pitchFamily="34" charset="-122"/>
              <a:ea typeface="微软雅黑" panose="020B0503020204020204" pitchFamily="34" charset="-122"/>
            </a:endParaRPr>
          </a:p>
          <a:p>
            <a:pPr lvl="1" eaLnBrk="1" hangingPunct="1">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主频，也就是</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的时钟频率，简单地说也就是</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的工作频率。 </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lvl="1" eaLnBrk="1" hangingPunct="1">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内存总线速度或者叫系统总路线速度，一般等同于</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的外频。 </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lvl="1" eaLnBrk="1" hangingPunct="1">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工作电压，工作电压指的也就是</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正常工作所需的电压。 </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lvl="1" eaLnBrk="1" hangingPunct="1">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制造工艺，制造工艺的微米是指</a:t>
            </a:r>
            <a:r>
              <a:rPr lang="en-US" altLang="zh-CN" sz="1600" dirty="0" smtClean="0">
                <a:solidFill>
                  <a:schemeClr val="bg1"/>
                </a:solidFill>
                <a:latin typeface="微软雅黑" panose="020B0503020204020204" pitchFamily="34" charset="-122"/>
                <a:ea typeface="微软雅黑" panose="020B0503020204020204" pitchFamily="34" charset="-122"/>
              </a:rPr>
              <a:t>IC</a:t>
            </a:r>
            <a:r>
              <a:rPr lang="zh-CN" altLang="en-US" sz="1600" dirty="0" smtClean="0">
                <a:solidFill>
                  <a:schemeClr val="bg1"/>
                </a:solidFill>
                <a:latin typeface="微软雅黑" panose="020B0503020204020204" pitchFamily="34" charset="-122"/>
                <a:ea typeface="微软雅黑" panose="020B0503020204020204" pitchFamily="34" charset="-122"/>
              </a:rPr>
              <a:t>内电路与电路之间的距离。制造工艺的趋势是向密集度愈高的方向发展。密度愈高的</a:t>
            </a:r>
            <a:r>
              <a:rPr lang="en-US" altLang="zh-CN" sz="1600" dirty="0" smtClean="0">
                <a:solidFill>
                  <a:schemeClr val="bg1"/>
                </a:solidFill>
                <a:latin typeface="微软雅黑" panose="020B0503020204020204" pitchFamily="34" charset="-122"/>
                <a:ea typeface="微软雅黑" panose="020B0503020204020204" pitchFamily="34" charset="-122"/>
              </a:rPr>
              <a:t>IC</a:t>
            </a:r>
            <a:r>
              <a:rPr lang="zh-CN" altLang="en-US" sz="1600" dirty="0" smtClean="0">
                <a:solidFill>
                  <a:schemeClr val="bg1"/>
                </a:solidFill>
                <a:latin typeface="微软雅黑" panose="020B0503020204020204" pitchFamily="34" charset="-122"/>
                <a:ea typeface="微软雅黑" panose="020B0503020204020204" pitchFamily="34" charset="-122"/>
              </a:rPr>
              <a:t>电路设计，意味着在同样大小面积的</a:t>
            </a:r>
            <a:r>
              <a:rPr lang="en-US" altLang="zh-CN" sz="1600" dirty="0" smtClean="0">
                <a:solidFill>
                  <a:schemeClr val="bg1"/>
                </a:solidFill>
                <a:latin typeface="微软雅黑" panose="020B0503020204020204" pitchFamily="34" charset="-122"/>
                <a:ea typeface="微软雅黑" panose="020B0503020204020204" pitchFamily="34" charset="-122"/>
              </a:rPr>
              <a:t>IC</a:t>
            </a:r>
            <a:r>
              <a:rPr lang="zh-CN" altLang="en-US" sz="1600" dirty="0" smtClean="0">
                <a:solidFill>
                  <a:schemeClr val="bg1"/>
                </a:solidFill>
                <a:latin typeface="微软雅黑" panose="020B0503020204020204" pitchFamily="34" charset="-122"/>
                <a:ea typeface="微软雅黑" panose="020B0503020204020204" pitchFamily="34" charset="-122"/>
              </a:rPr>
              <a:t>中，可以拥有密度更高、功能更复杂的电路设计。。</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785786" y="507988"/>
            <a:ext cx="7772400" cy="1206500"/>
          </a:xfrm>
        </p:spPr>
        <p:txBody>
          <a:bodyPr/>
          <a:lstStyle/>
          <a:p>
            <a:pPr eaLnBrk="1" hangingPunct="1"/>
            <a:r>
              <a:rPr lang="en-US" altLang="zh-CN" sz="3200" dirty="0" smtClean="0">
                <a:solidFill>
                  <a:schemeClr val="bg1"/>
                </a:solidFill>
                <a:latin typeface="微软雅黑" panose="020B0503020204020204" pitchFamily="34" charset="-122"/>
                <a:ea typeface="微软雅黑" panose="020B0503020204020204" pitchFamily="34" charset="-122"/>
              </a:rPr>
              <a:t>CPU</a:t>
            </a:r>
            <a:r>
              <a:rPr lang="zh-CN" altLang="en-US" sz="3200" dirty="0" smtClean="0">
                <a:solidFill>
                  <a:schemeClr val="bg1"/>
                </a:solidFill>
                <a:latin typeface="微软雅黑" panose="020B0503020204020204" pitchFamily="34" charset="-122"/>
                <a:ea typeface="微软雅黑" panose="020B0503020204020204" pitchFamily="34" charset="-122"/>
              </a:rPr>
              <a:t>发展史</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50179" name="Rectangle 3"/>
          <p:cNvSpPr>
            <a:spLocks noGrp="1" noChangeArrowheads="1"/>
          </p:cNvSpPr>
          <p:nvPr>
            <p:ph type="body" idx="1"/>
          </p:nvPr>
        </p:nvSpPr>
        <p:spPr>
          <a:xfrm>
            <a:off x="785786" y="1571612"/>
            <a:ext cx="7772400" cy="4495800"/>
          </a:xfrm>
        </p:spPr>
        <p:txBody>
          <a:bodyPr/>
          <a:lstStyle/>
          <a:p>
            <a:pPr eaLnBrk="1" hangingPunct="1">
              <a:lnSpc>
                <a:spcPct val="80000"/>
              </a:lnSpc>
            </a:pPr>
            <a:r>
              <a:rPr lang="en-US" altLang="zh-CN" sz="1800" dirty="0" smtClean="0">
                <a:solidFill>
                  <a:schemeClr val="bg1"/>
                </a:solidFill>
                <a:latin typeface="微软雅黑" panose="020B0503020204020204" pitchFamily="34" charset="-122"/>
                <a:ea typeface="微软雅黑" panose="020B0503020204020204" pitchFamily="34" charset="-122"/>
              </a:rPr>
              <a:t>1971</a:t>
            </a:r>
            <a:r>
              <a:rPr lang="zh-CN" altLang="en-US" sz="1800" dirty="0" smtClean="0">
                <a:solidFill>
                  <a:schemeClr val="bg1"/>
                </a:solidFill>
                <a:latin typeface="微软雅黑" panose="020B0503020204020204" pitchFamily="34" charset="-122"/>
                <a:ea typeface="微软雅黑" panose="020B0503020204020204" pitchFamily="34" charset="-122"/>
              </a:rPr>
              <a:t>年。世界上第一块微处理器</a:t>
            </a:r>
            <a:r>
              <a:rPr lang="en-US" altLang="zh-CN" sz="1800" dirty="0" smtClean="0">
                <a:solidFill>
                  <a:schemeClr val="bg1"/>
                </a:solidFill>
                <a:latin typeface="微软雅黑" panose="020B0503020204020204" pitchFamily="34" charset="-122"/>
                <a:ea typeface="微软雅黑" panose="020B0503020204020204" pitchFamily="34" charset="-122"/>
              </a:rPr>
              <a:t>4004</a:t>
            </a:r>
            <a:r>
              <a:rPr lang="zh-CN" altLang="en-US" sz="1800" dirty="0" smtClean="0">
                <a:solidFill>
                  <a:schemeClr val="bg1"/>
                </a:solidFill>
                <a:latin typeface="微软雅黑" panose="020B0503020204020204" pitchFamily="34" charset="-122"/>
                <a:ea typeface="微软雅黑" panose="020B0503020204020204" pitchFamily="34" charset="-122"/>
              </a:rPr>
              <a:t>在</a:t>
            </a:r>
            <a:r>
              <a:rPr lang="en-US" altLang="zh-CN" sz="1800" dirty="0" smtClean="0">
                <a:solidFill>
                  <a:schemeClr val="bg1"/>
                </a:solidFill>
                <a:latin typeface="微软雅黑" panose="020B0503020204020204" pitchFamily="34" charset="-122"/>
                <a:ea typeface="微软雅黑" panose="020B0503020204020204" pitchFamily="34" charset="-122"/>
              </a:rPr>
              <a:t>Intel</a:t>
            </a:r>
            <a:r>
              <a:rPr lang="zh-CN" altLang="en-US" sz="1800" dirty="0" smtClean="0">
                <a:solidFill>
                  <a:schemeClr val="bg1"/>
                </a:solidFill>
                <a:latin typeface="微软雅黑" panose="020B0503020204020204" pitchFamily="34" charset="-122"/>
                <a:ea typeface="微软雅黑" panose="020B0503020204020204" pitchFamily="34" charset="-122"/>
              </a:rPr>
              <a:t>公司诞生了。它出现的意义是划时代的，比起现在的</a:t>
            </a:r>
            <a:r>
              <a:rPr lang="en-US" altLang="zh-CN" sz="1800" dirty="0" smtClean="0">
                <a:solidFill>
                  <a:schemeClr val="bg1"/>
                </a:solidFill>
                <a:latin typeface="微软雅黑" panose="020B0503020204020204" pitchFamily="34" charset="-122"/>
                <a:ea typeface="微软雅黑" panose="020B0503020204020204" pitchFamily="34" charset="-122"/>
              </a:rPr>
              <a:t>CPU</a:t>
            </a:r>
            <a:r>
              <a:rPr lang="zh-CN" altLang="en-US" sz="1800" dirty="0" smtClean="0">
                <a:solidFill>
                  <a:schemeClr val="bg1"/>
                </a:solidFill>
                <a:latin typeface="微软雅黑" panose="020B0503020204020204" pitchFamily="34" charset="-122"/>
                <a:ea typeface="微软雅黑" panose="020B0503020204020204" pitchFamily="34" charset="-122"/>
              </a:rPr>
              <a:t>，</a:t>
            </a:r>
            <a:r>
              <a:rPr lang="en-US" altLang="zh-CN" sz="1800" dirty="0" smtClean="0">
                <a:solidFill>
                  <a:schemeClr val="bg1"/>
                </a:solidFill>
                <a:latin typeface="微软雅黑" panose="020B0503020204020204" pitchFamily="34" charset="-122"/>
                <a:ea typeface="微软雅黑" panose="020B0503020204020204" pitchFamily="34" charset="-122"/>
              </a:rPr>
              <a:t>4004</a:t>
            </a:r>
            <a:r>
              <a:rPr lang="zh-CN" altLang="en-US" sz="1800" dirty="0" smtClean="0">
                <a:solidFill>
                  <a:schemeClr val="bg1"/>
                </a:solidFill>
                <a:latin typeface="微软雅黑" panose="020B0503020204020204" pitchFamily="34" charset="-122"/>
                <a:ea typeface="微软雅黑" panose="020B0503020204020204" pitchFamily="34" charset="-122"/>
              </a:rPr>
              <a:t>显得很可怜，它只有</a:t>
            </a:r>
            <a:r>
              <a:rPr lang="en-US" altLang="zh-CN" sz="1800" dirty="0" smtClean="0">
                <a:solidFill>
                  <a:schemeClr val="bg1"/>
                </a:solidFill>
                <a:latin typeface="微软雅黑" panose="020B0503020204020204" pitchFamily="34" charset="-122"/>
                <a:ea typeface="微软雅黑" panose="020B0503020204020204" pitchFamily="34" charset="-122"/>
              </a:rPr>
              <a:t>2300</a:t>
            </a:r>
            <a:r>
              <a:rPr lang="zh-CN" altLang="en-US" sz="1800" dirty="0" smtClean="0">
                <a:solidFill>
                  <a:schemeClr val="bg1"/>
                </a:solidFill>
                <a:latin typeface="微软雅黑" panose="020B0503020204020204" pitchFamily="34" charset="-122"/>
                <a:ea typeface="微软雅黑" panose="020B0503020204020204" pitchFamily="34" charset="-122"/>
              </a:rPr>
              <a:t>个晶体管，功能相当有限，而且速度还很慢。</a:t>
            </a:r>
            <a:endParaRPr lang="zh-CN" altLang="en-US"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800" dirty="0" smtClean="0">
                <a:solidFill>
                  <a:schemeClr val="bg1"/>
                </a:solidFill>
                <a:latin typeface="微软雅黑" panose="020B0503020204020204" pitchFamily="34" charset="-122"/>
                <a:ea typeface="微软雅黑" panose="020B0503020204020204" pitchFamily="34" charset="-122"/>
              </a:rPr>
              <a:t>1978</a:t>
            </a:r>
            <a:r>
              <a:rPr lang="zh-CN" altLang="en-US" sz="1800" dirty="0" smtClean="0">
                <a:solidFill>
                  <a:schemeClr val="bg1"/>
                </a:solidFill>
                <a:latin typeface="微软雅黑" panose="020B0503020204020204" pitchFamily="34" charset="-122"/>
                <a:ea typeface="微软雅黑" panose="020B0503020204020204" pitchFamily="34" charset="-122"/>
              </a:rPr>
              <a:t>年，</a:t>
            </a:r>
            <a:r>
              <a:rPr lang="en-US" altLang="zh-CN" sz="1800" dirty="0" smtClean="0">
                <a:solidFill>
                  <a:schemeClr val="bg1"/>
                </a:solidFill>
                <a:latin typeface="微软雅黑" panose="020B0503020204020204" pitchFamily="34" charset="-122"/>
                <a:ea typeface="微软雅黑" panose="020B0503020204020204" pitchFamily="34" charset="-122"/>
              </a:rPr>
              <a:t>Intel</a:t>
            </a:r>
            <a:r>
              <a:rPr lang="zh-CN" altLang="en-US" sz="1800" dirty="0" smtClean="0">
                <a:solidFill>
                  <a:schemeClr val="bg1"/>
                </a:solidFill>
                <a:latin typeface="微软雅黑" panose="020B0503020204020204" pitchFamily="34" charset="-122"/>
                <a:ea typeface="微软雅黑" panose="020B0503020204020204" pitchFamily="34" charset="-122"/>
              </a:rPr>
              <a:t>公司首次生产出</a:t>
            </a:r>
            <a:r>
              <a:rPr lang="en-US" altLang="zh-CN" sz="1800" dirty="0" smtClean="0">
                <a:solidFill>
                  <a:schemeClr val="bg1"/>
                </a:solidFill>
                <a:latin typeface="微软雅黑" panose="020B0503020204020204" pitchFamily="34" charset="-122"/>
                <a:ea typeface="微软雅黑" panose="020B0503020204020204" pitchFamily="34" charset="-122"/>
              </a:rPr>
              <a:t>16</a:t>
            </a:r>
            <a:r>
              <a:rPr lang="zh-CN" altLang="en-US" sz="1800" dirty="0" smtClean="0">
                <a:solidFill>
                  <a:schemeClr val="bg1"/>
                </a:solidFill>
                <a:latin typeface="微软雅黑" panose="020B0503020204020204" pitchFamily="34" charset="-122"/>
                <a:ea typeface="微软雅黑" panose="020B0503020204020204" pitchFamily="34" charset="-122"/>
              </a:rPr>
              <a:t>位的微处理器命名为</a:t>
            </a:r>
            <a:r>
              <a:rPr lang="en-US" altLang="zh-CN" sz="1800" dirty="0" smtClean="0">
                <a:solidFill>
                  <a:schemeClr val="bg1"/>
                </a:solidFill>
                <a:latin typeface="微软雅黑" panose="020B0503020204020204" pitchFamily="34" charset="-122"/>
                <a:ea typeface="微软雅黑" panose="020B0503020204020204" pitchFamily="34" charset="-122"/>
              </a:rPr>
              <a:t>i8086</a:t>
            </a:r>
            <a:r>
              <a:rPr lang="zh-CN" altLang="en-US" sz="1800" dirty="0" smtClean="0">
                <a:solidFill>
                  <a:schemeClr val="bg1"/>
                </a:solidFill>
                <a:latin typeface="微软雅黑" panose="020B0503020204020204" pitchFamily="34" charset="-122"/>
                <a:ea typeface="微软雅黑" panose="020B0503020204020204" pitchFamily="34" charset="-122"/>
              </a:rPr>
              <a:t>，由于这些指令集应用于</a:t>
            </a:r>
            <a:r>
              <a:rPr lang="en-US" altLang="zh-CN" sz="1800" dirty="0" smtClean="0">
                <a:solidFill>
                  <a:schemeClr val="bg1"/>
                </a:solidFill>
                <a:latin typeface="微软雅黑" panose="020B0503020204020204" pitchFamily="34" charset="-122"/>
                <a:ea typeface="微软雅黑" panose="020B0503020204020204" pitchFamily="34" charset="-122"/>
              </a:rPr>
              <a:t>i8086</a:t>
            </a:r>
            <a:r>
              <a:rPr lang="zh-CN" altLang="en-US" sz="1800" dirty="0" smtClean="0">
                <a:solidFill>
                  <a:schemeClr val="bg1"/>
                </a:solidFill>
                <a:latin typeface="微软雅黑" panose="020B0503020204020204" pitchFamily="34" charset="-122"/>
                <a:ea typeface="微软雅黑" panose="020B0503020204020204" pitchFamily="34" charset="-122"/>
              </a:rPr>
              <a:t>和</a:t>
            </a:r>
            <a:r>
              <a:rPr lang="en-US" altLang="zh-CN" sz="1800" dirty="0" smtClean="0">
                <a:solidFill>
                  <a:schemeClr val="bg1"/>
                </a:solidFill>
                <a:latin typeface="微软雅黑" panose="020B0503020204020204" pitchFamily="34" charset="-122"/>
                <a:ea typeface="微软雅黑" panose="020B0503020204020204" pitchFamily="34" charset="-122"/>
              </a:rPr>
              <a:t>i8087</a:t>
            </a:r>
            <a:r>
              <a:rPr lang="zh-CN" altLang="en-US" sz="1800" dirty="0" smtClean="0">
                <a:solidFill>
                  <a:schemeClr val="bg1"/>
                </a:solidFill>
                <a:latin typeface="微软雅黑" panose="020B0503020204020204" pitchFamily="34" charset="-122"/>
                <a:ea typeface="微软雅黑" panose="020B0503020204020204" pitchFamily="34" charset="-122"/>
              </a:rPr>
              <a:t>，所以人们也这些指令集统一称之为</a:t>
            </a:r>
            <a:r>
              <a:rPr lang="en-US" altLang="zh-CN" sz="1800" dirty="0" smtClean="0">
                <a:solidFill>
                  <a:schemeClr val="bg1"/>
                </a:solidFill>
                <a:latin typeface="微软雅黑" panose="020B0503020204020204" pitchFamily="34" charset="-122"/>
                <a:ea typeface="微软雅黑" panose="020B0503020204020204" pitchFamily="34" charset="-122"/>
              </a:rPr>
              <a:t>X86</a:t>
            </a:r>
            <a:r>
              <a:rPr lang="zh-CN" altLang="en-US" sz="1800" dirty="0" smtClean="0">
                <a:solidFill>
                  <a:schemeClr val="bg1"/>
                </a:solidFill>
                <a:latin typeface="微软雅黑" panose="020B0503020204020204" pitchFamily="34" charset="-122"/>
                <a:ea typeface="微软雅黑" panose="020B0503020204020204" pitchFamily="34" charset="-122"/>
              </a:rPr>
              <a:t>指令集。这就是</a:t>
            </a:r>
            <a:r>
              <a:rPr lang="en-US" altLang="zh-CN" sz="1800" dirty="0" smtClean="0">
                <a:solidFill>
                  <a:schemeClr val="bg1"/>
                </a:solidFill>
                <a:latin typeface="微软雅黑" panose="020B0503020204020204" pitchFamily="34" charset="-122"/>
                <a:ea typeface="微软雅黑" panose="020B0503020204020204" pitchFamily="34" charset="-122"/>
              </a:rPr>
              <a:t>X86</a:t>
            </a:r>
            <a:r>
              <a:rPr lang="zh-CN" altLang="en-US" sz="1800" dirty="0" smtClean="0">
                <a:solidFill>
                  <a:schemeClr val="bg1"/>
                </a:solidFill>
                <a:latin typeface="微软雅黑" panose="020B0503020204020204" pitchFamily="34" charset="-122"/>
                <a:ea typeface="微软雅黑" panose="020B0503020204020204" pitchFamily="34" charset="-122"/>
              </a:rPr>
              <a:t>指令集的来历。</a:t>
            </a:r>
            <a:endParaRPr lang="zh-CN" altLang="en-US"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800" dirty="0" smtClean="0">
                <a:solidFill>
                  <a:schemeClr val="bg1"/>
                </a:solidFill>
                <a:latin typeface="微软雅黑" panose="020B0503020204020204" pitchFamily="34" charset="-122"/>
                <a:ea typeface="微软雅黑" panose="020B0503020204020204" pitchFamily="34" charset="-122"/>
              </a:rPr>
              <a:t>1979</a:t>
            </a:r>
            <a:r>
              <a:rPr lang="zh-CN" altLang="en-US" sz="1800" dirty="0" smtClean="0">
                <a:solidFill>
                  <a:schemeClr val="bg1"/>
                </a:solidFill>
                <a:latin typeface="微软雅黑" panose="020B0503020204020204" pitchFamily="34" charset="-122"/>
                <a:ea typeface="微软雅黑" panose="020B0503020204020204" pitchFamily="34" charset="-122"/>
              </a:rPr>
              <a:t>年，</a:t>
            </a:r>
            <a:r>
              <a:rPr lang="en-US" altLang="zh-CN" sz="1800" dirty="0" smtClean="0">
                <a:solidFill>
                  <a:schemeClr val="bg1"/>
                </a:solidFill>
                <a:latin typeface="微软雅黑" panose="020B0503020204020204" pitchFamily="34" charset="-122"/>
                <a:ea typeface="微软雅黑" panose="020B0503020204020204" pitchFamily="34" charset="-122"/>
              </a:rPr>
              <a:t>Intel</a:t>
            </a:r>
            <a:r>
              <a:rPr lang="zh-CN" altLang="en-US" sz="1800" dirty="0" smtClean="0">
                <a:solidFill>
                  <a:schemeClr val="bg1"/>
                </a:solidFill>
                <a:latin typeface="微软雅黑" panose="020B0503020204020204" pitchFamily="34" charset="-122"/>
                <a:ea typeface="微软雅黑" panose="020B0503020204020204" pitchFamily="34" charset="-122"/>
              </a:rPr>
              <a:t>公司推出了</a:t>
            </a:r>
            <a:r>
              <a:rPr lang="en-US" altLang="zh-CN" sz="1800" dirty="0" smtClean="0">
                <a:solidFill>
                  <a:schemeClr val="bg1"/>
                </a:solidFill>
                <a:latin typeface="微软雅黑" panose="020B0503020204020204" pitchFamily="34" charset="-122"/>
                <a:ea typeface="微软雅黑" panose="020B0503020204020204" pitchFamily="34" charset="-122"/>
              </a:rPr>
              <a:t>8088</a:t>
            </a:r>
            <a:r>
              <a:rPr lang="zh-CN" altLang="en-US" sz="1800" dirty="0" smtClean="0">
                <a:solidFill>
                  <a:schemeClr val="bg1"/>
                </a:solidFill>
                <a:latin typeface="微软雅黑" panose="020B0503020204020204" pitchFamily="34" charset="-122"/>
                <a:ea typeface="微软雅黑" panose="020B0503020204020204" pitchFamily="34" charset="-122"/>
              </a:rPr>
              <a:t>芯片，它是第一块成功用于个人电脑的</a:t>
            </a:r>
            <a:r>
              <a:rPr lang="en-US" altLang="zh-CN" sz="1800" dirty="0" smtClean="0">
                <a:solidFill>
                  <a:schemeClr val="bg1"/>
                </a:solidFill>
                <a:latin typeface="微软雅黑" panose="020B0503020204020204" pitchFamily="34" charset="-122"/>
                <a:ea typeface="微软雅黑" panose="020B0503020204020204" pitchFamily="34" charset="-122"/>
              </a:rPr>
              <a:t>CPU</a:t>
            </a:r>
            <a:r>
              <a:rPr lang="zh-CN" altLang="en-US" sz="1800" dirty="0" smtClean="0">
                <a:solidFill>
                  <a:schemeClr val="bg1"/>
                </a:solidFill>
                <a:latin typeface="微软雅黑" panose="020B0503020204020204" pitchFamily="34" charset="-122"/>
                <a:ea typeface="微软雅黑" panose="020B0503020204020204" pitchFamily="34" charset="-122"/>
              </a:rPr>
              <a:t>。它仍旧是属于</a:t>
            </a:r>
            <a:r>
              <a:rPr lang="en-US" altLang="zh-CN" sz="1800" dirty="0" smtClean="0">
                <a:solidFill>
                  <a:schemeClr val="bg1"/>
                </a:solidFill>
                <a:latin typeface="微软雅黑" panose="020B0503020204020204" pitchFamily="34" charset="-122"/>
                <a:ea typeface="微软雅黑" panose="020B0503020204020204" pitchFamily="34" charset="-122"/>
              </a:rPr>
              <a:t>16</a:t>
            </a:r>
            <a:r>
              <a:rPr lang="zh-CN" altLang="en-US" sz="1800" dirty="0" smtClean="0">
                <a:solidFill>
                  <a:schemeClr val="bg1"/>
                </a:solidFill>
                <a:latin typeface="微软雅黑" panose="020B0503020204020204" pitchFamily="34" charset="-122"/>
                <a:ea typeface="微软雅黑" panose="020B0503020204020204" pitchFamily="34" charset="-122"/>
              </a:rPr>
              <a:t>位微处理器，内含</a:t>
            </a:r>
            <a:r>
              <a:rPr lang="en-US" altLang="zh-CN" sz="1800" dirty="0" smtClean="0">
                <a:solidFill>
                  <a:schemeClr val="bg1"/>
                </a:solidFill>
                <a:latin typeface="微软雅黑" panose="020B0503020204020204" pitchFamily="34" charset="-122"/>
                <a:ea typeface="微软雅黑" panose="020B0503020204020204" pitchFamily="34" charset="-122"/>
              </a:rPr>
              <a:t>29000</a:t>
            </a:r>
            <a:r>
              <a:rPr lang="zh-CN" altLang="en-US" sz="1800" dirty="0" smtClean="0">
                <a:solidFill>
                  <a:schemeClr val="bg1"/>
                </a:solidFill>
                <a:latin typeface="微软雅黑" panose="020B0503020204020204" pitchFamily="34" charset="-122"/>
                <a:ea typeface="微软雅黑" panose="020B0503020204020204" pitchFamily="34" charset="-122"/>
              </a:rPr>
              <a:t>个晶体管，时钟频率为</a:t>
            </a:r>
            <a:r>
              <a:rPr lang="en-US" altLang="zh-CN" sz="1800" dirty="0" smtClean="0">
                <a:solidFill>
                  <a:schemeClr val="bg1"/>
                </a:solidFill>
                <a:latin typeface="微软雅黑" panose="020B0503020204020204" pitchFamily="34" charset="-122"/>
                <a:ea typeface="微软雅黑" panose="020B0503020204020204" pitchFamily="34" charset="-122"/>
              </a:rPr>
              <a:t>4.77MHz</a:t>
            </a:r>
            <a:r>
              <a:rPr lang="zh-CN" altLang="en-US" sz="1800" dirty="0" smtClean="0">
                <a:solidFill>
                  <a:schemeClr val="bg1"/>
                </a:solidFill>
                <a:latin typeface="微软雅黑" panose="020B0503020204020204" pitchFamily="34" charset="-122"/>
                <a:ea typeface="微软雅黑" panose="020B0503020204020204" pitchFamily="34" charset="-122"/>
              </a:rPr>
              <a:t>，地址总线为</a:t>
            </a:r>
            <a:r>
              <a:rPr lang="en-US" altLang="zh-CN" sz="1800" dirty="0" smtClean="0">
                <a:solidFill>
                  <a:schemeClr val="bg1"/>
                </a:solidFill>
                <a:latin typeface="微软雅黑" panose="020B0503020204020204" pitchFamily="34" charset="-122"/>
                <a:ea typeface="微软雅黑" panose="020B0503020204020204" pitchFamily="34" charset="-122"/>
              </a:rPr>
              <a:t>20</a:t>
            </a:r>
            <a:r>
              <a:rPr lang="zh-CN" altLang="en-US" sz="1800" dirty="0" smtClean="0">
                <a:solidFill>
                  <a:schemeClr val="bg1"/>
                </a:solidFill>
                <a:latin typeface="微软雅黑" panose="020B0503020204020204" pitchFamily="34" charset="-122"/>
                <a:ea typeface="微软雅黑" panose="020B0503020204020204" pitchFamily="34" charset="-122"/>
              </a:rPr>
              <a:t>位，寻址范围仅仅是</a:t>
            </a:r>
            <a:r>
              <a:rPr lang="en-US" altLang="zh-CN" sz="1800" dirty="0" smtClean="0">
                <a:solidFill>
                  <a:schemeClr val="bg1"/>
                </a:solidFill>
                <a:latin typeface="微软雅黑" panose="020B0503020204020204" pitchFamily="34" charset="-122"/>
                <a:ea typeface="微软雅黑" panose="020B0503020204020204" pitchFamily="34" charset="-122"/>
              </a:rPr>
              <a:t>1MB</a:t>
            </a:r>
            <a:r>
              <a:rPr lang="zh-CN" altLang="en-US" sz="1800" dirty="0" smtClean="0">
                <a:solidFill>
                  <a:schemeClr val="bg1"/>
                </a:solidFill>
                <a:latin typeface="微软雅黑" panose="020B0503020204020204" pitchFamily="34" charset="-122"/>
                <a:ea typeface="微软雅黑" panose="020B0503020204020204" pitchFamily="34" charset="-122"/>
              </a:rPr>
              <a:t>内存。</a:t>
            </a:r>
            <a:r>
              <a:rPr lang="en-US" altLang="zh-CN" sz="1800" dirty="0" smtClean="0">
                <a:solidFill>
                  <a:schemeClr val="bg1"/>
                </a:solidFill>
                <a:latin typeface="微软雅黑" panose="020B0503020204020204" pitchFamily="34" charset="-122"/>
                <a:ea typeface="微软雅黑" panose="020B0503020204020204" pitchFamily="34" charset="-122"/>
              </a:rPr>
              <a:t>8088</a:t>
            </a:r>
            <a:r>
              <a:rPr lang="zh-CN" altLang="en-US" sz="1800" dirty="0" smtClean="0">
                <a:solidFill>
                  <a:schemeClr val="bg1"/>
                </a:solidFill>
                <a:latin typeface="微软雅黑" panose="020B0503020204020204" pitchFamily="34" charset="-122"/>
                <a:ea typeface="微软雅黑" panose="020B0503020204020204" pitchFamily="34" charset="-122"/>
              </a:rPr>
              <a:t>内部数据总线都是</a:t>
            </a:r>
            <a:r>
              <a:rPr lang="en-US" altLang="zh-CN" sz="1800" dirty="0" smtClean="0">
                <a:solidFill>
                  <a:schemeClr val="bg1"/>
                </a:solidFill>
                <a:latin typeface="微软雅黑" panose="020B0503020204020204" pitchFamily="34" charset="-122"/>
                <a:ea typeface="微软雅黑" panose="020B0503020204020204" pitchFamily="34" charset="-122"/>
              </a:rPr>
              <a:t>16</a:t>
            </a:r>
            <a:r>
              <a:rPr lang="zh-CN" altLang="en-US" sz="1800" dirty="0" smtClean="0">
                <a:solidFill>
                  <a:schemeClr val="bg1"/>
                </a:solidFill>
                <a:latin typeface="微软雅黑" panose="020B0503020204020204" pitchFamily="34" charset="-122"/>
                <a:ea typeface="微软雅黑" panose="020B0503020204020204" pitchFamily="34" charset="-122"/>
              </a:rPr>
              <a:t>位，外部数据总线是</a:t>
            </a:r>
            <a:r>
              <a:rPr lang="en-US" altLang="zh-CN" sz="1800" dirty="0" smtClean="0">
                <a:solidFill>
                  <a:schemeClr val="bg1"/>
                </a:solidFill>
                <a:latin typeface="微软雅黑" panose="020B0503020204020204" pitchFamily="34" charset="-122"/>
                <a:ea typeface="微软雅黑" panose="020B0503020204020204" pitchFamily="34" charset="-122"/>
              </a:rPr>
              <a:t>8</a:t>
            </a:r>
            <a:r>
              <a:rPr lang="zh-CN" altLang="en-US" sz="1800" dirty="0" smtClean="0">
                <a:solidFill>
                  <a:schemeClr val="bg1"/>
                </a:solidFill>
                <a:latin typeface="微软雅黑" panose="020B0503020204020204" pitchFamily="34" charset="-122"/>
                <a:ea typeface="微软雅黑" panose="020B0503020204020204" pitchFamily="34" charset="-122"/>
              </a:rPr>
              <a:t>位，而它的兄弟</a:t>
            </a:r>
            <a:r>
              <a:rPr lang="en-US" altLang="zh-CN" sz="1800" dirty="0" smtClean="0">
                <a:solidFill>
                  <a:schemeClr val="bg1"/>
                </a:solidFill>
                <a:latin typeface="微软雅黑" panose="020B0503020204020204" pitchFamily="34" charset="-122"/>
                <a:ea typeface="微软雅黑" panose="020B0503020204020204" pitchFamily="34" charset="-122"/>
              </a:rPr>
              <a:t>8086</a:t>
            </a:r>
            <a:r>
              <a:rPr lang="zh-CN" altLang="en-US" sz="1800" dirty="0" smtClean="0">
                <a:solidFill>
                  <a:schemeClr val="bg1"/>
                </a:solidFill>
                <a:latin typeface="微软雅黑" panose="020B0503020204020204" pitchFamily="34" charset="-122"/>
                <a:ea typeface="微软雅黑" panose="020B0503020204020204" pitchFamily="34" charset="-122"/>
              </a:rPr>
              <a:t>是</a:t>
            </a:r>
            <a:r>
              <a:rPr lang="en-US" altLang="zh-CN" sz="1800" dirty="0" smtClean="0">
                <a:solidFill>
                  <a:schemeClr val="bg1"/>
                </a:solidFill>
                <a:latin typeface="微软雅黑" panose="020B0503020204020204" pitchFamily="34" charset="-122"/>
                <a:ea typeface="微软雅黑" panose="020B0503020204020204" pitchFamily="34" charset="-122"/>
              </a:rPr>
              <a:t>16</a:t>
            </a:r>
            <a:r>
              <a:rPr lang="zh-CN" altLang="en-US" sz="1800" dirty="0" smtClean="0">
                <a:solidFill>
                  <a:schemeClr val="bg1"/>
                </a:solidFill>
                <a:latin typeface="微软雅黑" panose="020B0503020204020204" pitchFamily="34" charset="-122"/>
                <a:ea typeface="微软雅黑" panose="020B0503020204020204" pitchFamily="34" charset="-122"/>
              </a:rPr>
              <a:t>位，这样做只是为了方便计算机制造商设计主板。</a:t>
            </a:r>
            <a:endParaRPr lang="zh-CN" altLang="en-US"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800" dirty="0" smtClean="0">
                <a:solidFill>
                  <a:schemeClr val="bg1"/>
                </a:solidFill>
                <a:latin typeface="微软雅黑" panose="020B0503020204020204" pitchFamily="34" charset="-122"/>
                <a:ea typeface="微软雅黑" panose="020B0503020204020204" pitchFamily="34" charset="-122"/>
              </a:rPr>
              <a:t>1981</a:t>
            </a:r>
            <a:r>
              <a:rPr lang="zh-CN" altLang="en-US" sz="1800" dirty="0" smtClean="0">
                <a:solidFill>
                  <a:schemeClr val="bg1"/>
                </a:solidFill>
                <a:latin typeface="微软雅黑" panose="020B0503020204020204" pitchFamily="34" charset="-122"/>
                <a:ea typeface="微软雅黑" panose="020B0503020204020204" pitchFamily="34" charset="-122"/>
              </a:rPr>
              <a:t>年</a:t>
            </a:r>
            <a:r>
              <a:rPr lang="en-US" altLang="zh-CN" sz="1800" dirty="0" smtClean="0">
                <a:solidFill>
                  <a:schemeClr val="bg1"/>
                </a:solidFill>
                <a:latin typeface="微软雅黑" panose="020B0503020204020204" pitchFamily="34" charset="-122"/>
                <a:ea typeface="微软雅黑" panose="020B0503020204020204" pitchFamily="34" charset="-122"/>
              </a:rPr>
              <a:t>8088</a:t>
            </a:r>
            <a:r>
              <a:rPr lang="zh-CN" altLang="en-US" sz="1800" dirty="0" smtClean="0">
                <a:solidFill>
                  <a:schemeClr val="bg1"/>
                </a:solidFill>
                <a:latin typeface="微软雅黑" panose="020B0503020204020204" pitchFamily="34" charset="-122"/>
                <a:ea typeface="微软雅黑" panose="020B0503020204020204" pitchFamily="34" charset="-122"/>
              </a:rPr>
              <a:t>芯片首次用于</a:t>
            </a:r>
            <a:r>
              <a:rPr lang="en-US" altLang="zh-CN" sz="1800" dirty="0" smtClean="0">
                <a:solidFill>
                  <a:schemeClr val="bg1"/>
                </a:solidFill>
                <a:latin typeface="微软雅黑" panose="020B0503020204020204" pitchFamily="34" charset="-122"/>
                <a:ea typeface="微软雅黑" panose="020B0503020204020204" pitchFamily="34" charset="-122"/>
              </a:rPr>
              <a:t>IBM PC</a:t>
            </a:r>
            <a:r>
              <a:rPr lang="zh-CN" altLang="en-US" sz="1800" dirty="0" smtClean="0">
                <a:solidFill>
                  <a:schemeClr val="bg1"/>
                </a:solidFill>
                <a:latin typeface="微软雅黑" panose="020B0503020204020204" pitchFamily="34" charset="-122"/>
                <a:ea typeface="微软雅黑" panose="020B0503020204020204" pitchFamily="34" charset="-122"/>
              </a:rPr>
              <a:t>机中，开创了全新的微机时代。</a:t>
            </a:r>
            <a:endParaRPr lang="zh-CN" altLang="en-US"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800" dirty="0" smtClean="0">
                <a:solidFill>
                  <a:schemeClr val="bg1"/>
                </a:solidFill>
                <a:latin typeface="微软雅黑" panose="020B0503020204020204" pitchFamily="34" charset="-122"/>
                <a:ea typeface="微软雅黑" panose="020B0503020204020204" pitchFamily="34" charset="-122"/>
              </a:rPr>
              <a:t>1982</a:t>
            </a:r>
            <a:r>
              <a:rPr lang="zh-CN" altLang="en-US" sz="1800" dirty="0" smtClean="0">
                <a:solidFill>
                  <a:schemeClr val="bg1"/>
                </a:solidFill>
                <a:latin typeface="微软雅黑" panose="020B0503020204020204" pitchFamily="34" charset="-122"/>
                <a:ea typeface="微软雅黑" panose="020B0503020204020204" pitchFamily="34" charset="-122"/>
              </a:rPr>
              <a:t>年，</a:t>
            </a:r>
            <a:r>
              <a:rPr lang="en-US" altLang="zh-CN" sz="1800" dirty="0" smtClean="0">
                <a:solidFill>
                  <a:schemeClr val="bg1"/>
                </a:solidFill>
                <a:latin typeface="微软雅黑" panose="020B0503020204020204" pitchFamily="34" charset="-122"/>
                <a:ea typeface="微软雅黑" panose="020B0503020204020204" pitchFamily="34" charset="-122"/>
              </a:rPr>
              <a:t>Intel</a:t>
            </a:r>
            <a:r>
              <a:rPr lang="zh-CN" altLang="en-US" sz="1800" dirty="0" smtClean="0">
                <a:solidFill>
                  <a:schemeClr val="bg1"/>
                </a:solidFill>
                <a:latin typeface="微软雅黑" panose="020B0503020204020204" pitchFamily="34" charset="-122"/>
                <a:ea typeface="微软雅黑" panose="020B0503020204020204" pitchFamily="34" charset="-122"/>
              </a:rPr>
              <a:t>推出</a:t>
            </a:r>
            <a:r>
              <a:rPr lang="en-US" altLang="zh-CN" sz="1800" dirty="0" smtClean="0">
                <a:solidFill>
                  <a:schemeClr val="bg1"/>
                </a:solidFill>
                <a:latin typeface="微软雅黑" panose="020B0503020204020204" pitchFamily="34" charset="-122"/>
                <a:ea typeface="微软雅黑" panose="020B0503020204020204" pitchFamily="34" charset="-122"/>
              </a:rPr>
              <a:t>80286</a:t>
            </a:r>
            <a:r>
              <a:rPr lang="zh-CN" altLang="en-US" sz="1800" dirty="0" smtClean="0">
                <a:solidFill>
                  <a:schemeClr val="bg1"/>
                </a:solidFill>
                <a:latin typeface="微软雅黑" panose="020B0503020204020204" pitchFamily="34" charset="-122"/>
                <a:ea typeface="微软雅黑" panose="020B0503020204020204" pitchFamily="34" charset="-122"/>
              </a:rPr>
              <a:t>芯片，它比</a:t>
            </a:r>
            <a:r>
              <a:rPr lang="en-US" altLang="zh-CN" sz="1800" dirty="0" smtClean="0">
                <a:solidFill>
                  <a:schemeClr val="bg1"/>
                </a:solidFill>
                <a:latin typeface="微软雅黑" panose="020B0503020204020204" pitchFamily="34" charset="-122"/>
                <a:ea typeface="微软雅黑" panose="020B0503020204020204" pitchFamily="34" charset="-122"/>
              </a:rPr>
              <a:t>8086</a:t>
            </a:r>
            <a:r>
              <a:rPr lang="zh-CN" altLang="en-US" sz="1800" dirty="0" smtClean="0">
                <a:solidFill>
                  <a:schemeClr val="bg1"/>
                </a:solidFill>
                <a:latin typeface="微软雅黑" panose="020B0503020204020204" pitchFamily="34" charset="-122"/>
                <a:ea typeface="微软雅黑" panose="020B0503020204020204" pitchFamily="34" charset="-122"/>
              </a:rPr>
              <a:t>和</a:t>
            </a:r>
            <a:r>
              <a:rPr lang="en-US" altLang="zh-CN" sz="1800" dirty="0" smtClean="0">
                <a:solidFill>
                  <a:schemeClr val="bg1"/>
                </a:solidFill>
                <a:latin typeface="微软雅黑" panose="020B0503020204020204" pitchFamily="34" charset="-122"/>
                <a:ea typeface="微软雅黑" panose="020B0503020204020204" pitchFamily="34" charset="-122"/>
              </a:rPr>
              <a:t>8088</a:t>
            </a:r>
            <a:r>
              <a:rPr lang="zh-CN" altLang="en-US" sz="1800" dirty="0" smtClean="0">
                <a:solidFill>
                  <a:schemeClr val="bg1"/>
                </a:solidFill>
                <a:latin typeface="微软雅黑" panose="020B0503020204020204" pitchFamily="34" charset="-122"/>
                <a:ea typeface="微软雅黑" panose="020B0503020204020204" pitchFamily="34" charset="-122"/>
              </a:rPr>
              <a:t>都有了飞跃的发展</a:t>
            </a:r>
            <a:endParaRPr lang="zh-CN" altLang="en-US"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800" dirty="0" smtClean="0">
                <a:solidFill>
                  <a:schemeClr val="bg1"/>
                </a:solidFill>
                <a:latin typeface="微软雅黑" panose="020B0503020204020204" pitchFamily="34" charset="-122"/>
                <a:ea typeface="微软雅黑" panose="020B0503020204020204" pitchFamily="34" charset="-122"/>
              </a:rPr>
              <a:t>1985</a:t>
            </a:r>
            <a:r>
              <a:rPr lang="zh-CN" altLang="en-US" sz="1800" dirty="0" smtClean="0">
                <a:solidFill>
                  <a:schemeClr val="bg1"/>
                </a:solidFill>
                <a:latin typeface="微软雅黑" panose="020B0503020204020204" pitchFamily="34" charset="-122"/>
                <a:ea typeface="微软雅黑" panose="020B0503020204020204" pitchFamily="34" charset="-122"/>
              </a:rPr>
              <a:t>年</a:t>
            </a:r>
            <a:r>
              <a:rPr lang="en-US" altLang="zh-CN" sz="1800" dirty="0" smtClean="0">
                <a:solidFill>
                  <a:schemeClr val="bg1"/>
                </a:solidFill>
                <a:latin typeface="微软雅黑" panose="020B0503020204020204" pitchFamily="34" charset="-122"/>
                <a:ea typeface="微软雅黑" panose="020B0503020204020204" pitchFamily="34" charset="-122"/>
              </a:rPr>
              <a:t>Intel</a:t>
            </a:r>
            <a:r>
              <a:rPr lang="zh-CN" altLang="en-US" sz="1800" dirty="0" smtClean="0">
                <a:solidFill>
                  <a:schemeClr val="bg1"/>
                </a:solidFill>
                <a:latin typeface="微软雅黑" panose="020B0503020204020204" pitchFamily="34" charset="-122"/>
                <a:ea typeface="微软雅黑" panose="020B0503020204020204" pitchFamily="34" charset="-122"/>
              </a:rPr>
              <a:t>推出了</a:t>
            </a:r>
            <a:r>
              <a:rPr lang="en-US" altLang="zh-CN" sz="1800" dirty="0" smtClean="0">
                <a:solidFill>
                  <a:schemeClr val="bg1"/>
                </a:solidFill>
                <a:latin typeface="微软雅黑" panose="020B0503020204020204" pitchFamily="34" charset="-122"/>
                <a:ea typeface="微软雅黑" panose="020B0503020204020204" pitchFamily="34" charset="-122"/>
              </a:rPr>
              <a:t>80386</a:t>
            </a:r>
            <a:r>
              <a:rPr lang="zh-CN" altLang="en-US" sz="1800" dirty="0" smtClean="0">
                <a:solidFill>
                  <a:schemeClr val="bg1"/>
                </a:solidFill>
                <a:latin typeface="微软雅黑" panose="020B0503020204020204" pitchFamily="34" charset="-122"/>
                <a:ea typeface="微软雅黑" panose="020B0503020204020204" pitchFamily="34" charset="-122"/>
              </a:rPr>
              <a:t>芯片，它</a:t>
            </a:r>
            <a:r>
              <a:rPr lang="en-US" altLang="zh-CN" sz="1800" dirty="0" smtClean="0">
                <a:solidFill>
                  <a:schemeClr val="bg1"/>
                </a:solidFill>
                <a:latin typeface="微软雅黑" panose="020B0503020204020204" pitchFamily="34" charset="-122"/>
                <a:ea typeface="微软雅黑" panose="020B0503020204020204" pitchFamily="34" charset="-122"/>
              </a:rPr>
              <a:t>X86</a:t>
            </a:r>
            <a:r>
              <a:rPr lang="zh-CN" altLang="en-US" sz="1800" dirty="0" smtClean="0">
                <a:solidFill>
                  <a:schemeClr val="bg1"/>
                </a:solidFill>
                <a:latin typeface="微软雅黑" panose="020B0503020204020204" pitchFamily="34" charset="-122"/>
                <a:ea typeface="微软雅黑" panose="020B0503020204020204" pitchFamily="34" charset="-122"/>
              </a:rPr>
              <a:t>系列中的第一种</a:t>
            </a:r>
            <a:r>
              <a:rPr lang="en-US" altLang="zh-CN" sz="1800" dirty="0" smtClean="0">
                <a:solidFill>
                  <a:schemeClr val="bg1"/>
                </a:solidFill>
                <a:latin typeface="微软雅黑" panose="020B0503020204020204" pitchFamily="34" charset="-122"/>
                <a:ea typeface="微软雅黑" panose="020B0503020204020204" pitchFamily="34" charset="-122"/>
              </a:rPr>
              <a:t>32</a:t>
            </a:r>
            <a:r>
              <a:rPr lang="zh-CN" altLang="en-US" sz="1800" dirty="0" smtClean="0">
                <a:solidFill>
                  <a:schemeClr val="bg1"/>
                </a:solidFill>
                <a:latin typeface="微软雅黑" panose="020B0503020204020204" pitchFamily="34" charset="-122"/>
                <a:ea typeface="微软雅黑" panose="020B0503020204020204" pitchFamily="34" charset="-122"/>
              </a:rPr>
              <a:t>位微处理器，而且制造工艺也有了很大的进步</a:t>
            </a:r>
            <a:endParaRPr lang="zh-CN" altLang="en-US"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800" dirty="0" smtClean="0">
                <a:solidFill>
                  <a:schemeClr val="bg1"/>
                </a:solidFill>
                <a:latin typeface="微软雅黑" panose="020B0503020204020204" pitchFamily="34" charset="-122"/>
                <a:ea typeface="微软雅黑" panose="020B0503020204020204" pitchFamily="34" charset="-122"/>
              </a:rPr>
              <a:t>1989</a:t>
            </a:r>
            <a:r>
              <a:rPr lang="zh-CN" altLang="en-US" sz="1800" dirty="0" smtClean="0">
                <a:solidFill>
                  <a:schemeClr val="bg1"/>
                </a:solidFill>
                <a:latin typeface="微软雅黑" panose="020B0503020204020204" pitchFamily="34" charset="-122"/>
                <a:ea typeface="微软雅黑" panose="020B0503020204020204" pitchFamily="34" charset="-122"/>
              </a:rPr>
              <a:t>年，</a:t>
            </a:r>
            <a:r>
              <a:rPr lang="en-US" altLang="zh-CN" sz="1800" dirty="0" smtClean="0">
                <a:solidFill>
                  <a:schemeClr val="bg1"/>
                </a:solidFill>
                <a:latin typeface="微软雅黑" panose="020B0503020204020204" pitchFamily="34" charset="-122"/>
                <a:ea typeface="微软雅黑" panose="020B0503020204020204" pitchFamily="34" charset="-122"/>
              </a:rPr>
              <a:t>Intel</a:t>
            </a:r>
            <a:r>
              <a:rPr lang="zh-CN" altLang="en-US" sz="1800" dirty="0" smtClean="0">
                <a:solidFill>
                  <a:schemeClr val="bg1"/>
                </a:solidFill>
                <a:latin typeface="微软雅黑" panose="020B0503020204020204" pitchFamily="34" charset="-122"/>
                <a:ea typeface="微软雅黑" panose="020B0503020204020204" pitchFamily="34" charset="-122"/>
              </a:rPr>
              <a:t>推出</a:t>
            </a:r>
            <a:r>
              <a:rPr lang="en-US" altLang="zh-CN" sz="1800" dirty="0" smtClean="0">
                <a:solidFill>
                  <a:schemeClr val="bg1"/>
                </a:solidFill>
                <a:latin typeface="微软雅黑" panose="020B0503020204020204" pitchFamily="34" charset="-122"/>
                <a:ea typeface="微软雅黑" panose="020B0503020204020204" pitchFamily="34" charset="-122"/>
              </a:rPr>
              <a:t>80486</a:t>
            </a:r>
            <a:r>
              <a:rPr lang="zh-CN" altLang="en-US" sz="1800" dirty="0" smtClean="0">
                <a:solidFill>
                  <a:schemeClr val="bg1"/>
                </a:solidFill>
                <a:latin typeface="微软雅黑" panose="020B0503020204020204" pitchFamily="34" charset="-122"/>
                <a:ea typeface="微软雅黑" panose="020B0503020204020204" pitchFamily="34" charset="-122"/>
              </a:rPr>
              <a:t>芯片，它的特殊意义在于这块芯片首次突破了</a:t>
            </a:r>
            <a:r>
              <a:rPr lang="en-US" altLang="zh-CN" sz="1800" dirty="0" smtClean="0">
                <a:solidFill>
                  <a:schemeClr val="bg1"/>
                </a:solidFill>
                <a:latin typeface="微软雅黑" panose="020B0503020204020204" pitchFamily="34" charset="-122"/>
                <a:ea typeface="微软雅黑" panose="020B0503020204020204" pitchFamily="34" charset="-122"/>
              </a:rPr>
              <a:t>100</a:t>
            </a:r>
            <a:r>
              <a:rPr lang="zh-CN" altLang="en-US" sz="1800" dirty="0" smtClean="0">
                <a:solidFill>
                  <a:schemeClr val="bg1"/>
                </a:solidFill>
                <a:latin typeface="微软雅黑" panose="020B0503020204020204" pitchFamily="34" charset="-122"/>
                <a:ea typeface="微软雅黑" panose="020B0503020204020204" pitchFamily="34" charset="-122"/>
              </a:rPr>
              <a:t>万个晶体管的界限，集成了</a:t>
            </a:r>
            <a:r>
              <a:rPr lang="en-US" altLang="zh-CN" sz="1800" dirty="0" smtClean="0">
                <a:solidFill>
                  <a:schemeClr val="bg1"/>
                </a:solidFill>
                <a:latin typeface="微软雅黑" panose="020B0503020204020204" pitchFamily="34" charset="-122"/>
                <a:ea typeface="微软雅黑" panose="020B0503020204020204" pitchFamily="34" charset="-122"/>
              </a:rPr>
              <a:t>120</a:t>
            </a:r>
            <a:r>
              <a:rPr lang="zh-CN" altLang="en-US" sz="1800" dirty="0" smtClean="0">
                <a:solidFill>
                  <a:schemeClr val="bg1"/>
                </a:solidFill>
                <a:latin typeface="微软雅黑" panose="020B0503020204020204" pitchFamily="34" charset="-122"/>
                <a:ea typeface="微软雅黑" panose="020B0503020204020204" pitchFamily="34" charset="-122"/>
              </a:rPr>
              <a:t>万个晶体管。</a:t>
            </a:r>
            <a:endParaRPr lang="zh-CN" altLang="en-US" sz="18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descr="3654fb3dbdb3485b8095de53779bbbc4.jpg"/>
          <p:cNvPicPr>
            <a:picLocks noChangeAspect="1"/>
          </p:cNvPicPr>
          <p:nvPr/>
        </p:nvPicPr>
        <p:blipFill>
          <a:blip r:embed="rId1"/>
          <a:stretch>
            <a:fillRect/>
          </a:stretch>
        </p:blipFill>
        <p:spPr>
          <a:xfrm>
            <a:off x="663943" y="1428736"/>
            <a:ext cx="8122899" cy="457203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28662" y="592123"/>
            <a:ext cx="7772400" cy="836613"/>
          </a:xfrm>
        </p:spPr>
        <p:txBody>
          <a:bodyPr/>
          <a:lstStyle/>
          <a:p>
            <a:pPr eaLnBrk="1" hangingPunct="1"/>
            <a:r>
              <a:rPr lang="zh-CN" altLang="en-US" sz="2800" dirty="0" smtClean="0">
                <a:solidFill>
                  <a:schemeClr val="bg1"/>
                </a:solidFill>
                <a:latin typeface="微软雅黑" panose="020B0503020204020204" pitchFamily="34" charset="-122"/>
                <a:ea typeface="微软雅黑" panose="020B0503020204020204" pitchFamily="34" charset="-122"/>
              </a:rPr>
              <a:t>现今的</a:t>
            </a:r>
            <a:r>
              <a:rPr lang="en-US" altLang="zh-CN" sz="2800" dirty="0" smtClean="0">
                <a:solidFill>
                  <a:schemeClr val="bg1"/>
                </a:solidFill>
                <a:latin typeface="微软雅黑" panose="020B0503020204020204" pitchFamily="34" charset="-122"/>
                <a:ea typeface="微软雅黑" panose="020B0503020204020204" pitchFamily="34" charset="-122"/>
              </a:rPr>
              <a:t>CPU</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51203" name="Rectangle 3"/>
          <p:cNvSpPr>
            <a:spLocks noGrp="1" noChangeArrowheads="1"/>
          </p:cNvSpPr>
          <p:nvPr>
            <p:ph type="body" idx="1"/>
          </p:nvPr>
        </p:nvSpPr>
        <p:spPr>
          <a:xfrm>
            <a:off x="871566" y="1500174"/>
            <a:ext cx="7772400" cy="4378337"/>
          </a:xfrm>
        </p:spPr>
        <p:txBody>
          <a:bodyPr/>
          <a:lstStyle/>
          <a:p>
            <a:pPr eaLnBrk="1" hangingPunct="1">
              <a:lnSpc>
                <a:spcPct val="80000"/>
              </a:lnSpc>
            </a:pPr>
            <a:r>
              <a:rPr lang="en-US" altLang="zh-CN" sz="1600" dirty="0" smtClean="0">
                <a:solidFill>
                  <a:schemeClr val="bg1"/>
                </a:solidFill>
                <a:latin typeface="微软雅黑" panose="020B0503020204020204" pitchFamily="34" charset="-122"/>
                <a:ea typeface="微软雅黑" panose="020B0503020204020204" pitchFamily="34" charset="-122"/>
              </a:rPr>
              <a:t>Pentium</a:t>
            </a:r>
            <a:r>
              <a:rPr lang="zh-CN" altLang="en-US" sz="1600" dirty="0" smtClean="0">
                <a:solidFill>
                  <a:schemeClr val="bg1"/>
                </a:solidFill>
                <a:latin typeface="微软雅黑" panose="020B0503020204020204" pitchFamily="34" charset="-122"/>
                <a:ea typeface="微软雅黑" panose="020B0503020204020204" pitchFamily="34" charset="-122"/>
              </a:rPr>
              <a:t>： 就是大名鼎鼎的“奔腾”处理器，它是</a:t>
            </a:r>
            <a:r>
              <a:rPr lang="en-US" altLang="zh-CN" sz="1600" dirty="0" smtClean="0">
                <a:solidFill>
                  <a:schemeClr val="bg1"/>
                </a:solidFill>
                <a:latin typeface="微软雅黑" panose="020B0503020204020204" pitchFamily="34" charset="-122"/>
                <a:ea typeface="微软雅黑" panose="020B0503020204020204" pitchFamily="34" charset="-122"/>
              </a:rPr>
              <a:t>Intel</a:t>
            </a:r>
            <a:r>
              <a:rPr lang="zh-CN" altLang="en-US" sz="1600" dirty="0" smtClean="0">
                <a:solidFill>
                  <a:schemeClr val="bg1"/>
                </a:solidFill>
                <a:latin typeface="微软雅黑" panose="020B0503020204020204" pitchFamily="34" charset="-122"/>
                <a:ea typeface="微软雅黑" panose="020B0503020204020204" pitchFamily="34" charset="-122"/>
              </a:rPr>
              <a:t>在</a:t>
            </a:r>
            <a:r>
              <a:rPr lang="en-US" altLang="zh-CN" sz="1600" dirty="0" smtClean="0">
                <a:solidFill>
                  <a:schemeClr val="bg1"/>
                </a:solidFill>
                <a:latin typeface="微软雅黑" panose="020B0503020204020204" pitchFamily="34" charset="-122"/>
                <a:ea typeface="微软雅黑" panose="020B0503020204020204" pitchFamily="34" charset="-122"/>
              </a:rPr>
              <a:t>1993</a:t>
            </a:r>
            <a:r>
              <a:rPr lang="zh-CN" altLang="en-US" sz="1600" dirty="0" smtClean="0">
                <a:solidFill>
                  <a:schemeClr val="bg1"/>
                </a:solidFill>
                <a:latin typeface="微软雅黑" panose="020B0503020204020204" pitchFamily="34" charset="-122"/>
                <a:ea typeface="微软雅黑" panose="020B0503020204020204" pitchFamily="34" charset="-122"/>
              </a:rPr>
              <a:t>年推出的全新一代的高性能处理器 </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600" dirty="0" smtClean="0">
                <a:solidFill>
                  <a:schemeClr val="bg1"/>
                </a:solidFill>
                <a:latin typeface="微软雅黑" panose="020B0503020204020204" pitchFamily="34" charset="-122"/>
                <a:ea typeface="微软雅黑" panose="020B0503020204020204" pitchFamily="34" charset="-122"/>
              </a:rPr>
              <a:t>Pentium Pro</a:t>
            </a:r>
            <a:r>
              <a:rPr lang="zh-CN" altLang="en-US" sz="1600" dirty="0" smtClean="0">
                <a:solidFill>
                  <a:schemeClr val="bg1"/>
                </a:solidFill>
                <a:latin typeface="微软雅黑" panose="020B0503020204020204" pitchFamily="34" charset="-122"/>
                <a:ea typeface="微软雅黑" panose="020B0503020204020204" pitchFamily="34" charset="-122"/>
              </a:rPr>
              <a:t>：</a:t>
            </a:r>
            <a:r>
              <a:rPr lang="en-US" altLang="zh-CN" sz="1600" dirty="0" smtClean="0">
                <a:solidFill>
                  <a:schemeClr val="bg1"/>
                </a:solidFill>
                <a:latin typeface="微软雅黑" panose="020B0503020204020204" pitchFamily="34" charset="-122"/>
                <a:ea typeface="微软雅黑" panose="020B0503020204020204" pitchFamily="34" charset="-122"/>
              </a:rPr>
              <a:t>Intel</a:t>
            </a:r>
            <a:r>
              <a:rPr lang="zh-CN" altLang="en-US" sz="1600" dirty="0" smtClean="0">
                <a:solidFill>
                  <a:schemeClr val="bg1"/>
                </a:solidFill>
                <a:latin typeface="微软雅黑" panose="020B0503020204020204" pitchFamily="34" charset="-122"/>
                <a:ea typeface="微软雅黑" panose="020B0503020204020204" pitchFamily="34" charset="-122"/>
              </a:rPr>
              <a:t>在</a:t>
            </a:r>
            <a:r>
              <a:rPr lang="en-US" altLang="zh-CN" sz="1600" dirty="0" smtClean="0">
                <a:solidFill>
                  <a:schemeClr val="bg1"/>
                </a:solidFill>
                <a:latin typeface="微软雅黑" panose="020B0503020204020204" pitchFamily="34" charset="-122"/>
                <a:ea typeface="微软雅黑" panose="020B0503020204020204" pitchFamily="34" charset="-122"/>
              </a:rPr>
              <a:t>1996</a:t>
            </a:r>
            <a:r>
              <a:rPr lang="zh-CN" altLang="en-US" sz="1600" dirty="0" smtClean="0">
                <a:solidFill>
                  <a:schemeClr val="bg1"/>
                </a:solidFill>
                <a:latin typeface="微软雅黑" panose="020B0503020204020204" pitchFamily="34" charset="-122"/>
                <a:ea typeface="微软雅黑" panose="020B0503020204020204" pitchFamily="34" charset="-122"/>
              </a:rPr>
              <a:t>年推出的第六代</a:t>
            </a:r>
            <a:r>
              <a:rPr lang="en-US" altLang="zh-CN" sz="1600" dirty="0" smtClean="0">
                <a:solidFill>
                  <a:schemeClr val="bg1"/>
                </a:solidFill>
                <a:latin typeface="微软雅黑" panose="020B0503020204020204" pitchFamily="34" charset="-122"/>
                <a:ea typeface="微软雅黑" panose="020B0503020204020204" pitchFamily="34" charset="-122"/>
              </a:rPr>
              <a:t>X86 CPU</a:t>
            </a:r>
            <a:r>
              <a:rPr lang="zh-CN" altLang="en-US" sz="1600" dirty="0" smtClean="0">
                <a:solidFill>
                  <a:schemeClr val="bg1"/>
                </a:solidFill>
                <a:latin typeface="微软雅黑" panose="020B0503020204020204" pitchFamily="34" charset="-122"/>
                <a:ea typeface="微软雅黑" panose="020B0503020204020204" pitchFamily="34" charset="-122"/>
              </a:rPr>
              <a:t>。 </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600" dirty="0" smtClean="0">
                <a:solidFill>
                  <a:schemeClr val="bg1"/>
                </a:solidFill>
                <a:latin typeface="微软雅黑" panose="020B0503020204020204" pitchFamily="34" charset="-122"/>
                <a:ea typeface="微软雅黑" panose="020B0503020204020204" pitchFamily="34" charset="-122"/>
              </a:rPr>
              <a:t>Pentium MMX</a:t>
            </a:r>
            <a:r>
              <a:rPr lang="zh-CN" altLang="en-US" sz="1600" dirty="0" smtClean="0">
                <a:solidFill>
                  <a:schemeClr val="bg1"/>
                </a:solidFill>
                <a:latin typeface="微软雅黑" panose="020B0503020204020204" pitchFamily="34" charset="-122"/>
                <a:ea typeface="微软雅黑" panose="020B0503020204020204" pitchFamily="34" charset="-122"/>
              </a:rPr>
              <a:t>：与</a:t>
            </a:r>
            <a:r>
              <a:rPr lang="en-US" altLang="zh-CN" sz="1600" dirty="0" smtClean="0">
                <a:solidFill>
                  <a:schemeClr val="bg1"/>
                </a:solidFill>
                <a:latin typeface="微软雅黑" panose="020B0503020204020204" pitchFamily="34" charset="-122"/>
                <a:ea typeface="微软雅黑" panose="020B0503020204020204" pitchFamily="34" charset="-122"/>
              </a:rPr>
              <a:t>1996</a:t>
            </a:r>
            <a:r>
              <a:rPr lang="zh-CN" altLang="en-US" sz="1600" dirty="0" smtClean="0">
                <a:solidFill>
                  <a:schemeClr val="bg1"/>
                </a:solidFill>
                <a:latin typeface="微软雅黑" panose="020B0503020204020204" pitchFamily="34" charset="-122"/>
                <a:ea typeface="微软雅黑" panose="020B0503020204020204" pitchFamily="34" charset="-122"/>
              </a:rPr>
              <a:t>年底又推出了</a:t>
            </a:r>
            <a:r>
              <a:rPr lang="en-US" altLang="zh-CN" sz="1600" dirty="0" smtClean="0">
                <a:solidFill>
                  <a:schemeClr val="bg1"/>
                </a:solidFill>
                <a:latin typeface="微软雅黑" panose="020B0503020204020204" pitchFamily="34" charset="-122"/>
                <a:ea typeface="微软雅黑" panose="020B0503020204020204" pitchFamily="34" charset="-122"/>
              </a:rPr>
              <a:t>Pentium </a:t>
            </a:r>
            <a:r>
              <a:rPr lang="zh-CN" altLang="en-US" sz="1600" dirty="0" smtClean="0">
                <a:solidFill>
                  <a:schemeClr val="bg1"/>
                </a:solidFill>
                <a:latin typeface="微软雅黑" panose="020B0503020204020204" pitchFamily="34" charset="-122"/>
                <a:ea typeface="微软雅黑" panose="020B0503020204020204" pitchFamily="34" charset="-122"/>
              </a:rPr>
              <a:t>系列的改进版本</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600" dirty="0" err="1" smtClean="0">
                <a:solidFill>
                  <a:schemeClr val="bg1"/>
                </a:solidFill>
                <a:latin typeface="微软雅黑" panose="020B0503020204020204" pitchFamily="34" charset="-122"/>
                <a:ea typeface="微软雅黑" panose="020B0503020204020204" pitchFamily="34" charset="-122"/>
              </a:rPr>
              <a:t>Pntium</a:t>
            </a:r>
            <a:r>
              <a:rPr lang="en-US" altLang="zh-CN" sz="1600" dirty="0" smtClean="0">
                <a:solidFill>
                  <a:schemeClr val="bg1"/>
                </a:solidFill>
                <a:latin typeface="微软雅黑" panose="020B0503020204020204" pitchFamily="34" charset="-122"/>
                <a:ea typeface="微软雅黑" panose="020B0503020204020204" pitchFamily="34" charset="-122"/>
              </a:rPr>
              <a:t> Ⅱ</a:t>
            </a:r>
            <a:r>
              <a:rPr lang="zh-CN" altLang="en-US" sz="1600" dirty="0" smtClean="0">
                <a:solidFill>
                  <a:schemeClr val="bg1"/>
                </a:solidFill>
                <a:latin typeface="微软雅黑" panose="020B0503020204020204" pitchFamily="34" charset="-122"/>
                <a:ea typeface="微软雅黑" panose="020B0503020204020204" pitchFamily="34" charset="-122"/>
              </a:rPr>
              <a:t>：</a:t>
            </a:r>
            <a:r>
              <a:rPr lang="en-US" altLang="zh-CN" sz="1600" dirty="0" smtClean="0">
                <a:solidFill>
                  <a:schemeClr val="bg1"/>
                </a:solidFill>
                <a:latin typeface="微软雅黑" panose="020B0503020204020204" pitchFamily="34" charset="-122"/>
                <a:ea typeface="微软雅黑" panose="020B0503020204020204" pitchFamily="34" charset="-122"/>
              </a:rPr>
              <a:t>1997</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5</a:t>
            </a:r>
            <a:r>
              <a:rPr lang="zh-CN" altLang="en-US" sz="1600" dirty="0" smtClean="0">
                <a:solidFill>
                  <a:schemeClr val="bg1"/>
                </a:solidFill>
                <a:latin typeface="微软雅黑" panose="020B0503020204020204" pitchFamily="34" charset="-122"/>
                <a:ea typeface="微软雅黑" panose="020B0503020204020204" pitchFamily="34" charset="-122"/>
              </a:rPr>
              <a:t>月，</a:t>
            </a:r>
            <a:r>
              <a:rPr lang="en-US" altLang="zh-CN" sz="1600" dirty="0" smtClean="0">
                <a:solidFill>
                  <a:schemeClr val="bg1"/>
                </a:solidFill>
                <a:latin typeface="微软雅黑" panose="020B0503020204020204" pitchFamily="34" charset="-122"/>
                <a:ea typeface="微软雅黑" panose="020B0503020204020204" pitchFamily="34" charset="-122"/>
              </a:rPr>
              <a:t>Intel</a:t>
            </a:r>
            <a:r>
              <a:rPr lang="zh-CN" altLang="en-US" sz="1600" dirty="0" smtClean="0">
                <a:solidFill>
                  <a:schemeClr val="bg1"/>
                </a:solidFill>
                <a:latin typeface="微软雅黑" panose="020B0503020204020204" pitchFamily="34" charset="-122"/>
                <a:ea typeface="微软雅黑" panose="020B0503020204020204" pitchFamily="34" charset="-122"/>
              </a:rPr>
              <a:t>又推出了和</a:t>
            </a:r>
            <a:r>
              <a:rPr lang="en-US" altLang="zh-CN" sz="1600" dirty="0" smtClean="0">
                <a:solidFill>
                  <a:schemeClr val="bg1"/>
                </a:solidFill>
                <a:latin typeface="微软雅黑" panose="020B0503020204020204" pitchFamily="34" charset="-122"/>
                <a:ea typeface="微软雅黑" panose="020B0503020204020204" pitchFamily="34" charset="-122"/>
              </a:rPr>
              <a:t>Pentium Pro</a:t>
            </a:r>
            <a:r>
              <a:rPr lang="zh-CN" altLang="en-US" sz="1600" dirty="0" smtClean="0">
                <a:solidFill>
                  <a:schemeClr val="bg1"/>
                </a:solidFill>
                <a:latin typeface="微软雅黑" panose="020B0503020204020204" pitchFamily="34" charset="-122"/>
                <a:ea typeface="微软雅黑" panose="020B0503020204020204" pitchFamily="34" charset="-122"/>
              </a:rPr>
              <a:t>同一个级别的产品。 </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600" dirty="0" smtClean="0">
                <a:solidFill>
                  <a:schemeClr val="bg1"/>
                </a:solidFill>
                <a:latin typeface="微软雅黑" panose="020B0503020204020204" pitchFamily="34" charset="-122"/>
                <a:ea typeface="微软雅黑" panose="020B0503020204020204" pitchFamily="34" charset="-122"/>
              </a:rPr>
              <a:t>Celeron</a:t>
            </a:r>
            <a:r>
              <a:rPr lang="zh-CN" altLang="en-US" sz="1600" dirty="0" smtClean="0">
                <a:solidFill>
                  <a:schemeClr val="bg1"/>
                </a:solidFill>
                <a:latin typeface="微软雅黑" panose="020B0503020204020204" pitchFamily="34" charset="-122"/>
                <a:ea typeface="微软雅黑" panose="020B0503020204020204" pitchFamily="34" charset="-122"/>
              </a:rPr>
              <a:t>：赛扬是</a:t>
            </a:r>
            <a:r>
              <a:rPr lang="en-US" altLang="zh-CN" sz="1600" dirty="0" smtClean="0">
                <a:solidFill>
                  <a:schemeClr val="bg1"/>
                </a:solidFill>
                <a:latin typeface="微软雅黑" panose="020B0503020204020204" pitchFamily="34" charset="-122"/>
                <a:ea typeface="微软雅黑" panose="020B0503020204020204" pitchFamily="34" charset="-122"/>
              </a:rPr>
              <a:t>Intel</a:t>
            </a:r>
            <a:r>
              <a:rPr lang="zh-CN" altLang="en-US" sz="1600" dirty="0" smtClean="0">
                <a:solidFill>
                  <a:schemeClr val="bg1"/>
                </a:solidFill>
                <a:latin typeface="微软雅黑" panose="020B0503020204020204" pitchFamily="34" charset="-122"/>
                <a:ea typeface="微软雅黑" panose="020B0503020204020204" pitchFamily="34" charset="-122"/>
              </a:rPr>
              <a:t>针对</a:t>
            </a:r>
            <a:r>
              <a:rPr lang="en-US" altLang="zh-CN" sz="1600" dirty="0" err="1" smtClean="0">
                <a:solidFill>
                  <a:schemeClr val="bg1"/>
                </a:solidFill>
                <a:latin typeface="微软雅黑" panose="020B0503020204020204" pitchFamily="34" charset="-122"/>
                <a:ea typeface="微软雅黑" panose="020B0503020204020204" pitchFamily="34" charset="-122"/>
              </a:rPr>
              <a:t>PentiumII</a:t>
            </a:r>
            <a:r>
              <a:rPr lang="zh-CN" altLang="en-US" sz="1600" dirty="0" smtClean="0">
                <a:solidFill>
                  <a:schemeClr val="bg1"/>
                </a:solidFill>
                <a:latin typeface="微软雅黑" panose="020B0503020204020204" pitchFamily="34" charset="-122"/>
                <a:ea typeface="微软雅黑" panose="020B0503020204020204" pitchFamily="34" charset="-122"/>
              </a:rPr>
              <a:t>提出的廉价版本，其核心技术与</a:t>
            </a:r>
            <a:r>
              <a:rPr lang="en-US" altLang="zh-CN" sz="1600" dirty="0" err="1" smtClean="0">
                <a:solidFill>
                  <a:schemeClr val="bg1"/>
                </a:solidFill>
                <a:latin typeface="微软雅黑" panose="020B0503020204020204" pitchFamily="34" charset="-122"/>
                <a:ea typeface="微软雅黑" panose="020B0503020204020204" pitchFamily="34" charset="-122"/>
              </a:rPr>
              <a:t>PentiumII</a:t>
            </a:r>
            <a:r>
              <a:rPr lang="zh-CN" altLang="en-US" sz="1600" dirty="0" smtClean="0">
                <a:solidFill>
                  <a:schemeClr val="bg1"/>
                </a:solidFill>
                <a:latin typeface="微软雅黑" panose="020B0503020204020204" pitchFamily="34" charset="-122"/>
                <a:ea typeface="微软雅黑" panose="020B0503020204020204" pitchFamily="34" charset="-122"/>
              </a:rPr>
              <a:t>相同，企图攻占低价位个人电脑市场，可以说是</a:t>
            </a:r>
            <a:r>
              <a:rPr lang="en-US" altLang="zh-CN" sz="1600" dirty="0" smtClean="0">
                <a:solidFill>
                  <a:schemeClr val="bg1"/>
                </a:solidFill>
                <a:latin typeface="微软雅黑" panose="020B0503020204020204" pitchFamily="34" charset="-122"/>
                <a:ea typeface="微软雅黑" panose="020B0503020204020204" pitchFamily="34" charset="-122"/>
              </a:rPr>
              <a:t>Intel</a:t>
            </a:r>
            <a:r>
              <a:rPr lang="zh-CN" altLang="en-US" sz="1600" dirty="0" smtClean="0">
                <a:solidFill>
                  <a:schemeClr val="bg1"/>
                </a:solidFill>
                <a:latin typeface="微软雅黑" panose="020B0503020204020204" pitchFamily="34" charset="-122"/>
                <a:ea typeface="微软雅黑" panose="020B0503020204020204" pitchFamily="34" charset="-122"/>
              </a:rPr>
              <a:t>为抢占低端市场而专门推出的 </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600" dirty="0" smtClean="0">
                <a:solidFill>
                  <a:schemeClr val="bg1"/>
                </a:solidFill>
                <a:latin typeface="微软雅黑" panose="020B0503020204020204" pitchFamily="34" charset="-122"/>
                <a:ea typeface="微软雅黑" panose="020B0503020204020204" pitchFamily="34" charset="-122"/>
              </a:rPr>
              <a:t>Xeon </a:t>
            </a:r>
            <a:r>
              <a:rPr lang="zh-CN" altLang="en-US" sz="1600" dirty="0" smtClean="0">
                <a:solidFill>
                  <a:schemeClr val="bg1"/>
                </a:solidFill>
                <a:latin typeface="微软雅黑" panose="020B0503020204020204" pitchFamily="34" charset="-122"/>
                <a:ea typeface="微软雅黑" panose="020B0503020204020204" pitchFamily="34" charset="-122"/>
              </a:rPr>
              <a:t>：至强处理器，主要是用于高端的</a:t>
            </a:r>
            <a:r>
              <a:rPr lang="en-US" altLang="zh-CN" sz="1600" dirty="0" smtClean="0">
                <a:solidFill>
                  <a:schemeClr val="bg1"/>
                </a:solidFill>
                <a:latin typeface="微软雅黑" panose="020B0503020204020204" pitchFamily="34" charset="-122"/>
                <a:ea typeface="微软雅黑" panose="020B0503020204020204" pitchFamily="34" charset="-122"/>
              </a:rPr>
              <a:t>NT</a:t>
            </a:r>
            <a:r>
              <a:rPr lang="zh-CN" altLang="en-US" sz="1600" dirty="0" smtClean="0">
                <a:solidFill>
                  <a:schemeClr val="bg1"/>
                </a:solidFill>
                <a:latin typeface="微软雅黑" panose="020B0503020204020204" pitchFamily="34" charset="-122"/>
                <a:ea typeface="微软雅黑" panose="020B0503020204020204" pitchFamily="34" charset="-122"/>
              </a:rPr>
              <a:t>服务器的。 </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600" dirty="0" smtClean="0">
                <a:solidFill>
                  <a:schemeClr val="bg1"/>
                </a:solidFill>
                <a:latin typeface="微软雅黑" panose="020B0503020204020204" pitchFamily="34" charset="-122"/>
                <a:ea typeface="微软雅黑" panose="020B0503020204020204" pitchFamily="34" charset="-122"/>
              </a:rPr>
              <a:t>Intel </a:t>
            </a:r>
            <a:r>
              <a:rPr lang="en-US" altLang="zh-CN" sz="1600" dirty="0" err="1" smtClean="0">
                <a:solidFill>
                  <a:schemeClr val="bg1"/>
                </a:solidFill>
                <a:latin typeface="微软雅黑" panose="020B0503020204020204" pitchFamily="34" charset="-122"/>
                <a:ea typeface="微软雅黑" panose="020B0503020204020204" pitchFamily="34" charset="-122"/>
              </a:rPr>
              <a:t>PentiumIII</a:t>
            </a: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：其受瞩目的原因是其在多媒体方面性能的增强，能加速需要密集处理运行的程序。</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600" dirty="0" smtClean="0">
                <a:solidFill>
                  <a:schemeClr val="bg1"/>
                </a:solidFill>
                <a:latin typeface="微软雅黑" panose="020B0503020204020204" pitchFamily="34" charset="-122"/>
                <a:ea typeface="微软雅黑" panose="020B0503020204020204" pitchFamily="34" charset="-122"/>
              </a:rPr>
              <a:t>2000</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3</a:t>
            </a:r>
            <a:r>
              <a:rPr lang="zh-CN" altLang="en-US" sz="1600" dirty="0" smtClean="0">
                <a:solidFill>
                  <a:schemeClr val="bg1"/>
                </a:solidFill>
                <a:latin typeface="微软雅黑" panose="020B0503020204020204" pitchFamily="34" charset="-122"/>
                <a:ea typeface="微软雅黑" panose="020B0503020204020204" pitchFamily="34" charset="-122"/>
              </a:rPr>
              <a:t>月</a:t>
            </a:r>
            <a:r>
              <a:rPr lang="en-US" altLang="zh-CN" sz="1600" dirty="0" smtClean="0">
                <a:solidFill>
                  <a:schemeClr val="bg1"/>
                </a:solidFill>
                <a:latin typeface="微软雅黑" panose="020B0503020204020204" pitchFamily="34" charset="-122"/>
                <a:ea typeface="微软雅黑" panose="020B0503020204020204" pitchFamily="34" charset="-122"/>
              </a:rPr>
              <a:t>6</a:t>
            </a:r>
            <a:r>
              <a:rPr lang="zh-CN" altLang="en-US" sz="1600" dirty="0" smtClean="0">
                <a:solidFill>
                  <a:schemeClr val="bg1"/>
                </a:solidFill>
                <a:latin typeface="微软雅黑" panose="020B0503020204020204" pitchFamily="34" charset="-122"/>
                <a:ea typeface="微软雅黑" panose="020B0503020204020204" pitchFamily="34" charset="-122"/>
              </a:rPr>
              <a:t>日 ： </a:t>
            </a:r>
            <a:r>
              <a:rPr lang="en-US" altLang="zh-CN" sz="1600" dirty="0" smtClean="0">
                <a:solidFill>
                  <a:schemeClr val="bg1"/>
                </a:solidFill>
                <a:latin typeface="微软雅黑" panose="020B0503020204020204" pitchFamily="34" charset="-122"/>
                <a:ea typeface="微软雅黑" panose="020B0503020204020204" pitchFamily="34" charset="-122"/>
              </a:rPr>
              <a:t>AMD </a:t>
            </a:r>
            <a:r>
              <a:rPr lang="zh-CN" altLang="en-US" sz="1600" dirty="0" smtClean="0">
                <a:solidFill>
                  <a:schemeClr val="bg1"/>
                </a:solidFill>
                <a:latin typeface="微软雅黑" panose="020B0503020204020204" pitchFamily="34" charset="-122"/>
                <a:ea typeface="微软雅黑" panose="020B0503020204020204" pitchFamily="34" charset="-122"/>
              </a:rPr>
              <a:t>发布</a:t>
            </a:r>
            <a:r>
              <a:rPr lang="en-US" altLang="zh-CN" sz="1600" dirty="0" err="1" smtClean="0">
                <a:solidFill>
                  <a:schemeClr val="bg1"/>
                </a:solidFill>
                <a:latin typeface="微软雅黑" panose="020B0503020204020204" pitchFamily="34" charset="-122"/>
                <a:ea typeface="微软雅黑" panose="020B0503020204020204" pitchFamily="34" charset="-122"/>
              </a:rPr>
              <a:t>Athlon</a:t>
            </a:r>
            <a:r>
              <a:rPr lang="en-US" altLang="zh-CN" sz="1600" dirty="0" smtClean="0">
                <a:solidFill>
                  <a:schemeClr val="bg1"/>
                </a:solidFill>
                <a:latin typeface="微软雅黑" panose="020B0503020204020204" pitchFamily="34" charset="-122"/>
                <a:ea typeface="微软雅黑" panose="020B0503020204020204" pitchFamily="34" charset="-122"/>
              </a:rPr>
              <a:t> 1GHz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600" dirty="0" smtClean="0">
                <a:solidFill>
                  <a:schemeClr val="bg1"/>
                </a:solidFill>
                <a:latin typeface="微软雅黑" panose="020B0503020204020204" pitchFamily="34" charset="-122"/>
                <a:ea typeface="微软雅黑" panose="020B0503020204020204" pitchFamily="34" charset="-122"/>
              </a:rPr>
              <a:t>Intel </a:t>
            </a:r>
            <a:r>
              <a:rPr lang="zh-CN" altLang="en-US" sz="1600" dirty="0" smtClean="0">
                <a:solidFill>
                  <a:schemeClr val="bg1"/>
                </a:solidFill>
                <a:latin typeface="微软雅黑" panose="020B0503020204020204" pitchFamily="34" charset="-122"/>
                <a:ea typeface="微软雅黑" panose="020B0503020204020204" pitchFamily="34" charset="-122"/>
              </a:rPr>
              <a:t>的</a:t>
            </a:r>
            <a:r>
              <a:rPr lang="en-US" altLang="zh-CN" sz="1600" dirty="0" smtClean="0">
                <a:solidFill>
                  <a:schemeClr val="bg1"/>
                </a:solidFill>
                <a:latin typeface="微软雅黑" panose="020B0503020204020204" pitchFamily="34" charset="-122"/>
                <a:ea typeface="微软雅黑" panose="020B0503020204020204" pitchFamily="34" charset="-122"/>
              </a:rPr>
              <a:t>Pentium IV </a:t>
            </a:r>
            <a:r>
              <a:rPr lang="zh-CN" altLang="en-US" sz="1600" dirty="0" smtClean="0">
                <a:solidFill>
                  <a:schemeClr val="bg1"/>
                </a:solidFill>
                <a:latin typeface="微软雅黑" panose="020B0503020204020204" pitchFamily="34" charset="-122"/>
                <a:ea typeface="微软雅黑" panose="020B0503020204020204" pitchFamily="34" charset="-122"/>
              </a:rPr>
              <a:t>和</a:t>
            </a:r>
            <a:r>
              <a:rPr lang="en-US" altLang="zh-CN" sz="1600" dirty="0" smtClean="0">
                <a:solidFill>
                  <a:schemeClr val="bg1"/>
                </a:solidFill>
                <a:latin typeface="微软雅黑" panose="020B0503020204020204" pitchFamily="34" charset="-122"/>
                <a:ea typeface="微软雅黑" panose="020B0503020204020204" pitchFamily="34" charset="-122"/>
              </a:rPr>
              <a:t>AMD Athlon64 </a:t>
            </a:r>
            <a:r>
              <a:rPr lang="zh-CN" altLang="en-US" sz="1600" dirty="0" smtClean="0">
                <a:solidFill>
                  <a:schemeClr val="bg1"/>
                </a:solidFill>
                <a:latin typeface="微软雅黑" panose="020B0503020204020204" pitchFamily="34" charset="-122"/>
                <a:ea typeface="微软雅黑" panose="020B0503020204020204" pitchFamily="34" charset="-122"/>
              </a:rPr>
              <a:t>。虽然按照发布时间来说，</a:t>
            </a:r>
            <a:r>
              <a:rPr lang="en-US" altLang="zh-CN" sz="1600" dirty="0" smtClean="0">
                <a:solidFill>
                  <a:schemeClr val="bg1"/>
                </a:solidFill>
                <a:latin typeface="微软雅黑" panose="020B0503020204020204" pitchFamily="34" charset="-122"/>
                <a:ea typeface="微软雅黑" panose="020B0503020204020204" pitchFamily="34" charset="-122"/>
              </a:rPr>
              <a:t>Athlon64 </a:t>
            </a:r>
            <a:r>
              <a:rPr lang="zh-CN" altLang="en-US" sz="1600" dirty="0" smtClean="0">
                <a:solidFill>
                  <a:schemeClr val="bg1"/>
                </a:solidFill>
                <a:latin typeface="微软雅黑" panose="020B0503020204020204" pitchFamily="34" charset="-122"/>
                <a:ea typeface="微软雅黑" panose="020B0503020204020204" pitchFamily="34" charset="-122"/>
              </a:rPr>
              <a:t>要比</a:t>
            </a:r>
            <a:r>
              <a:rPr lang="en-US" altLang="zh-CN" sz="1600" dirty="0" smtClean="0">
                <a:solidFill>
                  <a:schemeClr val="bg1"/>
                </a:solidFill>
                <a:latin typeface="微软雅黑" panose="020B0503020204020204" pitchFamily="34" charset="-122"/>
                <a:ea typeface="微软雅黑" panose="020B0503020204020204" pitchFamily="34" charset="-122"/>
              </a:rPr>
              <a:t>Pentium IV </a:t>
            </a:r>
            <a:r>
              <a:rPr lang="zh-CN" altLang="en-US" sz="1600" dirty="0" smtClean="0">
                <a:solidFill>
                  <a:schemeClr val="bg1"/>
                </a:solidFill>
                <a:latin typeface="微软雅黑" panose="020B0503020204020204" pitchFamily="34" charset="-122"/>
                <a:ea typeface="微软雅黑" panose="020B0503020204020204" pitchFamily="34" charset="-122"/>
              </a:rPr>
              <a:t>迟一个时代（</a:t>
            </a:r>
            <a:r>
              <a:rPr lang="en-US" altLang="zh-CN" sz="1600" dirty="0" smtClean="0">
                <a:solidFill>
                  <a:schemeClr val="bg1"/>
                </a:solidFill>
                <a:latin typeface="微软雅黑" panose="020B0503020204020204" pitchFamily="34" charset="-122"/>
                <a:ea typeface="微软雅黑" panose="020B0503020204020204" pitchFamily="34" charset="-122"/>
              </a:rPr>
              <a:t>Pentium IV </a:t>
            </a:r>
            <a:r>
              <a:rPr lang="zh-CN" altLang="en-US" sz="1600" dirty="0" smtClean="0">
                <a:solidFill>
                  <a:schemeClr val="bg1"/>
                </a:solidFill>
                <a:latin typeface="微软雅黑" panose="020B0503020204020204" pitchFamily="34" charset="-122"/>
                <a:ea typeface="微软雅黑" panose="020B0503020204020204" pitchFamily="34" charset="-122"/>
              </a:rPr>
              <a:t>发布时间是</a:t>
            </a:r>
            <a:r>
              <a:rPr lang="en-US" altLang="zh-CN" sz="1600" dirty="0" smtClean="0">
                <a:solidFill>
                  <a:schemeClr val="bg1"/>
                </a:solidFill>
                <a:latin typeface="微软雅黑" panose="020B0503020204020204" pitchFamily="34" charset="-122"/>
                <a:ea typeface="微软雅黑" panose="020B0503020204020204" pitchFamily="34" charset="-122"/>
              </a:rPr>
              <a:t>2000</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11</a:t>
            </a:r>
            <a:r>
              <a:rPr lang="zh-CN" altLang="en-US" sz="1600" dirty="0" smtClean="0">
                <a:solidFill>
                  <a:schemeClr val="bg1"/>
                </a:solidFill>
                <a:latin typeface="微软雅黑" panose="020B0503020204020204" pitchFamily="34" charset="-122"/>
                <a:ea typeface="微软雅黑" panose="020B0503020204020204" pitchFamily="34" charset="-122"/>
              </a:rPr>
              <a:t>月，而</a:t>
            </a:r>
            <a:r>
              <a:rPr lang="en-US" altLang="zh-CN" sz="1600" dirty="0" smtClean="0">
                <a:solidFill>
                  <a:schemeClr val="bg1"/>
                </a:solidFill>
                <a:latin typeface="微软雅黑" panose="020B0503020204020204" pitchFamily="34" charset="-122"/>
                <a:ea typeface="微软雅黑" panose="020B0503020204020204" pitchFamily="34" charset="-122"/>
              </a:rPr>
              <a:t>Athlon64 </a:t>
            </a:r>
            <a:r>
              <a:rPr lang="zh-CN" altLang="en-US" sz="1600" dirty="0" smtClean="0">
                <a:solidFill>
                  <a:schemeClr val="bg1"/>
                </a:solidFill>
                <a:latin typeface="微软雅黑" panose="020B0503020204020204" pitchFamily="34" charset="-122"/>
                <a:ea typeface="微软雅黑" panose="020B0503020204020204" pitchFamily="34" charset="-122"/>
              </a:rPr>
              <a:t>则是</a:t>
            </a:r>
            <a:r>
              <a:rPr lang="en-US" altLang="zh-CN" sz="1600" dirty="0" smtClean="0">
                <a:solidFill>
                  <a:schemeClr val="bg1"/>
                </a:solidFill>
                <a:latin typeface="微软雅黑" panose="020B0503020204020204" pitchFamily="34" charset="-122"/>
                <a:ea typeface="微软雅黑" panose="020B0503020204020204" pitchFamily="34" charset="-122"/>
              </a:rPr>
              <a:t>2003</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9</a:t>
            </a:r>
            <a:r>
              <a:rPr lang="zh-CN" altLang="en-US" sz="1600" dirty="0" smtClean="0">
                <a:solidFill>
                  <a:schemeClr val="bg1"/>
                </a:solidFill>
                <a:latin typeface="微软雅黑" panose="020B0503020204020204" pitchFamily="34" charset="-122"/>
                <a:ea typeface="微软雅黑" panose="020B0503020204020204" pitchFamily="34" charset="-122"/>
              </a:rPr>
              <a:t>月），但</a:t>
            </a:r>
            <a:r>
              <a:rPr lang="en-US" altLang="zh-CN" sz="1600" dirty="0" smtClean="0">
                <a:solidFill>
                  <a:schemeClr val="bg1"/>
                </a:solidFill>
                <a:latin typeface="微软雅黑" panose="020B0503020204020204" pitchFamily="34" charset="-122"/>
                <a:ea typeface="微软雅黑" panose="020B0503020204020204" pitchFamily="34" charset="-122"/>
              </a:rPr>
              <a:t>Pentium IV </a:t>
            </a:r>
            <a:r>
              <a:rPr lang="zh-CN" altLang="en-US" sz="1600" dirty="0" smtClean="0">
                <a:solidFill>
                  <a:schemeClr val="bg1"/>
                </a:solidFill>
                <a:latin typeface="微软雅黑" panose="020B0503020204020204" pitchFamily="34" charset="-122"/>
                <a:ea typeface="微软雅黑" panose="020B0503020204020204" pitchFamily="34" charset="-122"/>
              </a:rPr>
              <a:t>经过了几年的的换芯，性能也获得了显著提升。</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en-US" altLang="zh-CN" sz="1600" dirty="0" smtClean="0">
                <a:solidFill>
                  <a:schemeClr val="bg1"/>
                </a:solidFill>
                <a:latin typeface="微软雅黑" panose="020B0503020204020204" pitchFamily="34" charset="-122"/>
                <a:ea typeface="微软雅黑" panose="020B0503020204020204" pitchFamily="34" charset="-122"/>
              </a:rPr>
              <a:t>2006</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Intel</a:t>
            </a:r>
            <a:r>
              <a:rPr lang="zh-CN" altLang="en-US" sz="1600" dirty="0" smtClean="0">
                <a:solidFill>
                  <a:schemeClr val="bg1"/>
                </a:solidFill>
                <a:latin typeface="微软雅黑" panose="020B0503020204020204" pitchFamily="34" charset="-122"/>
                <a:ea typeface="微软雅黑" panose="020B0503020204020204" pitchFamily="34" charset="-122"/>
              </a:rPr>
              <a:t>宣布了酷睿双核处理器。这是第一款面向便携式电脑设计的双核处理器，拥有极佳的性能，至少比</a:t>
            </a:r>
            <a:r>
              <a:rPr lang="en-US" altLang="zh-CN" sz="1600" dirty="0" smtClean="0">
                <a:solidFill>
                  <a:schemeClr val="bg1"/>
                </a:solidFill>
                <a:latin typeface="微软雅黑" panose="020B0503020204020204" pitchFamily="34" charset="-122"/>
                <a:ea typeface="微软雅黑" panose="020B0503020204020204" pitchFamily="34" charset="-122"/>
              </a:rPr>
              <a:t>P4</a:t>
            </a:r>
            <a:r>
              <a:rPr lang="zh-CN" altLang="en-US" sz="1600" dirty="0" smtClean="0">
                <a:solidFill>
                  <a:schemeClr val="bg1"/>
                </a:solidFill>
                <a:latin typeface="微软雅黑" panose="020B0503020204020204" pitchFamily="34" charset="-122"/>
                <a:ea typeface="微软雅黑" panose="020B0503020204020204" pitchFamily="34" charset="-122"/>
              </a:rPr>
              <a:t>快多了。这也是第一款真双核</a:t>
            </a:r>
            <a:r>
              <a:rPr lang="en-US" altLang="zh-CN" sz="1600" dirty="0" smtClean="0">
                <a:solidFill>
                  <a:schemeClr val="bg1"/>
                </a:solidFill>
                <a:latin typeface="微软雅黑" panose="020B0503020204020204" pitchFamily="34" charset="-122"/>
                <a:ea typeface="微软雅黑" panose="020B0503020204020204" pitchFamily="34" charset="-122"/>
              </a:rPr>
              <a:t>X86</a:t>
            </a:r>
            <a:r>
              <a:rPr lang="zh-CN" altLang="en-US" sz="1600" dirty="0" smtClean="0">
                <a:solidFill>
                  <a:schemeClr val="bg1"/>
                </a:solidFill>
                <a:latin typeface="微软雅黑" panose="020B0503020204020204" pitchFamily="34" charset="-122"/>
                <a:ea typeface="微软雅黑" panose="020B0503020204020204" pitchFamily="34" charset="-122"/>
              </a:rPr>
              <a:t>处理器，共享缓存设计 。</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zh-CN" altLang="en-US" sz="1600" dirty="0" smtClean="0">
                <a:solidFill>
                  <a:schemeClr val="bg1"/>
                </a:solidFill>
                <a:latin typeface="微软雅黑" panose="020B0503020204020204" pitchFamily="34" charset="-122"/>
                <a:ea typeface="微软雅黑" panose="020B0503020204020204" pitchFamily="34" charset="-122"/>
              </a:rPr>
              <a:t>今天的中流砥柱</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酷睿、</a:t>
            </a:r>
            <a:r>
              <a:rPr lang="en-US" altLang="zh-CN" sz="1600" dirty="0" smtClean="0">
                <a:solidFill>
                  <a:schemeClr val="bg1"/>
                </a:solidFill>
                <a:latin typeface="微软雅黑" panose="020B0503020204020204" pitchFamily="34" charset="-122"/>
                <a:ea typeface="微软雅黑" panose="020B0503020204020204" pitchFamily="34" charset="-122"/>
              </a:rPr>
              <a:t>i3</a:t>
            </a:r>
            <a:r>
              <a:rPr lang="zh-CN" altLang="en-US" sz="1600" dirty="0" smtClean="0">
                <a:solidFill>
                  <a:schemeClr val="bg1"/>
                </a:solidFill>
                <a:latin typeface="微软雅黑" panose="020B0503020204020204" pitchFamily="34" charset="-122"/>
                <a:ea typeface="微软雅黑" panose="020B0503020204020204" pitchFamily="34" charset="-122"/>
              </a:rPr>
              <a:t>、</a:t>
            </a:r>
            <a:r>
              <a:rPr lang="en-US" altLang="zh-CN" sz="1600" dirty="0" smtClean="0">
                <a:solidFill>
                  <a:schemeClr val="bg1"/>
                </a:solidFill>
                <a:latin typeface="微软雅黑" panose="020B0503020204020204" pitchFamily="34" charset="-122"/>
                <a:ea typeface="微软雅黑" panose="020B0503020204020204" pitchFamily="34" charset="-122"/>
              </a:rPr>
              <a:t>i5</a:t>
            </a:r>
            <a:r>
              <a:rPr lang="zh-CN" altLang="en-US" sz="1600" dirty="0" smtClean="0">
                <a:solidFill>
                  <a:schemeClr val="bg1"/>
                </a:solidFill>
                <a:latin typeface="微软雅黑" panose="020B0503020204020204" pitchFamily="34" charset="-122"/>
                <a:ea typeface="微软雅黑" panose="020B0503020204020204" pitchFamily="34" charset="-122"/>
              </a:rPr>
              <a:t>、</a:t>
            </a:r>
            <a:r>
              <a:rPr lang="en-US" altLang="zh-CN" sz="1600" dirty="0" smtClean="0">
                <a:solidFill>
                  <a:schemeClr val="bg1"/>
                </a:solidFill>
                <a:latin typeface="微软雅黑" panose="020B0503020204020204" pitchFamily="34" charset="-122"/>
                <a:ea typeface="微软雅黑" panose="020B0503020204020204" pitchFamily="34" charset="-122"/>
              </a:rPr>
              <a:t>i7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descr="0880859.jpg"/>
          <p:cNvPicPr>
            <a:picLocks noChangeAspect="1"/>
          </p:cNvPicPr>
          <p:nvPr/>
        </p:nvPicPr>
        <p:blipFill>
          <a:blip r:embed="rId1"/>
          <a:stretch>
            <a:fillRect/>
          </a:stretch>
        </p:blipFill>
        <p:spPr>
          <a:xfrm>
            <a:off x="642910" y="1357298"/>
            <a:ext cx="7937556" cy="5143536"/>
          </a:xfrm>
          <a:prstGeom prst="rect">
            <a:avLst/>
          </a:prstGeom>
        </p:spPr>
      </p:pic>
      <p:pic>
        <p:nvPicPr>
          <p:cNvPr id="5" name="图片 4" descr="cpu_intel_corei7_sn8.jpg"/>
          <p:cNvPicPr>
            <a:picLocks noChangeAspect="1"/>
          </p:cNvPicPr>
          <p:nvPr/>
        </p:nvPicPr>
        <p:blipFill>
          <a:blip r:embed="rId2"/>
          <a:stretch>
            <a:fillRect/>
          </a:stretch>
        </p:blipFill>
        <p:spPr>
          <a:xfrm>
            <a:off x="7048485" y="1428736"/>
            <a:ext cx="2095515" cy="157163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714348" y="566758"/>
            <a:ext cx="7772400" cy="1206500"/>
          </a:xfrm>
        </p:spPr>
        <p:txBody>
          <a:bodyPr/>
          <a:lstStyle/>
          <a:p>
            <a:pPr eaLnBrk="1" hangingPunct="1"/>
            <a:r>
              <a:rPr lang="zh-CN" altLang="en-US" sz="3200" dirty="0" smtClean="0">
                <a:solidFill>
                  <a:schemeClr val="bg1"/>
                </a:solidFill>
                <a:latin typeface="微软雅黑" panose="020B0503020204020204" pitchFamily="34" charset="-122"/>
                <a:ea typeface="微软雅黑" panose="020B0503020204020204" pitchFamily="34" charset="-122"/>
              </a:rPr>
              <a:t>计算机主板</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52227" name="Rectangle 3"/>
          <p:cNvSpPr>
            <a:spLocks noGrp="1" noChangeArrowheads="1"/>
          </p:cNvSpPr>
          <p:nvPr>
            <p:ph type="body" idx="1"/>
          </p:nvPr>
        </p:nvSpPr>
        <p:spPr>
          <a:xfrm>
            <a:off x="714348" y="1571612"/>
            <a:ext cx="7772400" cy="4495800"/>
          </a:xfrm>
        </p:spPr>
        <p:txBody>
          <a:bodyPr/>
          <a:lstStyle/>
          <a:p>
            <a:pPr eaLnBrk="1" hangingPunct="1">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主板是电脑系统中最大的一块电路板，它的英文名字叫做“</a:t>
            </a:r>
            <a:r>
              <a:rPr lang="en-US" altLang="zh-CN" sz="2000" dirty="0" err="1" smtClean="0">
                <a:solidFill>
                  <a:schemeClr val="bg1"/>
                </a:solidFill>
                <a:latin typeface="微软雅黑" panose="020B0503020204020204" pitchFamily="34" charset="-122"/>
                <a:ea typeface="微软雅黑" panose="020B0503020204020204" pitchFamily="34" charset="-122"/>
              </a:rPr>
              <a:t>Mainboard</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或“</a:t>
            </a:r>
            <a:r>
              <a:rPr lang="en-US" altLang="zh-CN" sz="2000" dirty="0" smtClean="0">
                <a:solidFill>
                  <a:schemeClr val="bg1"/>
                </a:solidFill>
                <a:latin typeface="微软雅黑" panose="020B0503020204020204" pitchFamily="34" charset="-122"/>
                <a:ea typeface="微软雅黑" panose="020B0503020204020204" pitchFamily="34" charset="-122"/>
              </a:rPr>
              <a:t>Motherboard”</a:t>
            </a:r>
            <a:r>
              <a:rPr lang="zh-CN" altLang="en-US" sz="2000" dirty="0" smtClean="0">
                <a:solidFill>
                  <a:schemeClr val="bg1"/>
                </a:solidFill>
                <a:latin typeface="微软雅黑" panose="020B0503020204020204" pitchFamily="34" charset="-122"/>
                <a:ea typeface="微软雅黑" panose="020B0503020204020204" pitchFamily="34" charset="-122"/>
              </a:rPr>
              <a:t>，简称</a:t>
            </a:r>
            <a:r>
              <a:rPr lang="en-US" altLang="zh-CN" sz="2000" dirty="0" smtClean="0">
                <a:solidFill>
                  <a:schemeClr val="bg1"/>
                </a:solidFill>
                <a:latin typeface="微软雅黑" panose="020B0503020204020204" pitchFamily="34" charset="-122"/>
                <a:ea typeface="微软雅黑" panose="020B0503020204020204" pitchFamily="34" charset="-122"/>
              </a:rPr>
              <a:t>M/B</a:t>
            </a:r>
            <a:r>
              <a:rPr lang="zh-CN" altLang="en-US" sz="2000" dirty="0" smtClean="0">
                <a:solidFill>
                  <a:schemeClr val="bg1"/>
                </a:solidFill>
                <a:latin typeface="微软雅黑" panose="020B0503020204020204" pitchFamily="34" charset="-122"/>
                <a:ea typeface="微软雅黑" panose="020B0503020204020204" pitchFamily="34" charset="-122"/>
              </a:rPr>
              <a:t>。</a:t>
            </a:r>
            <a:endParaRPr lang="en-US" altLang="zh-CN"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主板上布满了各种电子元件、插槽、接口等。它为</a:t>
            </a:r>
            <a:r>
              <a:rPr lang="en-US" altLang="zh-CN" sz="2000" dirty="0" smtClean="0">
                <a:solidFill>
                  <a:schemeClr val="bg1"/>
                </a:solidFill>
                <a:latin typeface="微软雅黑" panose="020B0503020204020204" pitchFamily="34" charset="-122"/>
                <a:ea typeface="微软雅黑" panose="020B0503020204020204" pitchFamily="34" charset="-122"/>
              </a:rPr>
              <a:t>CPU</a:t>
            </a:r>
            <a:r>
              <a:rPr lang="zh-CN" altLang="en-US" sz="2000" dirty="0" smtClean="0">
                <a:solidFill>
                  <a:schemeClr val="bg1"/>
                </a:solidFill>
                <a:latin typeface="微软雅黑" panose="020B0503020204020204" pitchFamily="34" charset="-122"/>
                <a:ea typeface="微软雅黑" panose="020B0503020204020204" pitchFamily="34" charset="-122"/>
              </a:rPr>
              <a:t>、内存和各种功能（声、图、通信、网络、</a:t>
            </a:r>
            <a:r>
              <a:rPr lang="en-US" altLang="zh-CN" sz="2000" dirty="0" smtClean="0">
                <a:solidFill>
                  <a:schemeClr val="bg1"/>
                </a:solidFill>
                <a:latin typeface="微软雅黑" panose="020B0503020204020204" pitchFamily="34" charset="-122"/>
                <a:ea typeface="微软雅黑" panose="020B0503020204020204" pitchFamily="34" charset="-122"/>
              </a:rPr>
              <a:t>TV</a:t>
            </a:r>
            <a:r>
              <a:rPr lang="zh-CN" altLang="en-US" sz="2000" dirty="0" smtClean="0">
                <a:solidFill>
                  <a:schemeClr val="bg1"/>
                </a:solidFill>
                <a:latin typeface="微软雅黑" panose="020B0503020204020204" pitchFamily="34" charset="-122"/>
                <a:ea typeface="微软雅黑" panose="020B0503020204020204" pitchFamily="34" charset="-122"/>
              </a:rPr>
              <a:t>、</a:t>
            </a:r>
            <a:r>
              <a:rPr lang="en-US" altLang="zh-CN" sz="2000" dirty="0" smtClean="0">
                <a:solidFill>
                  <a:schemeClr val="bg1"/>
                </a:solidFill>
                <a:latin typeface="微软雅黑" panose="020B0503020204020204" pitchFamily="34" charset="-122"/>
                <a:ea typeface="微软雅黑" panose="020B0503020204020204" pitchFamily="34" charset="-122"/>
              </a:rPr>
              <a:t>SCSI</a:t>
            </a:r>
            <a:r>
              <a:rPr lang="zh-CN" altLang="en-US" sz="2000" dirty="0" smtClean="0">
                <a:solidFill>
                  <a:schemeClr val="bg1"/>
                </a:solidFill>
                <a:latin typeface="微软雅黑" panose="020B0503020204020204" pitchFamily="34" charset="-122"/>
                <a:ea typeface="微软雅黑" panose="020B0503020204020204" pitchFamily="34" charset="-122"/>
              </a:rPr>
              <a:t>等）卡提供安装插座（槽）</a:t>
            </a:r>
            <a:endParaRPr lang="en-US" altLang="zh-CN"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电脑的整体运行速度和稳定性在相当程度上取决于主板的性能。 </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smtClean="0">
                <a:solidFill>
                  <a:schemeClr val="bg1"/>
                </a:solidFill>
                <a:latin typeface="微软雅黑" panose="020B0503020204020204" pitchFamily="34" charset="-122"/>
                <a:ea typeface="微软雅黑" panose="020B0503020204020204" pitchFamily="34" charset="-122"/>
              </a:rPr>
              <a:t>计算机主板</a:t>
            </a:r>
            <a:endParaRPr lang="zh-CN" altLang="en-US" smtClean="0">
              <a:solidFill>
                <a:schemeClr val="bg1"/>
              </a:solidFill>
              <a:latin typeface="微软雅黑" panose="020B0503020204020204" pitchFamily="34" charset="-122"/>
              <a:ea typeface="微软雅黑" panose="020B0503020204020204" pitchFamily="34" charset="-122"/>
            </a:endParaRPr>
          </a:p>
        </p:txBody>
      </p:sp>
      <p:pic>
        <p:nvPicPr>
          <p:cNvPr id="53251" name="Picture 3" descr="A1_02_25"/>
          <p:cNvPicPr>
            <a:picLocks noGrp="1" noChangeAspect="1" noChangeArrowheads="1"/>
          </p:cNvPicPr>
          <p:nvPr>
            <p:ph sz="half" idx="1"/>
          </p:nvPr>
        </p:nvPicPr>
        <p:blipFill>
          <a:blip r:embed="rId1"/>
          <a:srcRect/>
          <a:stretch>
            <a:fillRect/>
          </a:stretch>
        </p:blipFill>
        <p:spPr>
          <a:xfrm>
            <a:off x="250825" y="1844675"/>
            <a:ext cx="4464050" cy="4081463"/>
          </a:xfrm>
          <a:noFill/>
          <a:ln>
            <a:solidFill>
              <a:srgbClr val="FFFF00"/>
            </a:solidFill>
          </a:ln>
        </p:spPr>
      </p:pic>
      <p:pic>
        <p:nvPicPr>
          <p:cNvPr id="53252" name="Picture 4" descr="A1_02_09"/>
          <p:cNvPicPr>
            <a:picLocks noGrp="1" noChangeAspect="1" noChangeArrowheads="1"/>
          </p:cNvPicPr>
          <p:nvPr>
            <p:ph sz="half" idx="2"/>
          </p:nvPr>
        </p:nvPicPr>
        <p:blipFill>
          <a:blip r:embed="rId2"/>
          <a:srcRect/>
          <a:stretch>
            <a:fillRect/>
          </a:stretch>
        </p:blipFill>
        <p:spPr>
          <a:xfrm>
            <a:off x="4716463" y="1196975"/>
            <a:ext cx="3724275" cy="2362200"/>
          </a:xfrm>
          <a:noFill/>
          <a:ln>
            <a:solidFill>
              <a:srgbClr val="FF9900"/>
            </a:solidFill>
          </a:ln>
        </p:spPr>
      </p:pic>
      <p:pic>
        <p:nvPicPr>
          <p:cNvPr id="53253" name="Picture 5" descr="952544_chongdianyingyong_10"/>
          <p:cNvPicPr>
            <a:picLocks noChangeAspect="1" noChangeArrowheads="1"/>
          </p:cNvPicPr>
          <p:nvPr/>
        </p:nvPicPr>
        <p:blipFill>
          <a:blip r:embed="rId3"/>
          <a:srcRect/>
          <a:stretch>
            <a:fillRect/>
          </a:stretch>
        </p:blipFill>
        <p:spPr bwMode="auto">
          <a:xfrm>
            <a:off x="4356100" y="3357563"/>
            <a:ext cx="4257675" cy="31908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1113155" y="6142990"/>
            <a:ext cx="2823210" cy="460375"/>
          </a:xfrm>
          <a:prstGeom prst="rect">
            <a:avLst/>
          </a:prstGeom>
          <a:noFill/>
        </p:spPr>
        <p:txBody>
          <a:bodyPr wrap="square" rtlCol="0">
            <a:spAutoFit/>
          </a:bodyPr>
          <a:p>
            <a:r>
              <a:rPr lang="zh-CN" altLang="en-US">
                <a:solidFill>
                  <a:schemeClr val="bg1"/>
                </a:solidFill>
              </a:rPr>
              <a:t>第三组 李函阳负责</a:t>
            </a:r>
            <a:endParaRPr lang="zh-CN" altLang="en-US">
              <a:solidFill>
                <a:schemeClr val="bg1"/>
              </a:solidFill>
            </a:endParaRPr>
          </a:p>
        </p:txBody>
      </p:sp>
      <p:sp>
        <p:nvSpPr>
          <p:cNvPr id="8" name="文本框 7"/>
          <p:cNvSpPr txBox="1"/>
          <p:nvPr/>
        </p:nvSpPr>
        <p:spPr>
          <a:xfrm>
            <a:off x="5273675" y="6142990"/>
            <a:ext cx="2993390" cy="460375"/>
          </a:xfrm>
          <a:prstGeom prst="rect">
            <a:avLst/>
          </a:prstGeom>
          <a:noFill/>
        </p:spPr>
        <p:txBody>
          <a:bodyPr wrap="square" rtlCol="0">
            <a:spAutoFit/>
          </a:bodyPr>
          <a:p>
            <a:r>
              <a:rPr lang="zh-CN" altLang="en-US">
                <a:solidFill>
                  <a:schemeClr val="bg1"/>
                </a:solidFill>
              </a:rPr>
              <a:t>第四组 吴花洁负责</a:t>
            </a:r>
            <a:endParaRPr lang="zh-CN" altLang="en-US">
              <a:solidFill>
                <a:schemeClr val="bg1"/>
              </a:solidFill>
            </a:endParaRPr>
          </a:p>
        </p:txBody>
      </p:sp>
      <p:pic>
        <p:nvPicPr>
          <p:cNvPr id="2" name="图片 1"/>
          <p:cNvPicPr>
            <a:picLocks noChangeAspect="1"/>
          </p:cNvPicPr>
          <p:nvPr/>
        </p:nvPicPr>
        <p:blipFill>
          <a:blip r:embed="rId1"/>
          <a:stretch>
            <a:fillRect/>
          </a:stretch>
        </p:blipFill>
        <p:spPr>
          <a:xfrm>
            <a:off x="1049655" y="137795"/>
            <a:ext cx="2790825" cy="5921375"/>
          </a:xfrm>
          <a:prstGeom prst="rect">
            <a:avLst/>
          </a:prstGeom>
        </p:spPr>
      </p:pic>
      <p:pic>
        <p:nvPicPr>
          <p:cNvPr id="3" name="图片 2"/>
          <p:cNvPicPr>
            <a:picLocks noChangeAspect="1"/>
          </p:cNvPicPr>
          <p:nvPr/>
        </p:nvPicPr>
        <p:blipFill>
          <a:blip r:embed="rId2"/>
          <a:stretch>
            <a:fillRect/>
          </a:stretch>
        </p:blipFill>
        <p:spPr>
          <a:xfrm>
            <a:off x="5267325" y="137795"/>
            <a:ext cx="2800350" cy="60013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1362" name="Picture 2" descr="000091696"/>
          <p:cNvPicPr>
            <a:picLocks noChangeAspect="1" noChangeArrowheads="1"/>
          </p:cNvPicPr>
          <p:nvPr/>
        </p:nvPicPr>
        <p:blipFill>
          <a:blip r:embed="rId1"/>
          <a:srcRect b="3480"/>
          <a:stretch>
            <a:fillRect/>
          </a:stretch>
        </p:blipFill>
        <p:spPr bwMode="auto">
          <a:xfrm>
            <a:off x="322580" y="744855"/>
            <a:ext cx="7129780" cy="5160645"/>
          </a:xfrm>
          <a:prstGeom prst="rect">
            <a:avLst/>
          </a:prstGeom>
          <a:noFill/>
          <a:ln w="9525">
            <a:noFill/>
            <a:miter lim="800000"/>
            <a:headEnd/>
            <a:tailEnd/>
          </a:ln>
        </p:spPr>
      </p:pic>
      <p:pic>
        <p:nvPicPr>
          <p:cNvPr id="271363" name="Picture 3" descr="000103497"/>
          <p:cNvPicPr>
            <a:picLocks noChangeAspect="1" noChangeArrowheads="1"/>
          </p:cNvPicPr>
          <p:nvPr/>
        </p:nvPicPr>
        <p:blipFill>
          <a:blip r:embed="rId2"/>
          <a:srcRect b="3111"/>
          <a:stretch>
            <a:fillRect/>
          </a:stretch>
        </p:blipFill>
        <p:spPr bwMode="auto">
          <a:xfrm>
            <a:off x="562610" y="668655"/>
            <a:ext cx="7573010" cy="514731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1362"/>
                                        </p:tgtEl>
                                        <p:attrNameLst>
                                          <p:attrName>style.visibility</p:attrName>
                                        </p:attrNameLst>
                                      </p:cBhvr>
                                      <p:to>
                                        <p:strVal val="visible"/>
                                      </p:to>
                                    </p:set>
                                    <p:anim calcmode="lin" valueType="num">
                                      <p:cBhvr additive="base">
                                        <p:cTn id="7" dur="500" fill="hold"/>
                                        <p:tgtEl>
                                          <p:spTgt spid="271362"/>
                                        </p:tgtEl>
                                        <p:attrNameLst>
                                          <p:attrName>ppt_x</p:attrName>
                                        </p:attrNameLst>
                                      </p:cBhvr>
                                      <p:tavLst>
                                        <p:tav tm="0">
                                          <p:val>
                                            <p:strVal val="0-#ppt_w/2"/>
                                          </p:val>
                                        </p:tav>
                                        <p:tav tm="100000">
                                          <p:val>
                                            <p:strVal val="#ppt_x"/>
                                          </p:val>
                                        </p:tav>
                                      </p:tavLst>
                                    </p:anim>
                                    <p:anim calcmode="lin" valueType="num">
                                      <p:cBhvr additive="base">
                                        <p:cTn id="8" dur="500" fill="hold"/>
                                        <p:tgtEl>
                                          <p:spTgt spid="2713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71363"/>
                                        </p:tgtEl>
                                        <p:attrNameLst>
                                          <p:attrName>style.visibility</p:attrName>
                                        </p:attrNameLst>
                                      </p:cBhvr>
                                      <p:to>
                                        <p:strVal val="visible"/>
                                      </p:to>
                                    </p:set>
                                    <p:anim calcmode="lin" valueType="num">
                                      <p:cBhvr additive="base">
                                        <p:cTn id="13" dur="500" fill="hold"/>
                                        <p:tgtEl>
                                          <p:spTgt spid="271363"/>
                                        </p:tgtEl>
                                        <p:attrNameLst>
                                          <p:attrName>ppt_x</p:attrName>
                                        </p:attrNameLst>
                                      </p:cBhvr>
                                      <p:tavLst>
                                        <p:tav tm="0">
                                          <p:val>
                                            <p:strVal val="1+#ppt_w/2"/>
                                          </p:val>
                                        </p:tav>
                                        <p:tav tm="100000">
                                          <p:val>
                                            <p:strVal val="#ppt_x"/>
                                          </p:val>
                                        </p:tav>
                                      </p:tavLst>
                                    </p:anim>
                                    <p:anim calcmode="lin" valueType="num">
                                      <p:cBhvr additive="base">
                                        <p:cTn id="14" dur="500" fill="hold"/>
                                        <p:tgtEl>
                                          <p:spTgt spid="2713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785786" y="566758"/>
            <a:ext cx="7772400" cy="1206500"/>
          </a:xfrm>
        </p:spPr>
        <p:txBody>
          <a:bodyPr/>
          <a:lstStyle/>
          <a:p>
            <a:pPr eaLnBrk="1" hangingPunct="1"/>
            <a:r>
              <a:rPr lang="zh-CN" altLang="en-US" sz="3200" dirty="0" smtClean="0">
                <a:solidFill>
                  <a:schemeClr val="bg1"/>
                </a:solidFill>
                <a:latin typeface="微软雅黑" panose="020B0503020204020204" pitchFamily="34" charset="-122"/>
                <a:ea typeface="微软雅黑" panose="020B0503020204020204" pitchFamily="34" charset="-122"/>
              </a:rPr>
              <a:t>认识内存</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55299" name="Rectangle 3"/>
          <p:cNvSpPr>
            <a:spLocks noGrp="1" noChangeArrowheads="1"/>
          </p:cNvSpPr>
          <p:nvPr>
            <p:ph type="body" idx="1"/>
          </p:nvPr>
        </p:nvSpPr>
        <p:spPr>
          <a:xfrm>
            <a:off x="785786" y="1571612"/>
            <a:ext cx="7772400" cy="4495800"/>
          </a:xfrm>
        </p:spPr>
        <p:txBody>
          <a:bodyPr/>
          <a:lstStyle/>
          <a:p>
            <a:pPr eaLnBrk="1" hangingPunct="1">
              <a:lnSpc>
                <a:spcPct val="150000"/>
              </a:lnSpc>
            </a:pPr>
            <a:r>
              <a:rPr lang="en-US" altLang="zh-CN" sz="1800" dirty="0" smtClean="0">
                <a:solidFill>
                  <a:schemeClr val="bg1"/>
                </a:solidFill>
                <a:latin typeface="微软雅黑" panose="020B0503020204020204" pitchFamily="34" charset="-122"/>
                <a:ea typeface="微软雅黑" panose="020B0503020204020204" pitchFamily="34" charset="-122"/>
              </a:rPr>
              <a:t>RAM</a:t>
            </a:r>
            <a:r>
              <a:rPr lang="zh-CN" altLang="en-US" sz="1800" dirty="0" smtClean="0">
                <a:solidFill>
                  <a:schemeClr val="bg1"/>
                </a:solidFill>
                <a:latin typeface="微软雅黑" panose="020B0503020204020204" pitchFamily="34" charset="-122"/>
                <a:ea typeface="微软雅黑" panose="020B0503020204020204" pitchFamily="34" charset="-122"/>
              </a:rPr>
              <a:t>：</a:t>
            </a:r>
            <a:r>
              <a:rPr lang="en-US" altLang="zh-CN" sz="1800" dirty="0" smtClean="0">
                <a:solidFill>
                  <a:schemeClr val="bg1"/>
                </a:solidFill>
                <a:latin typeface="微软雅黑" panose="020B0503020204020204" pitchFamily="34" charset="-122"/>
                <a:ea typeface="微软雅黑" panose="020B0503020204020204" pitchFamily="34" charset="-122"/>
              </a:rPr>
              <a:t>Random Access Memory</a:t>
            </a:r>
            <a:r>
              <a:rPr lang="zh-CN" altLang="en-US" sz="1800" dirty="0" smtClean="0">
                <a:solidFill>
                  <a:schemeClr val="bg1"/>
                </a:solidFill>
                <a:latin typeface="微软雅黑" panose="020B0503020204020204" pitchFamily="34" charset="-122"/>
                <a:ea typeface="微软雅黑" panose="020B0503020204020204" pitchFamily="34" charset="-122"/>
              </a:rPr>
              <a:t>（随机存贮器），它又分成两种</a:t>
            </a:r>
            <a:r>
              <a:rPr lang="en-US" altLang="zh-CN" sz="1800" dirty="0" smtClean="0">
                <a:solidFill>
                  <a:schemeClr val="bg1"/>
                </a:solidFill>
                <a:latin typeface="微软雅黑" panose="020B0503020204020204" pitchFamily="34" charset="-122"/>
                <a:ea typeface="微软雅黑" panose="020B0503020204020204" pitchFamily="34" charset="-122"/>
              </a:rPr>
              <a:t>Static RAM</a:t>
            </a:r>
            <a:r>
              <a:rPr lang="zh-CN" altLang="en-US" sz="1800" dirty="0" smtClean="0">
                <a:solidFill>
                  <a:schemeClr val="bg1"/>
                </a:solidFill>
                <a:latin typeface="微软雅黑" panose="020B0503020204020204" pitchFamily="34" charset="-122"/>
                <a:ea typeface="微软雅黑" panose="020B0503020204020204" pitchFamily="34" charset="-122"/>
              </a:rPr>
              <a:t>（静态随机存贮器）和</a:t>
            </a:r>
            <a:r>
              <a:rPr lang="en-US" altLang="zh-CN" sz="1800" dirty="0" smtClean="0">
                <a:solidFill>
                  <a:schemeClr val="bg1"/>
                </a:solidFill>
                <a:latin typeface="微软雅黑" panose="020B0503020204020204" pitchFamily="34" charset="-122"/>
                <a:ea typeface="微软雅黑" panose="020B0503020204020204" pitchFamily="34" charset="-122"/>
              </a:rPr>
              <a:t>Dynamic RAM</a:t>
            </a:r>
            <a:r>
              <a:rPr lang="zh-CN" altLang="en-US" sz="1800" dirty="0" smtClean="0">
                <a:solidFill>
                  <a:schemeClr val="bg1"/>
                </a:solidFill>
                <a:latin typeface="微软雅黑" panose="020B0503020204020204" pitchFamily="34" charset="-122"/>
                <a:ea typeface="微软雅黑" panose="020B0503020204020204" pitchFamily="34" charset="-122"/>
              </a:rPr>
              <a:t>（动态随机存贮器）。</a:t>
            </a:r>
            <a:endParaRPr lang="zh-CN" altLang="en-US"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800" dirty="0" smtClean="0">
                <a:solidFill>
                  <a:schemeClr val="bg1"/>
                </a:solidFill>
                <a:latin typeface="微软雅黑" panose="020B0503020204020204" pitchFamily="34" charset="-122"/>
                <a:ea typeface="微软雅黑" panose="020B0503020204020204" pitchFamily="34" charset="-122"/>
              </a:rPr>
              <a:t>DRAM</a:t>
            </a:r>
            <a:r>
              <a:rPr lang="zh-CN" altLang="en-US" sz="1800" dirty="0" smtClean="0">
                <a:solidFill>
                  <a:schemeClr val="bg1"/>
                </a:solidFill>
                <a:latin typeface="微软雅黑" panose="020B0503020204020204" pitchFamily="34" charset="-122"/>
                <a:ea typeface="微软雅黑" panose="020B0503020204020204" pitchFamily="34" charset="-122"/>
              </a:rPr>
              <a:t>的结构比起</a:t>
            </a:r>
            <a:r>
              <a:rPr lang="en-US" altLang="zh-CN" sz="1800" dirty="0" smtClean="0">
                <a:solidFill>
                  <a:schemeClr val="bg1"/>
                </a:solidFill>
                <a:latin typeface="微软雅黑" panose="020B0503020204020204" pitchFamily="34" charset="-122"/>
                <a:ea typeface="微软雅黑" panose="020B0503020204020204" pitchFamily="34" charset="-122"/>
              </a:rPr>
              <a:t>SRAM</a:t>
            </a:r>
            <a:r>
              <a:rPr lang="zh-CN" altLang="en-US" sz="1800" dirty="0" smtClean="0">
                <a:solidFill>
                  <a:schemeClr val="bg1"/>
                </a:solidFill>
                <a:latin typeface="微软雅黑" panose="020B0503020204020204" pitchFamily="34" charset="-122"/>
                <a:ea typeface="微软雅黑" panose="020B0503020204020204" pitchFamily="34" charset="-122"/>
              </a:rPr>
              <a:t>来说要简单的多，基本结构是一只</a:t>
            </a:r>
            <a:r>
              <a:rPr lang="en-US" altLang="zh-CN" sz="1800" dirty="0" smtClean="0">
                <a:solidFill>
                  <a:schemeClr val="bg1"/>
                </a:solidFill>
                <a:latin typeface="微软雅黑" panose="020B0503020204020204" pitchFamily="34" charset="-122"/>
                <a:ea typeface="微软雅黑" panose="020B0503020204020204" pitchFamily="34" charset="-122"/>
              </a:rPr>
              <a:t>MOS</a:t>
            </a:r>
            <a:r>
              <a:rPr lang="zh-CN" altLang="en-US" sz="1800" dirty="0" smtClean="0">
                <a:solidFill>
                  <a:schemeClr val="bg1"/>
                </a:solidFill>
                <a:latin typeface="微软雅黑" panose="020B0503020204020204" pitchFamily="34" charset="-122"/>
                <a:ea typeface="微软雅黑" panose="020B0503020204020204" pitchFamily="34" charset="-122"/>
              </a:rPr>
              <a:t>管和一个电容构成。具有结构简单、集成度高、功耗低、生产成本低等优点，适合制造大容量存储器，所以现在我们用的内存大多是由</a:t>
            </a:r>
            <a:r>
              <a:rPr lang="en-US" altLang="zh-CN" sz="1800" dirty="0" smtClean="0">
                <a:solidFill>
                  <a:schemeClr val="bg1"/>
                </a:solidFill>
                <a:latin typeface="微软雅黑" panose="020B0503020204020204" pitchFamily="34" charset="-122"/>
                <a:ea typeface="微软雅黑" panose="020B0503020204020204" pitchFamily="34" charset="-122"/>
              </a:rPr>
              <a:t>DRAM</a:t>
            </a:r>
            <a:r>
              <a:rPr lang="zh-CN" altLang="en-US" sz="1800" dirty="0" smtClean="0">
                <a:solidFill>
                  <a:schemeClr val="bg1"/>
                </a:solidFill>
                <a:latin typeface="微软雅黑" panose="020B0503020204020204" pitchFamily="34" charset="-122"/>
                <a:ea typeface="微软雅黑" panose="020B0503020204020204" pitchFamily="34" charset="-122"/>
              </a:rPr>
              <a:t>构成的。 </a:t>
            </a:r>
            <a:endParaRPr lang="zh-CN" altLang="en-US" sz="1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800" dirty="0" smtClean="0">
                <a:solidFill>
                  <a:schemeClr val="bg1"/>
                </a:solidFill>
                <a:latin typeface="微软雅黑" panose="020B0503020204020204" pitchFamily="34" charset="-122"/>
                <a:ea typeface="微软雅黑" panose="020B0503020204020204" pitchFamily="34" charset="-122"/>
              </a:rPr>
              <a:t>SDRAM</a:t>
            </a:r>
            <a:r>
              <a:rPr lang="zh-CN" altLang="en-US" sz="1800" dirty="0" smtClean="0">
                <a:solidFill>
                  <a:schemeClr val="bg1"/>
                </a:solidFill>
                <a:latin typeface="微软雅黑" panose="020B0503020204020204" pitchFamily="34" charset="-122"/>
                <a:ea typeface="微软雅黑" panose="020B0503020204020204" pitchFamily="34" charset="-122"/>
              </a:rPr>
              <a:t>是一种改善了结构的增强型</a:t>
            </a:r>
            <a:r>
              <a:rPr lang="en-US" altLang="zh-CN" sz="1800" dirty="0" smtClean="0">
                <a:solidFill>
                  <a:schemeClr val="bg1"/>
                </a:solidFill>
                <a:latin typeface="微软雅黑" panose="020B0503020204020204" pitchFamily="34" charset="-122"/>
                <a:ea typeface="微软雅黑" panose="020B0503020204020204" pitchFamily="34" charset="-122"/>
              </a:rPr>
              <a:t>DRAM</a:t>
            </a:r>
            <a:r>
              <a:rPr lang="zh-CN" altLang="en-US" sz="1800" dirty="0" smtClean="0">
                <a:solidFill>
                  <a:schemeClr val="bg1"/>
                </a:solidFill>
                <a:latin typeface="微软雅黑" panose="020B0503020204020204" pitchFamily="34" charset="-122"/>
                <a:ea typeface="微软雅黑" panose="020B0503020204020204" pitchFamily="34" charset="-122"/>
              </a:rPr>
              <a:t>。 </a:t>
            </a:r>
            <a:endParaRPr lang="zh-CN" altLang="en-US" sz="1800" dirty="0" smtClean="0">
              <a:solidFill>
                <a:schemeClr val="bg1"/>
              </a:solidFill>
              <a:latin typeface="微软雅黑" panose="020B0503020204020204" pitchFamily="34" charset="-122"/>
              <a:ea typeface="微软雅黑" panose="020B0503020204020204" pitchFamily="34" charset="-122"/>
            </a:endParaRPr>
          </a:p>
        </p:txBody>
      </p:sp>
      <p:pic>
        <p:nvPicPr>
          <p:cNvPr id="55300" name="Picture 4" descr="xing1"/>
          <p:cNvPicPr>
            <a:picLocks noChangeAspect="1" noChangeArrowheads="1"/>
          </p:cNvPicPr>
          <p:nvPr/>
        </p:nvPicPr>
        <p:blipFill>
          <a:blip r:embed="rId1"/>
          <a:srcRect/>
          <a:stretch>
            <a:fillRect/>
          </a:stretch>
        </p:blipFill>
        <p:spPr bwMode="auto">
          <a:xfrm>
            <a:off x="4786286" y="4843483"/>
            <a:ext cx="3333750" cy="828675"/>
          </a:xfrm>
          <a:prstGeom prst="rect">
            <a:avLst/>
          </a:prstGeom>
          <a:noFill/>
          <a:ln w="9525">
            <a:noFill/>
            <a:miter lim="800000"/>
            <a:headEnd/>
            <a:tailEnd/>
          </a:ln>
        </p:spPr>
      </p:pic>
      <p:pic>
        <p:nvPicPr>
          <p:cNvPr id="55301" name="Picture 5" descr="xing2"/>
          <p:cNvPicPr>
            <a:picLocks noChangeAspect="1" noChangeArrowheads="1"/>
          </p:cNvPicPr>
          <p:nvPr/>
        </p:nvPicPr>
        <p:blipFill>
          <a:blip r:embed="rId2"/>
          <a:srcRect/>
          <a:stretch>
            <a:fillRect/>
          </a:stretch>
        </p:blipFill>
        <p:spPr bwMode="auto">
          <a:xfrm>
            <a:off x="1014386" y="4891108"/>
            <a:ext cx="3333750" cy="781050"/>
          </a:xfrm>
          <a:prstGeom prst="rect">
            <a:avLst/>
          </a:prstGeom>
          <a:noFill/>
          <a:ln w="9525">
            <a:noFill/>
            <a:miter lim="800000"/>
            <a:headEnd/>
            <a:tailEnd/>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41325" y="364795"/>
            <a:ext cx="1928826" cy="1206500"/>
          </a:xfrm>
        </p:spPr>
        <p:txBody>
          <a:bodyPr/>
          <a:lstStyle/>
          <a:p>
            <a:pPr eaLnBrk="1" hangingPunct="1"/>
            <a:r>
              <a:rPr lang="zh-CN" altLang="en-US" sz="3200" dirty="0" smtClean="0">
                <a:solidFill>
                  <a:schemeClr val="bg1"/>
                </a:solidFill>
                <a:latin typeface="微软雅黑" panose="020B0503020204020204" pitchFamily="34" charset="-122"/>
                <a:ea typeface="微软雅黑" panose="020B0503020204020204" pitchFamily="34" charset="-122"/>
              </a:rPr>
              <a:t>显示器</a:t>
            </a:r>
            <a:r>
              <a:rPr lang="zh-CN" altLang="en-US" dirty="0" smtClean="0">
                <a:solidFill>
                  <a:schemeClr val="bg1"/>
                </a:solidFill>
                <a:latin typeface="微软雅黑" panose="020B0503020204020204" pitchFamily="34" charset="-122"/>
                <a:ea typeface="微软雅黑" panose="020B0503020204020204" pitchFamily="34" charset="-122"/>
              </a:rPr>
              <a:t> </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56323" name="Rectangle 3"/>
          <p:cNvSpPr>
            <a:spLocks noGrp="1" noChangeArrowheads="1"/>
          </p:cNvSpPr>
          <p:nvPr>
            <p:ph type="body" idx="1"/>
          </p:nvPr>
        </p:nvSpPr>
        <p:spPr>
          <a:xfrm>
            <a:off x="685512" y="1347171"/>
            <a:ext cx="7772400" cy="4495800"/>
          </a:xfrm>
        </p:spPr>
        <p:txBody>
          <a:bodyPr/>
          <a:lstStyle/>
          <a:p>
            <a:pPr eaLnBrk="1" hangingPunct="1">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从早期的黑白世界到现在的色彩世界，显示器走过了漫长而艰辛的历程，随着显示器技术的不断发展，显示器的分类也越来越明细。</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lvl="1" eaLnBrk="1" hangingPunct="1">
              <a:lnSpc>
                <a:spcPct val="150000"/>
              </a:lnSpc>
            </a:pPr>
            <a:r>
              <a:rPr lang="en-US" altLang="zh-CN" sz="2000" dirty="0" smtClean="0">
                <a:solidFill>
                  <a:schemeClr val="bg1"/>
                </a:solidFill>
                <a:latin typeface="微软雅黑" panose="020B0503020204020204" pitchFamily="34" charset="-122"/>
                <a:ea typeface="微软雅黑" panose="020B0503020204020204" pitchFamily="34" charset="-122"/>
              </a:rPr>
              <a:t>CRT</a:t>
            </a:r>
            <a:r>
              <a:rPr lang="zh-CN" altLang="en-US" sz="2000" dirty="0" smtClean="0">
                <a:solidFill>
                  <a:schemeClr val="bg1"/>
                </a:solidFill>
                <a:latin typeface="微软雅黑" panose="020B0503020204020204" pitchFamily="34" charset="-122"/>
                <a:ea typeface="微软雅黑" panose="020B0503020204020204" pitchFamily="34" charset="-122"/>
              </a:rPr>
              <a:t>显示器</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lvl="2" eaLnBrk="1" hangingPunct="1">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按大小分类</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lvl="2" eaLnBrk="1" hangingPunct="1">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调控方式不同</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lvl="2" eaLnBrk="1" hangingPunct="1">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显像管种类的不同</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lvl="1" eaLnBrk="1" hangingPunct="1">
              <a:lnSpc>
                <a:spcPct val="150000"/>
              </a:lnSpc>
            </a:pPr>
            <a:r>
              <a:rPr lang="en-US" altLang="zh-CN" sz="2000" dirty="0" smtClean="0">
                <a:solidFill>
                  <a:schemeClr val="bg1"/>
                </a:solidFill>
                <a:latin typeface="微软雅黑" panose="020B0503020204020204" pitchFamily="34" charset="-122"/>
                <a:ea typeface="微软雅黑" panose="020B0503020204020204" pitchFamily="34" charset="-122"/>
              </a:rPr>
              <a:t>LCD</a:t>
            </a:r>
            <a:r>
              <a:rPr lang="zh-CN" altLang="en-US" sz="2000" dirty="0" smtClean="0">
                <a:solidFill>
                  <a:schemeClr val="bg1"/>
                </a:solidFill>
                <a:latin typeface="微软雅黑" panose="020B0503020204020204" pitchFamily="34" charset="-122"/>
                <a:ea typeface="微软雅黑" panose="020B0503020204020204" pitchFamily="34" charset="-122"/>
              </a:rPr>
              <a:t>液晶显示器</a:t>
            </a:r>
            <a:br>
              <a:rPr lang="zh-CN" altLang="en-US" dirty="0" smtClean="0">
                <a:solidFill>
                  <a:schemeClr val="bg1"/>
                </a:solidFill>
                <a:latin typeface="微软雅黑" panose="020B0503020204020204" pitchFamily="34" charset="-122"/>
                <a:ea typeface="微软雅黑" panose="020B0503020204020204" pitchFamily="34" charset="-122"/>
              </a:rPr>
            </a:b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014442" y="579426"/>
            <a:ext cx="7772400" cy="1206500"/>
          </a:xfrm>
        </p:spPr>
        <p:txBody>
          <a:bodyPr/>
          <a:lstStyle/>
          <a:p>
            <a:pPr eaLnBrk="1" hangingPunct="1"/>
            <a:r>
              <a:rPr lang="en-US" altLang="zh-CN" sz="3200" dirty="0" smtClean="0">
                <a:solidFill>
                  <a:schemeClr val="bg1"/>
                </a:solidFill>
                <a:latin typeface="微软雅黑" panose="020B0503020204020204" pitchFamily="34" charset="-122"/>
                <a:ea typeface="微软雅黑" panose="020B0503020204020204" pitchFamily="34" charset="-122"/>
              </a:rPr>
              <a:t>Microcontrollers</a:t>
            </a:r>
            <a:r>
              <a:rPr lang="zh-CN" altLang="en-US" sz="3200" dirty="0" smtClean="0">
                <a:solidFill>
                  <a:schemeClr val="bg1"/>
                </a:solidFill>
                <a:latin typeface="微软雅黑" panose="020B0503020204020204" pitchFamily="34" charset="-122"/>
                <a:ea typeface="微软雅黑" panose="020B0503020204020204" pitchFamily="34" charset="-122"/>
              </a:rPr>
              <a:t>：微控制器</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57347" name="Rectangle 3"/>
          <p:cNvSpPr>
            <a:spLocks noGrp="1" noChangeArrowheads="1"/>
          </p:cNvSpPr>
          <p:nvPr>
            <p:ph type="body" sz="half" idx="1"/>
          </p:nvPr>
        </p:nvSpPr>
        <p:spPr>
          <a:xfrm>
            <a:off x="928662" y="1647844"/>
            <a:ext cx="4089400" cy="4495800"/>
          </a:xfrm>
        </p:spPr>
        <p:txBody>
          <a:bodyPr/>
          <a:lstStyle/>
          <a:p>
            <a:pPr eaLnBrk="1" hangingPunct="1">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亦称为“嵌入式”、“专用型”或“隐藏式”计算机</a:t>
            </a:r>
            <a:endParaRPr lang="en-US" altLang="zh-CN" sz="20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dirty="0" smtClean="0">
                <a:solidFill>
                  <a:schemeClr val="bg1"/>
                </a:solidFill>
                <a:latin typeface="微软雅黑" panose="020B0503020204020204" pitchFamily="34" charset="-122"/>
                <a:ea typeface="微软雅黑" panose="020B0503020204020204" pitchFamily="34" charset="-122"/>
              </a:rPr>
              <a:t>微控制器实际上是安装在各种智能设备（如电脑控制的微波炉、袖珍计算器等）中的微型计算机芯片（通常称为“单片机”）</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6" name="Picture 3" descr="fangzhenji2"/>
          <p:cNvPicPr>
            <a:picLocks noGrp="1" noChangeAspect="1" noChangeArrowheads="1"/>
          </p:cNvPicPr>
          <p:nvPr>
            <p:ph sz="half" idx="1"/>
          </p:nvPr>
        </p:nvPicPr>
        <p:blipFill>
          <a:blip r:embed="rId1"/>
          <a:srcRect/>
          <a:stretch>
            <a:fillRect/>
          </a:stretch>
        </p:blipFill>
        <p:spPr>
          <a:xfrm>
            <a:off x="5143504" y="1714488"/>
            <a:ext cx="3468687" cy="1989138"/>
          </a:xfrm>
          <a:ln>
            <a:noFill/>
          </a:ln>
        </p:spPr>
      </p:pic>
      <p:pic>
        <p:nvPicPr>
          <p:cNvPr id="7" name="Picture 4" descr="beimian"/>
          <p:cNvPicPr>
            <a:picLocks noGrp="1" noChangeAspect="1" noChangeArrowheads="1"/>
          </p:cNvPicPr>
          <p:nvPr>
            <p:ph sz="half" idx="2"/>
          </p:nvPr>
        </p:nvPicPr>
        <p:blipFill>
          <a:blip r:embed="rId2"/>
          <a:srcRect/>
          <a:stretch>
            <a:fillRect/>
          </a:stretch>
        </p:blipFill>
        <p:spPr>
          <a:xfrm>
            <a:off x="5000628" y="4071942"/>
            <a:ext cx="3675059" cy="2038350"/>
          </a:xfrm>
          <a:noFill/>
          <a:ln>
            <a:noFill/>
          </a:ln>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682598" y="617556"/>
            <a:ext cx="6019800" cy="762000"/>
          </a:xfrm>
          <a:prstGeom prst="rect">
            <a:avLst/>
          </a:prstGeom>
          <a:noFill/>
          <a:ln w="12700" cap="sq">
            <a:noFill/>
            <a:miter lim="800000"/>
            <a:headEnd type="none" w="sm" len="sm"/>
            <a:tailEnd type="none" w="sm" len="sm"/>
          </a:ln>
        </p:spPr>
        <p:txBody>
          <a:bodyPr wrap="none" anchor="ctr"/>
          <a:lstStyle/>
          <a:p>
            <a:pPr eaLnBrk="1" hangingPunct="1"/>
            <a:r>
              <a:rPr lang="en-US" altLang="zh-CN" sz="3600">
                <a:solidFill>
                  <a:schemeClr val="bg1"/>
                </a:solidFill>
                <a:latin typeface="微软雅黑" panose="020B0503020204020204" pitchFamily="34" charset="-122"/>
                <a:ea typeface="微软雅黑" panose="020B0503020204020204" pitchFamily="34" charset="-122"/>
              </a:rPr>
              <a:t>§1.4 </a:t>
            </a:r>
            <a:r>
              <a:rPr lang="zh-CN" altLang="en-US" sz="3600">
                <a:solidFill>
                  <a:schemeClr val="bg1"/>
                </a:solidFill>
                <a:ea typeface="微软雅黑" panose="020B0503020204020204" pitchFamily="34" charset="-122"/>
              </a:rPr>
              <a:t>信息的表示与存储</a:t>
            </a:r>
            <a:endParaRPr lang="zh-CN" altLang="en-US" sz="3600">
              <a:solidFill>
                <a:schemeClr val="bg1"/>
              </a:solidFill>
              <a:ea typeface="微软雅黑" panose="020B0503020204020204" pitchFamily="34" charset="-122"/>
            </a:endParaRPr>
          </a:p>
        </p:txBody>
      </p:sp>
      <p:sp>
        <p:nvSpPr>
          <p:cNvPr id="59395" name="Text Box 3"/>
          <p:cNvSpPr txBox="1">
            <a:spLocks noChangeArrowheads="1"/>
          </p:cNvSpPr>
          <p:nvPr/>
        </p:nvSpPr>
        <p:spPr bwMode="auto">
          <a:xfrm>
            <a:off x="795310" y="1431943"/>
            <a:ext cx="7772400" cy="2122805"/>
          </a:xfrm>
          <a:prstGeom prst="rect">
            <a:avLst/>
          </a:prstGeom>
          <a:noFill/>
          <a:ln w="12700" cap="sq">
            <a:noFill/>
            <a:miter lim="800000"/>
            <a:headEnd type="none" w="sm" len="sm"/>
            <a:tailEnd type="none" w="sm" len="sm"/>
          </a:ln>
        </p:spPr>
        <p:txBody>
          <a:bodyPr>
            <a:spAutoFit/>
          </a:bodyPr>
          <a:lstStyle/>
          <a:p>
            <a:pPr eaLnBrk="1" hangingPunct="1">
              <a:spcBef>
                <a:spcPct val="50000"/>
              </a:spcBef>
            </a:pPr>
            <a:r>
              <a:rPr lang="zh-CN" altLang="en-US" b="0" dirty="0">
                <a:solidFill>
                  <a:schemeClr val="bg1"/>
                </a:solidFill>
                <a:ea typeface="微软雅黑" panose="020B0503020204020204" pitchFamily="34" charset="-122"/>
              </a:rPr>
              <a:t>一、数制</a:t>
            </a:r>
            <a:endParaRPr lang="zh-CN" altLang="en-US" b="0" dirty="0">
              <a:solidFill>
                <a:schemeClr val="bg1"/>
              </a:solidFill>
              <a:ea typeface="微软雅黑" panose="020B0503020204020204" pitchFamily="34" charset="-122"/>
            </a:endParaRPr>
          </a:p>
          <a:p>
            <a:pPr eaLnBrk="1" hangingPunct="1">
              <a:spcBef>
                <a:spcPct val="50000"/>
              </a:spcBef>
            </a:pPr>
            <a:r>
              <a:rPr lang="en-US" altLang="zh-CN" b="0" dirty="0">
                <a:solidFill>
                  <a:schemeClr val="bg1"/>
                </a:solidFill>
                <a:ea typeface="微软雅黑" panose="020B0503020204020204" pitchFamily="34" charset="-122"/>
              </a:rPr>
              <a:t>1.</a:t>
            </a:r>
            <a:r>
              <a:rPr lang="zh-CN" altLang="en-US" b="0" dirty="0">
                <a:solidFill>
                  <a:schemeClr val="bg1"/>
                </a:solidFill>
                <a:ea typeface="微软雅黑" panose="020B0503020204020204" pitchFamily="34" charset="-122"/>
              </a:rPr>
              <a:t>进位记数制</a:t>
            </a:r>
            <a:endParaRPr lang="zh-CN" altLang="en-US" b="0" dirty="0">
              <a:solidFill>
                <a:schemeClr val="bg1"/>
              </a:solidFill>
              <a:ea typeface="微软雅黑" panose="020B0503020204020204" pitchFamily="34" charset="-122"/>
            </a:endParaRPr>
          </a:p>
          <a:p>
            <a:pPr eaLnBrk="1" hangingPunct="1">
              <a:spcBef>
                <a:spcPct val="50000"/>
              </a:spcBef>
            </a:pPr>
            <a:r>
              <a:rPr lang="zh-CN" altLang="en-US" b="0" dirty="0">
                <a:solidFill>
                  <a:schemeClr val="bg1"/>
                </a:solidFill>
                <a:ea typeface="微软雅黑" panose="020B0503020204020204" pitchFamily="34" charset="-122"/>
              </a:rPr>
              <a:t>概念：用进位的方法进行记数的数制称为进位记数制。</a:t>
            </a:r>
            <a:endParaRPr lang="zh-CN" altLang="en-US" b="0" dirty="0">
              <a:solidFill>
                <a:schemeClr val="bg1"/>
              </a:solidFill>
              <a:ea typeface="微软雅黑" panose="020B0503020204020204" pitchFamily="34" charset="-122"/>
            </a:endParaRPr>
          </a:p>
          <a:p>
            <a:pPr eaLnBrk="1" hangingPunct="1">
              <a:spcBef>
                <a:spcPct val="50000"/>
              </a:spcBef>
            </a:pPr>
            <a:r>
              <a:rPr lang="zh-CN" altLang="en-US" b="0" dirty="0">
                <a:solidFill>
                  <a:schemeClr val="bg1"/>
                </a:solidFill>
                <a:ea typeface="微软雅黑" panose="020B0503020204020204" pitchFamily="34" charset="-122"/>
              </a:rPr>
              <a:t>三要素：</a:t>
            </a:r>
            <a:endParaRPr lang="zh-CN" altLang="en-US" b="0" dirty="0">
              <a:solidFill>
                <a:schemeClr val="bg1"/>
              </a:solidFill>
              <a:ea typeface="微软雅黑" panose="020B0503020204020204" pitchFamily="34" charset="-122"/>
            </a:endParaRPr>
          </a:p>
        </p:txBody>
      </p:sp>
      <p:sp>
        <p:nvSpPr>
          <p:cNvPr id="59396" name="Rectangle 4"/>
          <p:cNvSpPr>
            <a:spLocks noChangeArrowheads="1"/>
          </p:cNvSpPr>
          <p:nvPr/>
        </p:nvSpPr>
        <p:spPr bwMode="auto">
          <a:xfrm>
            <a:off x="786420" y="4394853"/>
            <a:ext cx="7696200" cy="838200"/>
          </a:xfrm>
          <a:prstGeom prst="rect">
            <a:avLst/>
          </a:prstGeom>
          <a:noFill/>
          <a:ln w="12700" cap="sq">
            <a:noFill/>
            <a:miter lim="800000"/>
            <a:headEnd type="none" w="sm" len="sm"/>
            <a:tailEnd type="none" w="sm" len="sm"/>
          </a:ln>
        </p:spPr>
        <p:txBody>
          <a:bodyPr wrap="none" anchor="ctr"/>
          <a:lstStyle/>
          <a:p>
            <a:pPr eaLnBrk="1" hangingPunct="1">
              <a:lnSpc>
                <a:spcPct val="150000"/>
              </a:lnSpc>
            </a:pPr>
            <a:r>
              <a:rPr lang="en-US" altLang="zh-CN" sz="2800" b="0" dirty="0">
                <a:solidFill>
                  <a:srgbClr val="0070C0"/>
                </a:solidFill>
                <a:ea typeface="微软雅黑" panose="020B0503020204020204" pitchFamily="34" charset="-122"/>
              </a:rPr>
              <a:t>111=1</a:t>
            </a:r>
            <a:r>
              <a:rPr lang="en-US" altLang="zh-CN" sz="2800" b="0" dirty="0">
                <a:solidFill>
                  <a:srgbClr val="0070C0"/>
                </a:solidFill>
                <a:ea typeface="微软雅黑" panose="020B0503020204020204" pitchFamily="34" charset="-122"/>
                <a:cs typeface="Times New Roman" panose="02020603050405020304" pitchFamily="18" charset="0"/>
              </a:rPr>
              <a:t>*10</a:t>
            </a:r>
            <a:r>
              <a:rPr lang="en-US" altLang="zh-CN" sz="2800" b="0" baseline="30000" dirty="0">
                <a:solidFill>
                  <a:srgbClr val="0070C0"/>
                </a:solidFill>
                <a:ea typeface="微软雅黑" panose="020B0503020204020204" pitchFamily="34" charset="-122"/>
                <a:cs typeface="Times New Roman" panose="02020603050405020304" pitchFamily="18" charset="0"/>
              </a:rPr>
              <a:t>2</a:t>
            </a:r>
            <a:r>
              <a:rPr lang="en-US" altLang="zh-CN" sz="2800" b="0" dirty="0">
                <a:solidFill>
                  <a:srgbClr val="0070C0"/>
                </a:solidFill>
                <a:ea typeface="微软雅黑" panose="020B0503020204020204" pitchFamily="34" charset="-122"/>
                <a:cs typeface="Times New Roman" panose="02020603050405020304" pitchFamily="18" charset="0"/>
              </a:rPr>
              <a:t>+1*10</a:t>
            </a:r>
            <a:r>
              <a:rPr lang="en-US" altLang="zh-CN" sz="2800" b="0" baseline="30000" dirty="0">
                <a:solidFill>
                  <a:srgbClr val="0070C0"/>
                </a:solidFill>
                <a:ea typeface="微软雅黑" panose="020B0503020204020204" pitchFamily="34" charset="-122"/>
                <a:cs typeface="Times New Roman" panose="02020603050405020304" pitchFamily="18" charset="0"/>
              </a:rPr>
              <a:t>1</a:t>
            </a:r>
            <a:r>
              <a:rPr lang="en-US" altLang="zh-CN" sz="2800" b="0" dirty="0">
                <a:solidFill>
                  <a:srgbClr val="0070C0"/>
                </a:solidFill>
                <a:ea typeface="微软雅黑" panose="020B0503020204020204" pitchFamily="34" charset="-122"/>
                <a:cs typeface="Times New Roman" panose="02020603050405020304" pitchFamily="18" charset="0"/>
              </a:rPr>
              <a:t>+1*10</a:t>
            </a:r>
            <a:r>
              <a:rPr lang="en-US" altLang="zh-CN" sz="2800" b="0" baseline="30000" dirty="0">
                <a:solidFill>
                  <a:srgbClr val="0070C0"/>
                </a:solidFill>
                <a:ea typeface="微软雅黑" panose="020B0503020204020204" pitchFamily="34" charset="-122"/>
                <a:cs typeface="Times New Roman" panose="02020603050405020304" pitchFamily="18" charset="0"/>
              </a:rPr>
              <a:t>0</a:t>
            </a:r>
            <a:endParaRPr lang="en-US" altLang="zh-CN" sz="2800" b="0" baseline="30000" dirty="0">
              <a:solidFill>
                <a:srgbClr val="0070C0"/>
              </a:solidFill>
              <a:ea typeface="微软雅黑" panose="020B0503020204020204" pitchFamily="34" charset="-122"/>
              <a:cs typeface="Times New Roman" panose="02020603050405020304" pitchFamily="18" charset="0"/>
            </a:endParaRPr>
          </a:p>
          <a:p>
            <a:pPr eaLnBrk="1" hangingPunct="1">
              <a:lnSpc>
                <a:spcPct val="150000"/>
              </a:lnSpc>
            </a:pPr>
            <a:r>
              <a:rPr lang="en-US" altLang="zh-CN" sz="2800" b="0" dirty="0">
                <a:solidFill>
                  <a:srgbClr val="0070C0"/>
                </a:solidFill>
                <a:ea typeface="微软雅黑" panose="020B0503020204020204" pitchFamily="34" charset="-122"/>
                <a:cs typeface="Times New Roman" panose="02020603050405020304" pitchFamily="18" charset="0"/>
              </a:rPr>
              <a:t>123.456=1*10</a:t>
            </a:r>
            <a:r>
              <a:rPr lang="en-US" altLang="zh-CN" sz="2800" b="0" baseline="30000" dirty="0">
                <a:solidFill>
                  <a:srgbClr val="0070C0"/>
                </a:solidFill>
                <a:ea typeface="微软雅黑" panose="020B0503020204020204" pitchFamily="34" charset="-122"/>
                <a:cs typeface="Times New Roman" panose="02020603050405020304" pitchFamily="18" charset="0"/>
              </a:rPr>
              <a:t>2</a:t>
            </a:r>
            <a:r>
              <a:rPr lang="en-US" altLang="zh-CN" sz="2800" b="0" dirty="0">
                <a:solidFill>
                  <a:srgbClr val="0070C0"/>
                </a:solidFill>
                <a:ea typeface="微软雅黑" panose="020B0503020204020204" pitchFamily="34" charset="-122"/>
                <a:cs typeface="Times New Roman" panose="02020603050405020304" pitchFamily="18" charset="0"/>
              </a:rPr>
              <a:t>+2*10</a:t>
            </a:r>
            <a:r>
              <a:rPr lang="en-US" altLang="zh-CN" sz="2800" b="0" baseline="30000" dirty="0">
                <a:solidFill>
                  <a:srgbClr val="0070C0"/>
                </a:solidFill>
                <a:ea typeface="微软雅黑" panose="020B0503020204020204" pitchFamily="34" charset="-122"/>
                <a:cs typeface="Times New Roman" panose="02020603050405020304" pitchFamily="18" charset="0"/>
              </a:rPr>
              <a:t>1</a:t>
            </a:r>
            <a:r>
              <a:rPr lang="en-US" altLang="zh-CN" sz="2800" b="0" dirty="0">
                <a:solidFill>
                  <a:srgbClr val="0070C0"/>
                </a:solidFill>
                <a:ea typeface="微软雅黑" panose="020B0503020204020204" pitchFamily="34" charset="-122"/>
                <a:cs typeface="Times New Roman" panose="02020603050405020304" pitchFamily="18" charset="0"/>
              </a:rPr>
              <a:t>+3*10</a:t>
            </a:r>
            <a:r>
              <a:rPr lang="en-US" altLang="zh-CN" sz="2800" b="0" baseline="30000" dirty="0">
                <a:solidFill>
                  <a:srgbClr val="0070C0"/>
                </a:solidFill>
                <a:ea typeface="微软雅黑" panose="020B0503020204020204" pitchFamily="34" charset="-122"/>
                <a:cs typeface="Times New Roman" panose="02020603050405020304" pitchFamily="18" charset="0"/>
              </a:rPr>
              <a:t>0</a:t>
            </a:r>
            <a:r>
              <a:rPr lang="en-US" altLang="zh-CN" sz="2800" b="0" dirty="0">
                <a:solidFill>
                  <a:srgbClr val="0070C0"/>
                </a:solidFill>
                <a:ea typeface="微软雅黑" panose="020B0503020204020204" pitchFamily="34" charset="-122"/>
                <a:cs typeface="Times New Roman" panose="02020603050405020304" pitchFamily="18" charset="0"/>
              </a:rPr>
              <a:t>+4*10</a:t>
            </a:r>
            <a:r>
              <a:rPr lang="en-US" altLang="zh-CN" sz="2800" b="0" baseline="30000" dirty="0">
                <a:solidFill>
                  <a:srgbClr val="0070C0"/>
                </a:solidFill>
                <a:ea typeface="微软雅黑" panose="020B0503020204020204" pitchFamily="34" charset="-122"/>
                <a:cs typeface="Times New Roman" panose="02020603050405020304" pitchFamily="18" charset="0"/>
              </a:rPr>
              <a:t>-1</a:t>
            </a:r>
            <a:r>
              <a:rPr lang="en-US" altLang="zh-CN" sz="2800" b="0" dirty="0">
                <a:solidFill>
                  <a:srgbClr val="0070C0"/>
                </a:solidFill>
                <a:ea typeface="微软雅黑" panose="020B0503020204020204" pitchFamily="34" charset="-122"/>
                <a:cs typeface="Times New Roman" panose="02020603050405020304" pitchFamily="18" charset="0"/>
              </a:rPr>
              <a:t>+5*10</a:t>
            </a:r>
            <a:r>
              <a:rPr lang="en-US" altLang="zh-CN" sz="2800" b="0" baseline="30000" dirty="0">
                <a:solidFill>
                  <a:srgbClr val="0070C0"/>
                </a:solidFill>
                <a:ea typeface="微软雅黑" panose="020B0503020204020204" pitchFamily="34" charset="-122"/>
                <a:cs typeface="Times New Roman" panose="02020603050405020304" pitchFamily="18" charset="0"/>
              </a:rPr>
              <a:t>-2</a:t>
            </a:r>
            <a:r>
              <a:rPr lang="en-US" altLang="zh-CN" sz="2800" b="0" dirty="0">
                <a:solidFill>
                  <a:srgbClr val="0070C0"/>
                </a:solidFill>
                <a:ea typeface="微软雅黑" panose="020B0503020204020204" pitchFamily="34" charset="-122"/>
                <a:cs typeface="Times New Roman" panose="02020603050405020304" pitchFamily="18" charset="0"/>
              </a:rPr>
              <a:t>+6*10</a:t>
            </a:r>
            <a:r>
              <a:rPr lang="en-US" altLang="zh-CN" sz="2800" b="0" baseline="30000" dirty="0">
                <a:solidFill>
                  <a:srgbClr val="0070C0"/>
                </a:solidFill>
                <a:ea typeface="微软雅黑" panose="020B0503020204020204" pitchFamily="34" charset="-122"/>
                <a:cs typeface="Times New Roman" panose="02020603050405020304" pitchFamily="18" charset="0"/>
              </a:rPr>
              <a:t>-3</a:t>
            </a:r>
            <a:endParaRPr lang="en-US" altLang="zh-CN" sz="2800" b="0" baseline="30000" dirty="0">
              <a:solidFill>
                <a:srgbClr val="0070C0"/>
              </a:solidFill>
              <a:ea typeface="微软雅黑" panose="020B0503020204020204" pitchFamily="34" charset="-122"/>
              <a:cs typeface="Times New Roman" panose="02020603050405020304" pitchFamily="18" charset="0"/>
            </a:endParaRPr>
          </a:p>
        </p:txBody>
      </p:sp>
      <p:sp>
        <p:nvSpPr>
          <p:cNvPr id="59397" name="Text Box 5"/>
          <p:cNvSpPr txBox="1">
            <a:spLocks noChangeArrowheads="1"/>
          </p:cNvSpPr>
          <p:nvPr/>
        </p:nvSpPr>
        <p:spPr bwMode="auto">
          <a:xfrm>
            <a:off x="804200" y="3646188"/>
            <a:ext cx="7315200" cy="460375"/>
          </a:xfrm>
          <a:prstGeom prst="rect">
            <a:avLst/>
          </a:prstGeom>
          <a:noFill/>
          <a:ln w="12700" cap="sq">
            <a:noFill/>
            <a:miter lim="800000"/>
            <a:headEnd type="none" w="sm" len="sm"/>
            <a:tailEnd type="none" w="sm" len="sm"/>
          </a:ln>
        </p:spPr>
        <p:txBody>
          <a:bodyPr>
            <a:spAutoFit/>
          </a:bodyPr>
          <a:lstStyle/>
          <a:p>
            <a:pPr eaLnBrk="1" hangingPunct="1">
              <a:spcBef>
                <a:spcPct val="50000"/>
              </a:spcBef>
            </a:pPr>
            <a:r>
              <a:rPr lang="zh-CN" altLang="en-US" b="0" dirty="0">
                <a:solidFill>
                  <a:schemeClr val="bg1"/>
                </a:solidFill>
                <a:ea typeface="微软雅黑" panose="020B0503020204020204" pitchFamily="34" charset="-122"/>
              </a:rPr>
              <a:t>例如</a:t>
            </a:r>
            <a:r>
              <a:rPr lang="en-US" altLang="zh-CN" b="0" dirty="0">
                <a:solidFill>
                  <a:schemeClr val="bg1"/>
                </a:solidFill>
                <a:ea typeface="微软雅黑" panose="020B0503020204020204" pitchFamily="34" charset="-122"/>
              </a:rPr>
              <a:t>10</a:t>
            </a:r>
            <a:r>
              <a:rPr lang="zh-CN" altLang="en-US" b="0" dirty="0">
                <a:solidFill>
                  <a:schemeClr val="bg1"/>
                </a:solidFill>
                <a:ea typeface="微软雅黑" panose="020B0503020204020204" pitchFamily="34" charset="-122"/>
              </a:rPr>
              <a:t>进制：数据元素 </a:t>
            </a:r>
            <a:r>
              <a:rPr lang="en-US" altLang="zh-CN" b="0" dirty="0">
                <a:solidFill>
                  <a:schemeClr val="bg1"/>
                </a:solidFill>
                <a:ea typeface="微软雅黑" panose="020B0503020204020204" pitchFamily="34" charset="-122"/>
              </a:rPr>
              <a:t>0~9</a:t>
            </a:r>
            <a:r>
              <a:rPr lang="zh-CN" altLang="en-US" b="0" dirty="0">
                <a:solidFill>
                  <a:schemeClr val="bg1"/>
                </a:solidFill>
                <a:ea typeface="微软雅黑" panose="020B0503020204020204" pitchFamily="34" charset="-122"/>
              </a:rPr>
              <a:t>、基数</a:t>
            </a:r>
            <a:r>
              <a:rPr lang="en-US" altLang="zh-CN" b="0" dirty="0">
                <a:solidFill>
                  <a:schemeClr val="bg1"/>
                </a:solidFill>
                <a:ea typeface="微软雅黑" panose="020B0503020204020204" pitchFamily="34" charset="-122"/>
              </a:rPr>
              <a:t>10</a:t>
            </a:r>
            <a:r>
              <a:rPr lang="zh-CN" altLang="en-US" b="0" dirty="0">
                <a:solidFill>
                  <a:schemeClr val="bg1"/>
                </a:solidFill>
                <a:ea typeface="微软雅黑" panose="020B0503020204020204" pitchFamily="34" charset="-122"/>
              </a:rPr>
              <a:t>，权重</a:t>
            </a:r>
            <a:r>
              <a:rPr lang="en-US" altLang="zh-CN" b="0" dirty="0">
                <a:solidFill>
                  <a:schemeClr val="bg1"/>
                </a:solidFill>
                <a:ea typeface="微软雅黑" panose="020B0503020204020204" pitchFamily="34" charset="-122"/>
              </a:rPr>
              <a:t>10</a:t>
            </a:r>
            <a:r>
              <a:rPr lang="en-US" altLang="zh-CN" b="0" baseline="30000" dirty="0">
                <a:solidFill>
                  <a:schemeClr val="bg1"/>
                </a:solidFill>
                <a:ea typeface="微软雅黑" panose="020B0503020204020204" pitchFamily="34" charset="-122"/>
              </a:rPr>
              <a:t>n</a:t>
            </a:r>
            <a:endParaRPr lang="en-US" altLang="zh-CN" b="0" baseline="30000" dirty="0">
              <a:solidFill>
                <a:schemeClr val="bg1"/>
              </a:solidFill>
              <a:ea typeface="微软雅黑" panose="020B0503020204020204" pitchFamily="34" charset="-122"/>
            </a:endParaRPr>
          </a:p>
        </p:txBody>
      </p:sp>
      <p:sp>
        <p:nvSpPr>
          <p:cNvPr id="59399" name="Rectangle 7"/>
          <p:cNvSpPr>
            <a:spLocks noChangeArrowheads="1"/>
          </p:cNvSpPr>
          <p:nvPr/>
        </p:nvSpPr>
        <p:spPr bwMode="auto">
          <a:xfrm>
            <a:off x="5079655" y="4394853"/>
            <a:ext cx="2286000" cy="304800"/>
          </a:xfrm>
          <a:prstGeom prst="rect">
            <a:avLst/>
          </a:prstGeom>
          <a:noFill/>
          <a:ln w="12700" cap="sq">
            <a:noFill/>
            <a:miter lim="800000"/>
            <a:headEnd type="none" w="sm" len="sm"/>
            <a:tailEnd type="none" w="sm" len="sm"/>
          </a:ln>
        </p:spPr>
        <p:txBody>
          <a:bodyPr wrap="none" anchor="ctr"/>
          <a:lstStyle/>
          <a:p>
            <a:pPr algn="ctr" eaLnBrk="1" hangingPunct="1"/>
            <a:r>
              <a:rPr lang="zh-CN" altLang="en-US" b="0" dirty="0">
                <a:solidFill>
                  <a:schemeClr val="bg1"/>
                </a:solidFill>
                <a:ea typeface="微软雅黑" panose="020B0503020204020204" pitchFamily="34" charset="-122"/>
              </a:rPr>
              <a:t>（按权展开式）</a:t>
            </a:r>
            <a:endParaRPr lang="zh-CN" altLang="en-US" b="0" dirty="0">
              <a:solidFill>
                <a:schemeClr val="bg1"/>
              </a:solidFill>
              <a:ea typeface="微软雅黑" panose="020B0503020204020204" pitchFamily="34" charset="-122"/>
            </a:endParaRPr>
          </a:p>
        </p:txBody>
      </p:sp>
      <p:sp>
        <p:nvSpPr>
          <p:cNvPr id="21512" name="Rectangle 8"/>
          <p:cNvSpPr>
            <a:spLocks noChangeArrowheads="1"/>
          </p:cNvSpPr>
          <p:nvPr/>
        </p:nvSpPr>
        <p:spPr bwMode="auto">
          <a:xfrm>
            <a:off x="2014510" y="3108343"/>
            <a:ext cx="4114800" cy="381000"/>
          </a:xfrm>
          <a:prstGeom prst="rect">
            <a:avLst/>
          </a:prstGeom>
          <a:noFill/>
          <a:ln w="12700" cap="sq">
            <a:noFill/>
            <a:miter lim="800000"/>
            <a:headEnd type="none" w="sm" len="sm"/>
            <a:tailEnd type="none" w="sm" len="sm"/>
          </a:ln>
        </p:spPr>
        <p:txBody>
          <a:bodyPr wrap="none" anchor="ctr"/>
          <a:lstStyle/>
          <a:p>
            <a:pPr algn="ctr" eaLnBrk="1" hangingPunct="1"/>
            <a:r>
              <a:rPr lang="zh-CN" altLang="en-US" dirty="0">
                <a:solidFill>
                  <a:schemeClr val="bg2">
                    <a:lumMod val="50000"/>
                    <a:lumOff val="50000"/>
                  </a:schemeClr>
                </a:solidFill>
                <a:ea typeface="微软雅黑" panose="020B0503020204020204" pitchFamily="34" charset="-122"/>
              </a:rPr>
              <a:t>数据元素、基数、权重</a:t>
            </a:r>
            <a:r>
              <a:rPr lang="zh-CN" altLang="en-US" dirty="0">
                <a:solidFill>
                  <a:schemeClr val="bg1"/>
                </a:solidFill>
                <a:ea typeface="微软雅黑" panose="020B0503020204020204" pitchFamily="34" charset="-122"/>
              </a:rPr>
              <a:t>。</a:t>
            </a:r>
            <a:endParaRPr lang="zh-CN" altLang="en-US" dirty="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2583" name="Group 55"/>
          <p:cNvGraphicFramePr>
            <a:graphicFrameLocks noGrp="1"/>
          </p:cNvGraphicFramePr>
          <p:nvPr/>
        </p:nvGraphicFramePr>
        <p:xfrm>
          <a:off x="641959" y="1073130"/>
          <a:ext cx="7620000" cy="2689860"/>
        </p:xfrm>
        <a:graphic>
          <a:graphicData uri="http://schemas.openxmlformats.org/drawingml/2006/table">
            <a:tbl>
              <a:tblPr/>
              <a:tblGrid>
                <a:gridCol w="1295400"/>
                <a:gridCol w="1752600"/>
                <a:gridCol w="914400"/>
                <a:gridCol w="990600"/>
                <a:gridCol w="2667000"/>
              </a:tblGrid>
              <a:tr h="500380">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2000" b="1"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记数制</a:t>
                      </a:r>
                      <a:endParaRPr kumimoji="1" lang="zh-CN" altLang="en-US" sz="2000" b="1"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2000" b="1"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数据元素</a:t>
                      </a:r>
                      <a:endParaRPr kumimoji="1" lang="zh-CN" altLang="en-US" sz="2000" b="1"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2000" b="1"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基数</a:t>
                      </a:r>
                      <a:endParaRPr kumimoji="1" lang="zh-CN" altLang="en-US" sz="2000" b="1"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2000" b="1"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权重</a:t>
                      </a:r>
                      <a:endParaRPr kumimoji="1" lang="zh-CN" altLang="en-US" sz="2000" b="1"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2000" b="1"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举例</a:t>
                      </a:r>
                      <a:endParaRPr kumimoji="1" lang="zh-CN" altLang="en-US" sz="2000" b="1"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6CCFF"/>
                    </a:solidFill>
                  </a:tcPr>
                </a:tc>
              </a:tr>
              <a:tr h="5175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十进制</a:t>
                      </a:r>
                      <a:endParaRPr kumimoji="1" lang="zh-CN" altLang="en-US"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0~9</a:t>
                      </a:r>
                      <a:endPar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10</a:t>
                      </a:r>
                      <a:endPar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10</a:t>
                      </a:r>
                      <a:r>
                        <a:rPr kumimoji="1" lang="en-US" altLang="zh-CN" sz="2000" b="0" i="0" u="none" strike="noStrike" cap="none" normalizeH="0" baseline="30000" smtClean="0">
                          <a:ln>
                            <a:noFill/>
                          </a:ln>
                          <a:solidFill>
                            <a:schemeClr val="bg1"/>
                          </a:solidFill>
                          <a:effectLst/>
                          <a:latin typeface="Times New Roman" panose="02020603050405020304" pitchFamily="18" charset="0"/>
                          <a:ea typeface="微软雅黑" panose="020B0503020204020204" pitchFamily="34" charset="-122"/>
                        </a:rPr>
                        <a:t>n</a:t>
                      </a:r>
                      <a:endParaRPr kumimoji="1" lang="en-US" altLang="zh-CN" sz="2000" b="0" i="0" u="none" strike="noStrike" cap="none" normalizeH="0" baseline="3000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(123)</a:t>
                      </a:r>
                      <a:r>
                        <a:rPr kumimoji="1" lang="en-US" altLang="zh-CN" sz="2000" b="0" i="0" u="none" strike="noStrike" cap="none" normalizeH="0" baseline="-25000" smtClean="0">
                          <a:ln>
                            <a:noFill/>
                          </a:ln>
                          <a:solidFill>
                            <a:schemeClr val="bg1"/>
                          </a:solidFill>
                          <a:effectLst/>
                          <a:latin typeface="Times New Roman" panose="02020603050405020304" pitchFamily="18" charset="0"/>
                          <a:ea typeface="微软雅黑" panose="020B0503020204020204" pitchFamily="34" charset="-122"/>
                        </a:rPr>
                        <a:t>10    </a:t>
                      </a:r>
                      <a:r>
                        <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456.321D</a:t>
                      </a:r>
                      <a:endPar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953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二进制</a:t>
                      </a:r>
                      <a:endParaRPr kumimoji="1" lang="zh-CN" altLang="en-US"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0</a:t>
                      </a:r>
                      <a:r>
                        <a:rPr kumimoji="1" lang="zh-CN" altLang="en-US"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a:t>
                      </a: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1</a:t>
                      </a:r>
                      <a:endPar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2</a:t>
                      </a:r>
                      <a:endPar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2</a:t>
                      </a:r>
                      <a:r>
                        <a:rPr kumimoji="1" lang="en-US" altLang="zh-CN" sz="2000" b="0" i="0" u="none" strike="noStrike" cap="none" normalizeH="0" baseline="30000" dirty="0" smtClean="0">
                          <a:ln>
                            <a:noFill/>
                          </a:ln>
                          <a:solidFill>
                            <a:schemeClr val="bg1"/>
                          </a:solidFill>
                          <a:effectLst/>
                          <a:latin typeface="Times New Roman" panose="02020603050405020304" pitchFamily="18" charset="0"/>
                          <a:ea typeface="微软雅黑" panose="020B0503020204020204" pitchFamily="34" charset="-122"/>
                        </a:rPr>
                        <a:t>n</a:t>
                      </a:r>
                      <a:endParaRPr kumimoji="1" lang="en-US" altLang="zh-CN" sz="2000" b="0" i="0" u="none" strike="noStrike" cap="none" normalizeH="0" baseline="3000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(1010)</a:t>
                      </a:r>
                      <a:r>
                        <a:rPr kumimoji="1" lang="en-US" altLang="zh-CN" sz="2000" b="0" i="0" u="none" strike="noStrike" cap="none" normalizeH="0" baseline="-25000" dirty="0" smtClean="0">
                          <a:ln>
                            <a:noFill/>
                          </a:ln>
                          <a:solidFill>
                            <a:schemeClr val="bg1"/>
                          </a:solidFill>
                          <a:effectLst/>
                          <a:latin typeface="Times New Roman" panose="02020603050405020304" pitchFamily="18" charset="0"/>
                          <a:ea typeface="微软雅黑" panose="020B0503020204020204" pitchFamily="34" charset="-122"/>
                        </a:rPr>
                        <a:t>2</a:t>
                      </a: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  1001.101B</a:t>
                      </a:r>
                      <a:endPar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八进制</a:t>
                      </a:r>
                      <a:endParaRPr kumimoji="1" lang="zh-CN" altLang="en-US"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0~7</a:t>
                      </a:r>
                      <a:endPar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8</a:t>
                      </a:r>
                      <a:endPar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8</a:t>
                      </a:r>
                      <a:r>
                        <a:rPr kumimoji="1" lang="en-US" altLang="zh-CN" sz="2000" b="0" i="0" u="none" strike="noStrike" cap="none" normalizeH="0" baseline="30000" dirty="0" smtClean="0">
                          <a:ln>
                            <a:noFill/>
                          </a:ln>
                          <a:solidFill>
                            <a:schemeClr val="bg1"/>
                          </a:solidFill>
                          <a:effectLst/>
                          <a:latin typeface="Times New Roman" panose="02020603050405020304" pitchFamily="18" charset="0"/>
                          <a:ea typeface="微软雅黑" panose="020B0503020204020204" pitchFamily="34" charset="-122"/>
                        </a:rPr>
                        <a:t>n</a:t>
                      </a:r>
                      <a:endParaRPr kumimoji="1" lang="en-US" altLang="zh-CN" sz="2000" b="0" i="0" u="none" strike="noStrike" cap="none" normalizeH="0" baseline="3000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(567)</a:t>
                      </a:r>
                      <a:r>
                        <a:rPr kumimoji="1" lang="en-US" altLang="zh-CN" sz="2000" b="0" i="0" u="none" strike="noStrike" cap="none" normalizeH="0" baseline="-25000" dirty="0" smtClean="0">
                          <a:ln>
                            <a:noFill/>
                          </a:ln>
                          <a:solidFill>
                            <a:schemeClr val="bg1"/>
                          </a:solidFill>
                          <a:effectLst/>
                          <a:latin typeface="Times New Roman" panose="02020603050405020304" pitchFamily="18" charset="0"/>
                          <a:ea typeface="微软雅黑" panose="020B0503020204020204" pitchFamily="34" charset="-122"/>
                        </a:rPr>
                        <a:t>8</a:t>
                      </a: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    745.217O</a:t>
                      </a:r>
                      <a:endPar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175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十六进制</a:t>
                      </a:r>
                      <a:endParaRPr kumimoji="1" lang="zh-CN" altLang="en-US"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0~9</a:t>
                      </a:r>
                      <a:r>
                        <a:rPr kumimoji="1" lang="zh-CN" altLang="en-US"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a:t>
                      </a:r>
                      <a:r>
                        <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A~F</a:t>
                      </a:r>
                      <a:endPar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16</a:t>
                      </a:r>
                      <a:endPar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smtClean="0">
                          <a:ln>
                            <a:noFill/>
                          </a:ln>
                          <a:solidFill>
                            <a:schemeClr val="bg1"/>
                          </a:solidFill>
                          <a:effectLst/>
                          <a:latin typeface="Times New Roman" panose="02020603050405020304" pitchFamily="18" charset="0"/>
                          <a:ea typeface="微软雅黑" panose="020B0503020204020204" pitchFamily="34" charset="-122"/>
                        </a:rPr>
                        <a:t>16</a:t>
                      </a:r>
                      <a:r>
                        <a:rPr kumimoji="1" lang="en-US" altLang="zh-CN" sz="2000" b="0" i="0" u="none" strike="noStrike" cap="none" normalizeH="0" baseline="30000" smtClean="0">
                          <a:ln>
                            <a:noFill/>
                          </a:ln>
                          <a:solidFill>
                            <a:schemeClr val="bg1"/>
                          </a:solidFill>
                          <a:effectLst/>
                          <a:latin typeface="Times New Roman" panose="02020603050405020304" pitchFamily="18" charset="0"/>
                          <a:ea typeface="微软雅黑" panose="020B0503020204020204" pitchFamily="34" charset="-122"/>
                        </a:rPr>
                        <a:t>n</a:t>
                      </a:r>
                      <a:endParaRPr kumimoji="1" lang="en-US" altLang="zh-CN" sz="2000" b="0" i="0" u="none" strike="noStrike" cap="none" normalizeH="0" baseline="3000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(2A2B)</a:t>
                      </a:r>
                      <a:r>
                        <a:rPr kumimoji="1" lang="en-US" altLang="zh-CN" sz="2000" b="0" i="0" u="none" strike="noStrike" cap="none" normalizeH="0" baseline="-25000" dirty="0" smtClean="0">
                          <a:ln>
                            <a:noFill/>
                          </a:ln>
                          <a:solidFill>
                            <a:schemeClr val="bg1"/>
                          </a:solidFill>
                          <a:effectLst/>
                          <a:latin typeface="Times New Roman" panose="02020603050405020304" pitchFamily="18" charset="0"/>
                          <a:ea typeface="微软雅黑" panose="020B0503020204020204" pitchFamily="34" charset="-122"/>
                        </a:rPr>
                        <a:t>16</a:t>
                      </a:r>
                      <a:r>
                        <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rPr>
                        <a:t> 123.321H</a:t>
                      </a:r>
                      <a:endParaRPr kumimoji="1" lang="en-US" altLang="zh-CN" sz="2000" b="0" i="0" u="none" strike="noStrike" cap="none" normalizeH="0" baseline="0" dirty="0" smtClean="0">
                        <a:ln>
                          <a:noFill/>
                        </a:ln>
                        <a:solidFill>
                          <a:schemeClr val="bg1"/>
                        </a:solidFill>
                        <a:effectLst/>
                        <a:latin typeface="Times New Roman" panose="02020603050405020304" pitchFamily="18" charset="0"/>
                        <a:ea typeface="微软雅黑" panose="020B0503020204020204" pitchFamily="34" charset="-122"/>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22568" name="Rectangle 40"/>
          <p:cNvSpPr>
            <a:spLocks noChangeArrowheads="1"/>
          </p:cNvSpPr>
          <p:nvPr/>
        </p:nvSpPr>
        <p:spPr bwMode="auto">
          <a:xfrm>
            <a:off x="713714" y="4035426"/>
            <a:ext cx="1219200" cy="381000"/>
          </a:xfrm>
          <a:prstGeom prst="rect">
            <a:avLst/>
          </a:prstGeom>
          <a:solidFill>
            <a:srgbClr val="00B050"/>
          </a:solidFill>
          <a:ln w="12700" cap="sq">
            <a:solidFill>
              <a:schemeClr val="tx1"/>
            </a:solidFill>
            <a:miter lim="800000"/>
            <a:headEnd type="none" w="sm" len="sm"/>
            <a:tailEnd type="none" w="sm" len="sm"/>
          </a:ln>
        </p:spPr>
        <p:txBody>
          <a:bodyPr wrap="none" anchor="ctr"/>
          <a:lstStyle/>
          <a:p>
            <a:pPr algn="ctr" eaLnBrk="1" hangingPunct="1"/>
            <a:r>
              <a:rPr lang="zh-CN" altLang="en-US">
                <a:solidFill>
                  <a:schemeClr val="bg1"/>
                </a:solidFill>
                <a:ea typeface="微软雅黑" panose="020B0503020204020204" pitchFamily="34" charset="-122"/>
              </a:rPr>
              <a:t>练习</a:t>
            </a:r>
            <a:endParaRPr lang="zh-CN" altLang="en-US">
              <a:solidFill>
                <a:schemeClr val="bg1"/>
              </a:solidFill>
              <a:ea typeface="微软雅黑" panose="020B0503020204020204" pitchFamily="34" charset="-122"/>
            </a:endParaRPr>
          </a:p>
        </p:txBody>
      </p:sp>
      <p:sp>
        <p:nvSpPr>
          <p:cNvPr id="22569" name="Rectangle 41"/>
          <p:cNvSpPr>
            <a:spLocks noChangeArrowheads="1"/>
          </p:cNvSpPr>
          <p:nvPr/>
        </p:nvSpPr>
        <p:spPr bwMode="auto">
          <a:xfrm>
            <a:off x="641985" y="4308812"/>
            <a:ext cx="1524000" cy="2057400"/>
          </a:xfrm>
          <a:prstGeom prst="rect">
            <a:avLst/>
          </a:prstGeom>
          <a:noFill/>
          <a:ln w="12700" cap="sq">
            <a:noFill/>
            <a:miter lim="800000"/>
            <a:headEnd type="none" w="sm" len="sm"/>
            <a:tailEnd type="none" w="sm" len="sm"/>
          </a:ln>
        </p:spPr>
        <p:txBody>
          <a:bodyPr wrap="none" anchor="ctr"/>
          <a:lstStyle/>
          <a:p>
            <a:pPr eaLnBrk="1" hangingPunct="1">
              <a:lnSpc>
                <a:spcPct val="150000"/>
              </a:lnSpc>
            </a:pPr>
            <a:r>
              <a:rPr lang="en-US" altLang="zh-CN" dirty="0">
                <a:solidFill>
                  <a:schemeClr val="bg1"/>
                </a:solidFill>
                <a:ea typeface="微软雅黑" panose="020B0503020204020204" pitchFamily="34" charset="-122"/>
              </a:rPr>
              <a:t>101.1B=</a:t>
            </a:r>
            <a:endParaRPr lang="en-US" altLang="zh-CN" dirty="0">
              <a:solidFill>
                <a:schemeClr val="bg1"/>
              </a:solidFill>
              <a:ea typeface="微软雅黑" panose="020B0503020204020204" pitchFamily="34" charset="-122"/>
            </a:endParaRPr>
          </a:p>
          <a:p>
            <a:pPr eaLnBrk="1" hangingPunct="1">
              <a:lnSpc>
                <a:spcPct val="150000"/>
              </a:lnSpc>
            </a:pPr>
            <a:r>
              <a:rPr lang="en-US" altLang="zh-CN" dirty="0">
                <a:solidFill>
                  <a:schemeClr val="bg1"/>
                </a:solidFill>
                <a:ea typeface="微软雅黑" panose="020B0503020204020204" pitchFamily="34" charset="-122"/>
              </a:rPr>
              <a:t>(17)</a:t>
            </a:r>
            <a:r>
              <a:rPr lang="en-US" altLang="zh-CN" baseline="-25000" dirty="0">
                <a:solidFill>
                  <a:schemeClr val="bg1"/>
                </a:solidFill>
                <a:ea typeface="微软雅黑" panose="020B0503020204020204" pitchFamily="34" charset="-122"/>
              </a:rPr>
              <a:t>8</a:t>
            </a:r>
            <a:r>
              <a:rPr lang="en-US" altLang="zh-CN" dirty="0">
                <a:solidFill>
                  <a:schemeClr val="bg1"/>
                </a:solidFill>
                <a:ea typeface="微软雅黑" panose="020B0503020204020204" pitchFamily="34" charset="-122"/>
              </a:rPr>
              <a:t>=</a:t>
            </a:r>
            <a:endParaRPr lang="en-US" altLang="zh-CN" dirty="0">
              <a:solidFill>
                <a:schemeClr val="bg1"/>
              </a:solidFill>
              <a:ea typeface="微软雅黑" panose="020B0503020204020204" pitchFamily="34" charset="-122"/>
            </a:endParaRPr>
          </a:p>
          <a:p>
            <a:pPr eaLnBrk="1" hangingPunct="1">
              <a:lnSpc>
                <a:spcPct val="150000"/>
              </a:lnSpc>
            </a:pPr>
            <a:r>
              <a:rPr lang="en-US" altLang="zh-CN" dirty="0">
                <a:solidFill>
                  <a:schemeClr val="bg1"/>
                </a:solidFill>
                <a:ea typeface="微软雅黑" panose="020B0503020204020204" pitchFamily="34" charset="-122"/>
              </a:rPr>
              <a:t>(1A.8)</a:t>
            </a:r>
            <a:r>
              <a:rPr lang="en-US" altLang="zh-CN" baseline="-25000" dirty="0">
                <a:solidFill>
                  <a:schemeClr val="bg1"/>
                </a:solidFill>
                <a:ea typeface="微软雅黑" panose="020B0503020204020204" pitchFamily="34" charset="-122"/>
              </a:rPr>
              <a:t>16</a:t>
            </a:r>
            <a:r>
              <a:rPr lang="en-US" altLang="zh-CN" dirty="0">
                <a:solidFill>
                  <a:schemeClr val="bg1"/>
                </a:solidFill>
                <a:ea typeface="微软雅黑" panose="020B0503020204020204" pitchFamily="34" charset="-122"/>
              </a:rPr>
              <a:t>=</a:t>
            </a:r>
            <a:endParaRPr lang="en-US" altLang="zh-CN" dirty="0">
              <a:solidFill>
                <a:schemeClr val="bg1"/>
              </a:solidFill>
              <a:ea typeface="微软雅黑" panose="020B0503020204020204" pitchFamily="34" charset="-122"/>
            </a:endParaRPr>
          </a:p>
        </p:txBody>
      </p:sp>
      <p:sp>
        <p:nvSpPr>
          <p:cNvPr id="22570" name="Rectangle 42"/>
          <p:cNvSpPr>
            <a:spLocks noChangeArrowheads="1"/>
          </p:cNvSpPr>
          <p:nvPr/>
        </p:nvSpPr>
        <p:spPr bwMode="auto">
          <a:xfrm>
            <a:off x="2004695" y="4571551"/>
            <a:ext cx="4267200" cy="457200"/>
          </a:xfrm>
          <a:prstGeom prst="rect">
            <a:avLst/>
          </a:prstGeom>
          <a:noFill/>
          <a:ln w="12700" cap="sq">
            <a:noFill/>
            <a:miter lim="800000"/>
            <a:headEnd type="none" w="sm" len="sm"/>
            <a:tailEnd type="none" w="sm" len="sm"/>
          </a:ln>
        </p:spPr>
        <p:txBody>
          <a:bodyPr wrap="none" anchor="ctr"/>
          <a:lstStyle/>
          <a:p>
            <a:pPr algn="ctr" eaLnBrk="1" hangingPunct="1"/>
            <a:r>
              <a:rPr lang="en-US" altLang="zh-CN" sz="2800" dirty="0">
                <a:solidFill>
                  <a:schemeClr val="bg2">
                    <a:lumMod val="50000"/>
                    <a:lumOff val="50000"/>
                  </a:schemeClr>
                </a:solidFill>
                <a:ea typeface="微软雅黑" panose="020B0503020204020204" pitchFamily="34" charset="-122"/>
              </a:rPr>
              <a:t>1*2</a:t>
            </a:r>
            <a:r>
              <a:rPr lang="en-US" altLang="zh-CN" sz="2800" baseline="30000" dirty="0">
                <a:solidFill>
                  <a:schemeClr val="bg2">
                    <a:lumMod val="50000"/>
                    <a:lumOff val="50000"/>
                  </a:schemeClr>
                </a:solidFill>
                <a:ea typeface="微软雅黑" panose="020B0503020204020204" pitchFamily="34" charset="-122"/>
              </a:rPr>
              <a:t>2</a:t>
            </a:r>
            <a:r>
              <a:rPr lang="en-US" altLang="zh-CN" sz="2800" dirty="0">
                <a:solidFill>
                  <a:schemeClr val="bg2">
                    <a:lumMod val="50000"/>
                    <a:lumOff val="50000"/>
                  </a:schemeClr>
                </a:solidFill>
                <a:ea typeface="微软雅黑" panose="020B0503020204020204" pitchFamily="34" charset="-122"/>
              </a:rPr>
              <a:t>+0*2</a:t>
            </a:r>
            <a:r>
              <a:rPr lang="en-US" altLang="zh-CN" sz="2800" baseline="30000" dirty="0">
                <a:solidFill>
                  <a:schemeClr val="bg2">
                    <a:lumMod val="50000"/>
                    <a:lumOff val="50000"/>
                  </a:schemeClr>
                </a:solidFill>
                <a:ea typeface="微软雅黑" panose="020B0503020204020204" pitchFamily="34" charset="-122"/>
              </a:rPr>
              <a:t>1</a:t>
            </a:r>
            <a:r>
              <a:rPr lang="en-US" altLang="zh-CN" sz="2800" dirty="0">
                <a:solidFill>
                  <a:schemeClr val="bg2">
                    <a:lumMod val="50000"/>
                    <a:lumOff val="50000"/>
                  </a:schemeClr>
                </a:solidFill>
                <a:ea typeface="微软雅黑" panose="020B0503020204020204" pitchFamily="34" charset="-122"/>
              </a:rPr>
              <a:t>+1*2</a:t>
            </a:r>
            <a:r>
              <a:rPr lang="en-US" altLang="zh-CN" sz="2800" baseline="30000" dirty="0">
                <a:solidFill>
                  <a:schemeClr val="bg2">
                    <a:lumMod val="50000"/>
                    <a:lumOff val="50000"/>
                  </a:schemeClr>
                </a:solidFill>
                <a:ea typeface="微软雅黑" panose="020B0503020204020204" pitchFamily="34" charset="-122"/>
              </a:rPr>
              <a:t>0</a:t>
            </a:r>
            <a:r>
              <a:rPr lang="en-US" altLang="zh-CN" sz="2800" dirty="0">
                <a:solidFill>
                  <a:schemeClr val="bg2">
                    <a:lumMod val="50000"/>
                    <a:lumOff val="50000"/>
                  </a:schemeClr>
                </a:solidFill>
                <a:ea typeface="微软雅黑" panose="020B0503020204020204" pitchFamily="34" charset="-122"/>
              </a:rPr>
              <a:t>+1*2</a:t>
            </a:r>
            <a:r>
              <a:rPr lang="en-US" altLang="zh-CN" sz="2800" baseline="30000" dirty="0">
                <a:solidFill>
                  <a:schemeClr val="bg2">
                    <a:lumMod val="50000"/>
                    <a:lumOff val="50000"/>
                  </a:schemeClr>
                </a:solidFill>
                <a:ea typeface="微软雅黑" panose="020B0503020204020204" pitchFamily="34" charset="-122"/>
              </a:rPr>
              <a:t>-1 </a:t>
            </a:r>
            <a:r>
              <a:rPr lang="en-US" altLang="zh-CN" sz="2800" dirty="0">
                <a:solidFill>
                  <a:schemeClr val="bg1"/>
                </a:solidFill>
                <a:ea typeface="微软雅黑" panose="020B0503020204020204" pitchFamily="34" charset="-122"/>
              </a:rPr>
              <a:t>= </a:t>
            </a:r>
            <a:r>
              <a:rPr lang="en-US" altLang="zh-CN" sz="2800" dirty="0">
                <a:solidFill>
                  <a:srgbClr val="0070C0"/>
                </a:solidFill>
                <a:ea typeface="微软雅黑" panose="020B0503020204020204" pitchFamily="34" charset="-122"/>
              </a:rPr>
              <a:t>5.5D</a:t>
            </a:r>
            <a:endParaRPr lang="en-US" altLang="zh-CN" sz="2800" dirty="0">
              <a:solidFill>
                <a:srgbClr val="0070C0"/>
              </a:solidFill>
              <a:ea typeface="微软雅黑" panose="020B0503020204020204" pitchFamily="34" charset="-122"/>
            </a:endParaRPr>
          </a:p>
        </p:txBody>
      </p:sp>
      <p:sp>
        <p:nvSpPr>
          <p:cNvPr id="22571" name="Rectangle 43"/>
          <p:cNvSpPr>
            <a:spLocks noChangeArrowheads="1"/>
          </p:cNvSpPr>
          <p:nvPr/>
        </p:nvSpPr>
        <p:spPr bwMode="auto">
          <a:xfrm>
            <a:off x="1831007" y="5109094"/>
            <a:ext cx="2743200" cy="457200"/>
          </a:xfrm>
          <a:prstGeom prst="rect">
            <a:avLst/>
          </a:prstGeom>
          <a:noFill/>
          <a:ln w="12700" cap="sq">
            <a:noFill/>
            <a:miter lim="800000"/>
            <a:headEnd type="none" w="sm" len="sm"/>
            <a:tailEnd type="none" w="sm" len="sm"/>
          </a:ln>
        </p:spPr>
        <p:txBody>
          <a:bodyPr wrap="none" anchor="ctr"/>
          <a:lstStyle/>
          <a:p>
            <a:pPr algn="ctr" eaLnBrk="1" hangingPunct="1"/>
            <a:r>
              <a:rPr lang="en-US" altLang="zh-CN" sz="2800" dirty="0">
                <a:solidFill>
                  <a:srgbClr val="FF0000"/>
                </a:solidFill>
                <a:ea typeface="微软雅黑" panose="020B0503020204020204" pitchFamily="34" charset="-122"/>
              </a:rPr>
              <a:t>1*8</a:t>
            </a:r>
            <a:r>
              <a:rPr lang="en-US" altLang="zh-CN" sz="2800" baseline="30000" dirty="0">
                <a:solidFill>
                  <a:srgbClr val="FF0000"/>
                </a:solidFill>
                <a:ea typeface="微软雅黑" panose="020B0503020204020204" pitchFamily="34" charset="-122"/>
              </a:rPr>
              <a:t>1</a:t>
            </a:r>
            <a:r>
              <a:rPr lang="en-US" altLang="zh-CN" sz="2800" dirty="0">
                <a:solidFill>
                  <a:srgbClr val="FF0000"/>
                </a:solidFill>
                <a:ea typeface="微软雅黑" panose="020B0503020204020204" pitchFamily="34" charset="-122"/>
              </a:rPr>
              <a:t>+7*8</a:t>
            </a:r>
            <a:r>
              <a:rPr lang="en-US" altLang="zh-CN" sz="2800" baseline="30000" dirty="0">
                <a:solidFill>
                  <a:srgbClr val="FF0000"/>
                </a:solidFill>
                <a:ea typeface="微软雅黑" panose="020B0503020204020204" pitchFamily="34" charset="-122"/>
              </a:rPr>
              <a:t>0 </a:t>
            </a:r>
            <a:r>
              <a:rPr lang="en-US" altLang="zh-CN" sz="2800" dirty="0">
                <a:solidFill>
                  <a:schemeClr val="bg1"/>
                </a:solidFill>
                <a:ea typeface="微软雅黑" panose="020B0503020204020204" pitchFamily="34" charset="-122"/>
              </a:rPr>
              <a:t>= </a:t>
            </a:r>
            <a:r>
              <a:rPr lang="en-US" altLang="zh-CN" sz="2800" dirty="0">
                <a:solidFill>
                  <a:srgbClr val="0070C0"/>
                </a:solidFill>
                <a:ea typeface="微软雅黑" panose="020B0503020204020204" pitchFamily="34" charset="-122"/>
              </a:rPr>
              <a:t>15D</a:t>
            </a:r>
            <a:endParaRPr lang="en-US" altLang="zh-CN" sz="2800" dirty="0">
              <a:solidFill>
                <a:srgbClr val="0070C0"/>
              </a:solidFill>
              <a:ea typeface="微软雅黑" panose="020B0503020204020204" pitchFamily="34" charset="-122"/>
            </a:endParaRPr>
          </a:p>
        </p:txBody>
      </p:sp>
      <p:sp>
        <p:nvSpPr>
          <p:cNvPr id="22572" name="Rectangle 44"/>
          <p:cNvSpPr>
            <a:spLocks noChangeArrowheads="1"/>
          </p:cNvSpPr>
          <p:nvPr/>
        </p:nvSpPr>
        <p:spPr bwMode="auto">
          <a:xfrm>
            <a:off x="2035173" y="5697466"/>
            <a:ext cx="4267200" cy="457200"/>
          </a:xfrm>
          <a:prstGeom prst="rect">
            <a:avLst/>
          </a:prstGeom>
          <a:noFill/>
          <a:ln w="12700" cap="sq">
            <a:noFill/>
            <a:miter lim="800000"/>
            <a:headEnd type="none" w="sm" len="sm"/>
            <a:tailEnd type="none" w="sm" len="sm"/>
          </a:ln>
        </p:spPr>
        <p:txBody>
          <a:bodyPr wrap="none" anchor="ctr"/>
          <a:lstStyle/>
          <a:p>
            <a:pPr algn="ctr" eaLnBrk="1" hangingPunct="1"/>
            <a:r>
              <a:rPr lang="en-US" altLang="zh-CN" sz="2800" dirty="0">
                <a:solidFill>
                  <a:srgbClr val="FF0000"/>
                </a:solidFill>
                <a:ea typeface="微软雅黑" panose="020B0503020204020204" pitchFamily="34" charset="-122"/>
              </a:rPr>
              <a:t>1*16</a:t>
            </a:r>
            <a:r>
              <a:rPr lang="en-US" altLang="zh-CN" sz="2800" baseline="30000" dirty="0">
                <a:solidFill>
                  <a:srgbClr val="FF0000"/>
                </a:solidFill>
                <a:ea typeface="微软雅黑" panose="020B0503020204020204" pitchFamily="34" charset="-122"/>
              </a:rPr>
              <a:t>1</a:t>
            </a:r>
            <a:r>
              <a:rPr lang="en-US" altLang="zh-CN" sz="2800" dirty="0">
                <a:solidFill>
                  <a:srgbClr val="FF0000"/>
                </a:solidFill>
                <a:ea typeface="微软雅黑" panose="020B0503020204020204" pitchFamily="34" charset="-122"/>
              </a:rPr>
              <a:t>+10*16</a:t>
            </a:r>
            <a:r>
              <a:rPr lang="en-US" altLang="zh-CN" sz="2800" baseline="30000" dirty="0">
                <a:solidFill>
                  <a:srgbClr val="FF0000"/>
                </a:solidFill>
                <a:ea typeface="微软雅黑" panose="020B0503020204020204" pitchFamily="34" charset="-122"/>
              </a:rPr>
              <a:t>0</a:t>
            </a:r>
            <a:r>
              <a:rPr lang="en-US" altLang="zh-CN" sz="2800" dirty="0">
                <a:solidFill>
                  <a:srgbClr val="FF0000"/>
                </a:solidFill>
                <a:ea typeface="微软雅黑" panose="020B0503020204020204" pitchFamily="34" charset="-122"/>
              </a:rPr>
              <a:t>+8*16</a:t>
            </a:r>
            <a:r>
              <a:rPr lang="en-US" altLang="zh-CN" sz="2800" baseline="30000" dirty="0">
                <a:solidFill>
                  <a:srgbClr val="FF0000"/>
                </a:solidFill>
                <a:ea typeface="微软雅黑" panose="020B0503020204020204" pitchFamily="34" charset="-122"/>
              </a:rPr>
              <a:t>-1 </a:t>
            </a:r>
            <a:r>
              <a:rPr lang="en-US" altLang="zh-CN" sz="2800" dirty="0">
                <a:solidFill>
                  <a:schemeClr val="bg1"/>
                </a:solidFill>
                <a:ea typeface="微软雅黑" panose="020B0503020204020204" pitchFamily="34" charset="-122"/>
              </a:rPr>
              <a:t>= </a:t>
            </a:r>
            <a:r>
              <a:rPr lang="en-US" altLang="zh-CN" sz="2800" dirty="0">
                <a:solidFill>
                  <a:srgbClr val="0070C0"/>
                </a:solidFill>
                <a:ea typeface="微软雅黑" panose="020B0503020204020204" pitchFamily="34" charset="-122"/>
              </a:rPr>
              <a:t>26.5D</a:t>
            </a:r>
            <a:endParaRPr lang="en-US" altLang="zh-CN" sz="2800" dirty="0">
              <a:solidFill>
                <a:srgbClr val="0070C0"/>
              </a:solidFill>
              <a:ea typeface="微软雅黑" panose="020B0503020204020204" pitchFamily="34" charset="-122"/>
            </a:endParaRPr>
          </a:p>
        </p:txBody>
      </p:sp>
      <p:sp>
        <p:nvSpPr>
          <p:cNvPr id="59398" name="Text Box 6"/>
          <p:cNvSpPr txBox="1">
            <a:spLocks noChangeArrowheads="1"/>
          </p:cNvSpPr>
          <p:nvPr/>
        </p:nvSpPr>
        <p:spPr bwMode="auto">
          <a:xfrm>
            <a:off x="617220" y="259715"/>
            <a:ext cx="7644765" cy="706755"/>
          </a:xfrm>
          <a:prstGeom prst="rect">
            <a:avLst/>
          </a:prstGeom>
          <a:noFill/>
          <a:ln w="12700" cap="sq">
            <a:noFill/>
            <a:miter lim="800000"/>
            <a:headEnd type="none" w="sm" len="sm"/>
            <a:tailEnd type="none" w="sm" len="sm"/>
          </a:ln>
        </p:spPr>
        <p:txBody>
          <a:bodyPr wrap="square">
            <a:spAutoFit/>
          </a:bodyPr>
          <a:p>
            <a:pPr eaLnBrk="1" hangingPunct="1">
              <a:spcBef>
                <a:spcPct val="50000"/>
              </a:spcBef>
            </a:pPr>
            <a:r>
              <a:rPr lang="zh-CN" altLang="en-US" sz="2000" b="0" dirty="0">
                <a:solidFill>
                  <a:schemeClr val="bg1"/>
                </a:solidFill>
                <a:ea typeface="微软雅黑" panose="020B0503020204020204" pitchFamily="34" charset="-122"/>
              </a:rPr>
              <a:t>在计算机中，用的是</a:t>
            </a:r>
            <a:r>
              <a:rPr lang="zh-CN" altLang="en-US" sz="2000" b="0" dirty="0">
                <a:solidFill>
                  <a:schemeClr val="bg2">
                    <a:lumMod val="50000"/>
                    <a:lumOff val="50000"/>
                  </a:schemeClr>
                </a:solidFill>
                <a:ea typeface="微软雅黑" panose="020B0503020204020204" pitchFamily="34" charset="-122"/>
              </a:rPr>
              <a:t>二进制</a:t>
            </a:r>
            <a:r>
              <a:rPr lang="zh-CN" altLang="en-US" sz="2000" b="0" dirty="0">
                <a:solidFill>
                  <a:schemeClr val="bg1"/>
                </a:solidFill>
                <a:ea typeface="微软雅黑" panose="020B0503020204020204" pitchFamily="34" charset="-122"/>
              </a:rPr>
              <a:t>，其它还常用</a:t>
            </a:r>
            <a:r>
              <a:rPr lang="zh-CN" altLang="en-US" sz="2000" b="0" dirty="0">
                <a:solidFill>
                  <a:schemeClr val="bg2">
                    <a:lumMod val="50000"/>
                    <a:lumOff val="50000"/>
                  </a:schemeClr>
                </a:solidFill>
                <a:ea typeface="微软雅黑" panose="020B0503020204020204" pitchFamily="34" charset="-122"/>
              </a:rPr>
              <a:t>八进制</a:t>
            </a:r>
            <a:r>
              <a:rPr lang="zh-CN" altLang="en-US" sz="2000" b="0" dirty="0">
                <a:solidFill>
                  <a:schemeClr val="bg1"/>
                </a:solidFill>
                <a:ea typeface="微软雅黑" panose="020B0503020204020204" pitchFamily="34" charset="-122"/>
              </a:rPr>
              <a:t>、</a:t>
            </a:r>
            <a:r>
              <a:rPr lang="zh-CN" altLang="en-US" sz="2000" b="0" dirty="0">
                <a:solidFill>
                  <a:schemeClr val="bg2">
                    <a:lumMod val="50000"/>
                    <a:lumOff val="50000"/>
                  </a:schemeClr>
                </a:solidFill>
                <a:ea typeface="微软雅黑" panose="020B0503020204020204" pitchFamily="34" charset="-122"/>
              </a:rPr>
              <a:t>十六进制</a:t>
            </a:r>
            <a:r>
              <a:rPr lang="zh-CN" altLang="en-US" sz="2000" b="0" dirty="0">
                <a:solidFill>
                  <a:schemeClr val="bg1"/>
                </a:solidFill>
                <a:ea typeface="微软雅黑" panose="020B0503020204020204" pitchFamily="34" charset="-122"/>
              </a:rPr>
              <a:t>，其三要素如下表：</a:t>
            </a:r>
            <a:endParaRPr lang="zh-CN" altLang="en-US" sz="2000" b="0" dirty="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583"/>
                                        </p:tgtEl>
                                        <p:attrNameLst>
                                          <p:attrName>style.visibility</p:attrName>
                                        </p:attrNameLst>
                                      </p:cBhvr>
                                      <p:to>
                                        <p:strVal val="visible"/>
                                      </p:to>
                                    </p:set>
                                    <p:animEffect transition="in" filter="dissolve">
                                      <p:cBhvr>
                                        <p:cTn id="7" dur="500"/>
                                        <p:tgtEl>
                                          <p:spTgt spid="2258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2568"/>
                                        </p:tgtEl>
                                        <p:attrNameLst>
                                          <p:attrName>style.visibility</p:attrName>
                                        </p:attrNameLst>
                                      </p:cBhvr>
                                      <p:to>
                                        <p:strVal val="visible"/>
                                      </p:to>
                                    </p:set>
                                    <p:anim calcmode="lin" valueType="num">
                                      <p:cBhvr additive="base">
                                        <p:cTn id="12" dur="500" fill="hold"/>
                                        <p:tgtEl>
                                          <p:spTgt spid="22568"/>
                                        </p:tgtEl>
                                        <p:attrNameLst>
                                          <p:attrName>ppt_x</p:attrName>
                                        </p:attrNameLst>
                                      </p:cBhvr>
                                      <p:tavLst>
                                        <p:tav tm="0">
                                          <p:val>
                                            <p:strVal val="0-#ppt_w/2"/>
                                          </p:val>
                                        </p:tav>
                                        <p:tav tm="100000">
                                          <p:val>
                                            <p:strVal val="#ppt_x"/>
                                          </p:val>
                                        </p:tav>
                                      </p:tavLst>
                                    </p:anim>
                                    <p:anim calcmode="lin" valueType="num">
                                      <p:cBhvr additive="base">
                                        <p:cTn id="13" dur="500" fill="hold"/>
                                        <p:tgtEl>
                                          <p:spTgt spid="22568"/>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10"/>
                                            </p:cond>
                                          </p:stCondLst>
                                        </p:cTn>
                                        <p:tgtEl>
                                          <p:sldTgt/>
                                        </p:tgtEl>
                                      </p:cBhvr>
                                    </p:cmd>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2569"/>
                                        </p:tgtEl>
                                        <p:attrNameLst>
                                          <p:attrName>style.visibility</p:attrName>
                                        </p:attrNameLst>
                                      </p:cBhvr>
                                      <p:to>
                                        <p:strVal val="visible"/>
                                      </p:to>
                                    </p:set>
                                    <p:anim calcmode="lin" valueType="num">
                                      <p:cBhvr additive="base">
                                        <p:cTn id="18" dur="500" fill="hold"/>
                                        <p:tgtEl>
                                          <p:spTgt spid="22569"/>
                                        </p:tgtEl>
                                        <p:attrNameLst>
                                          <p:attrName>ppt_x</p:attrName>
                                        </p:attrNameLst>
                                      </p:cBhvr>
                                      <p:tavLst>
                                        <p:tav tm="0">
                                          <p:val>
                                            <p:strVal val="0-#ppt_w/2"/>
                                          </p:val>
                                        </p:tav>
                                        <p:tav tm="100000">
                                          <p:val>
                                            <p:strVal val="#ppt_x"/>
                                          </p:val>
                                        </p:tav>
                                      </p:tavLst>
                                    </p:anim>
                                    <p:anim calcmode="lin" valueType="num">
                                      <p:cBhvr additive="base">
                                        <p:cTn id="19" dur="500" fill="hold"/>
                                        <p:tgtEl>
                                          <p:spTgt spid="2256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22570"/>
                                        </p:tgtEl>
                                        <p:attrNameLst>
                                          <p:attrName>style.visibility</p:attrName>
                                        </p:attrNameLst>
                                      </p:cBhvr>
                                      <p:to>
                                        <p:strVal val="visible"/>
                                      </p:to>
                                    </p:set>
                                    <p:anim calcmode="lin" valueType="num">
                                      <p:cBhvr additive="base">
                                        <p:cTn id="24" dur="500" fill="hold"/>
                                        <p:tgtEl>
                                          <p:spTgt spid="22570"/>
                                        </p:tgtEl>
                                        <p:attrNameLst>
                                          <p:attrName>ppt_x</p:attrName>
                                        </p:attrNameLst>
                                      </p:cBhvr>
                                      <p:tavLst>
                                        <p:tav tm="0">
                                          <p:val>
                                            <p:strVal val="1+#ppt_w/2"/>
                                          </p:val>
                                        </p:tav>
                                        <p:tav tm="100000">
                                          <p:val>
                                            <p:strVal val="#ppt_x"/>
                                          </p:val>
                                        </p:tav>
                                      </p:tavLst>
                                    </p:anim>
                                    <p:anim calcmode="lin" valueType="num">
                                      <p:cBhvr additive="base">
                                        <p:cTn id="25" dur="500" fill="hold"/>
                                        <p:tgtEl>
                                          <p:spTgt spid="2257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2571"/>
                                        </p:tgtEl>
                                        <p:attrNameLst>
                                          <p:attrName>style.visibility</p:attrName>
                                        </p:attrNameLst>
                                      </p:cBhvr>
                                      <p:to>
                                        <p:strVal val="visible"/>
                                      </p:to>
                                    </p:set>
                                    <p:anim calcmode="lin" valueType="num">
                                      <p:cBhvr additive="base">
                                        <p:cTn id="30" dur="500" fill="hold"/>
                                        <p:tgtEl>
                                          <p:spTgt spid="22571"/>
                                        </p:tgtEl>
                                        <p:attrNameLst>
                                          <p:attrName>ppt_x</p:attrName>
                                        </p:attrNameLst>
                                      </p:cBhvr>
                                      <p:tavLst>
                                        <p:tav tm="0">
                                          <p:val>
                                            <p:strVal val="1+#ppt_w/2"/>
                                          </p:val>
                                        </p:tav>
                                        <p:tav tm="100000">
                                          <p:val>
                                            <p:strVal val="#ppt_x"/>
                                          </p:val>
                                        </p:tav>
                                      </p:tavLst>
                                    </p:anim>
                                    <p:anim calcmode="lin" valueType="num">
                                      <p:cBhvr additive="base">
                                        <p:cTn id="31" dur="500" fill="hold"/>
                                        <p:tgtEl>
                                          <p:spTgt spid="2257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22572"/>
                                        </p:tgtEl>
                                        <p:attrNameLst>
                                          <p:attrName>style.visibility</p:attrName>
                                        </p:attrNameLst>
                                      </p:cBhvr>
                                      <p:to>
                                        <p:strVal val="visible"/>
                                      </p:to>
                                    </p:set>
                                    <p:anim calcmode="lin" valueType="num">
                                      <p:cBhvr additive="base">
                                        <p:cTn id="36" dur="500" fill="hold"/>
                                        <p:tgtEl>
                                          <p:spTgt spid="22572"/>
                                        </p:tgtEl>
                                        <p:attrNameLst>
                                          <p:attrName>ppt_x</p:attrName>
                                        </p:attrNameLst>
                                      </p:cBhvr>
                                      <p:tavLst>
                                        <p:tav tm="0">
                                          <p:val>
                                            <p:strVal val="1+#ppt_w/2"/>
                                          </p:val>
                                        </p:tav>
                                        <p:tav tm="100000">
                                          <p:val>
                                            <p:strVal val="#ppt_x"/>
                                          </p:val>
                                        </p:tav>
                                      </p:tavLst>
                                    </p:anim>
                                    <p:anim calcmode="lin" valueType="num">
                                      <p:cBhvr additive="base">
                                        <p:cTn id="37" dur="500" fill="hold"/>
                                        <p:tgtEl>
                                          <p:spTgt spid="225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68" grpId="0" bldLvl="0" animBg="1" autoUpdateAnimBg="0"/>
      <p:bldP spid="22569" grpId="0" autoUpdateAnimBg="0"/>
      <p:bldP spid="22570" grpId="0" autoUpdateAnimBg="0"/>
      <p:bldP spid="22571" grpId="0" autoUpdateAnimBg="0"/>
      <p:bldP spid="22572"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714348" y="142852"/>
            <a:ext cx="7772400" cy="912813"/>
          </a:xfrm>
        </p:spPr>
        <p:txBody>
          <a:bodyPr/>
          <a:lstStyle/>
          <a:p>
            <a:pPr eaLnBrk="1" hangingPunct="1"/>
            <a:r>
              <a:rPr lang="en-US" altLang="zh-CN" sz="2400" b="1" dirty="0" smtClean="0">
                <a:solidFill>
                  <a:schemeClr val="bg1"/>
                </a:solidFill>
                <a:latin typeface="微软雅黑" panose="020B0503020204020204" pitchFamily="34" charset="-122"/>
                <a:ea typeface="微软雅黑" panose="020B0503020204020204" pitchFamily="34" charset="-122"/>
              </a:rPr>
              <a:t>2</a:t>
            </a:r>
            <a:r>
              <a:rPr lang="zh-CN" altLang="en-US" sz="2400" b="1" dirty="0" smtClean="0">
                <a:solidFill>
                  <a:schemeClr val="bg1"/>
                </a:solidFill>
                <a:latin typeface="微软雅黑" panose="020B0503020204020204" pitchFamily="34" charset="-122"/>
                <a:ea typeface="微软雅黑" panose="020B0503020204020204" pitchFamily="34" charset="-122"/>
              </a:rPr>
              <a:t>、二进制、八进制、十进制、十六进制转换</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23555" name="Rectangle 3"/>
          <p:cNvSpPr>
            <a:spLocks noGrp="1" noChangeArrowheads="1"/>
          </p:cNvSpPr>
          <p:nvPr>
            <p:ph type="body" idx="1"/>
          </p:nvPr>
        </p:nvSpPr>
        <p:spPr>
          <a:xfrm>
            <a:off x="784225" y="842645"/>
            <a:ext cx="7772400" cy="2422525"/>
          </a:xfrm>
        </p:spPr>
        <p:txBody>
          <a:bodyPr/>
          <a:lstStyle/>
          <a:p>
            <a:pPr eaLnBrk="1" hangingPunct="1">
              <a:lnSpc>
                <a:spcPct val="150000"/>
              </a:lnSpc>
              <a:buNone/>
            </a:pPr>
            <a:r>
              <a:rPr lang="zh-CN" altLang="en-US" sz="1800" b="1" dirty="0" smtClean="0">
                <a:solidFill>
                  <a:srgbClr val="FF0000"/>
                </a:solidFill>
                <a:latin typeface="微软雅黑" panose="020B0503020204020204" pitchFamily="34" charset="-122"/>
                <a:ea typeface="微软雅黑" panose="020B0503020204020204" pitchFamily="34" charset="-122"/>
              </a:rPr>
              <a:t>二进制、八进制、十六进制 </a:t>
            </a:r>
            <a:r>
              <a:rPr lang="zh-CN" altLang="en-US" sz="1800" b="1" dirty="0" smtClean="0">
                <a:solidFill>
                  <a:schemeClr val="bg1"/>
                </a:solidFill>
                <a:latin typeface="微软雅黑" panose="020B0503020204020204" pitchFamily="34" charset="-122"/>
                <a:ea typeface="微软雅黑" panose="020B0503020204020204" pitchFamily="34" charset="-122"/>
              </a:rPr>
              <a:t>转换为</a:t>
            </a:r>
            <a:r>
              <a:rPr lang="zh-CN" altLang="en-US" sz="1800" b="1" dirty="0" smtClean="0">
                <a:solidFill>
                  <a:srgbClr val="00B050"/>
                </a:solidFill>
                <a:latin typeface="微软雅黑" panose="020B0503020204020204" pitchFamily="34" charset="-122"/>
                <a:ea typeface="微软雅黑" panose="020B0503020204020204" pitchFamily="34" charset="-122"/>
              </a:rPr>
              <a:t>十进制</a:t>
            </a:r>
            <a:endParaRPr lang="zh-CN" altLang="en-US" sz="1800" b="1" dirty="0" smtClean="0">
              <a:solidFill>
                <a:srgbClr val="00B050"/>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zh-CN" altLang="en-US" sz="1800" b="1" dirty="0" smtClean="0">
                <a:solidFill>
                  <a:schemeClr val="bg1"/>
                </a:solidFill>
                <a:latin typeface="微软雅黑" panose="020B0503020204020204" pitchFamily="34" charset="-122"/>
                <a:ea typeface="微软雅黑" panose="020B0503020204020204" pitchFamily="34" charset="-122"/>
              </a:rPr>
              <a:t>  方法：</a:t>
            </a:r>
            <a:r>
              <a:rPr lang="zh-CN" altLang="en-US" sz="1800" b="1" dirty="0" smtClean="0">
                <a:solidFill>
                  <a:srgbClr val="0070C0"/>
                </a:solidFill>
                <a:latin typeface="微软雅黑" panose="020B0503020204020204" pitchFamily="34" charset="-122"/>
                <a:ea typeface="微软雅黑" panose="020B0503020204020204" pitchFamily="34" charset="-122"/>
              </a:rPr>
              <a:t>按权展开式</a:t>
            </a:r>
            <a:endParaRPr lang="zh-CN" altLang="en-US" sz="18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50000"/>
              </a:lnSpc>
              <a:buNone/>
            </a:pPr>
            <a:r>
              <a:rPr lang="zh-CN" altLang="en-US" sz="1800" b="1" dirty="0" smtClean="0">
                <a:solidFill>
                  <a:srgbClr val="00B050"/>
                </a:solidFill>
                <a:latin typeface="微软雅黑" panose="020B0503020204020204" pitchFamily="34" charset="-122"/>
                <a:ea typeface="微软雅黑" panose="020B0503020204020204" pitchFamily="34" charset="-122"/>
              </a:rPr>
              <a:t>十进制</a:t>
            </a:r>
            <a:r>
              <a:rPr lang="zh-CN" altLang="en-US" sz="1800" b="1" dirty="0" smtClean="0">
                <a:solidFill>
                  <a:schemeClr val="bg1"/>
                </a:solidFill>
                <a:latin typeface="微软雅黑" panose="020B0503020204020204" pitchFamily="34" charset="-122"/>
                <a:ea typeface="微软雅黑" panose="020B0503020204020204" pitchFamily="34" charset="-122"/>
              </a:rPr>
              <a:t>转换为</a:t>
            </a:r>
            <a:r>
              <a:rPr lang="zh-CN" altLang="en-US" sz="1800" b="1" dirty="0" smtClean="0">
                <a:solidFill>
                  <a:srgbClr val="FF0000"/>
                </a:solidFill>
                <a:latin typeface="微软雅黑" panose="020B0503020204020204" pitchFamily="34" charset="-122"/>
                <a:ea typeface="微软雅黑" panose="020B0503020204020204" pitchFamily="34" charset="-122"/>
              </a:rPr>
              <a:t>二进制、八进制、十六进制 </a:t>
            </a:r>
            <a:endParaRPr lang="zh-CN" altLang="en-US" sz="1800" b="1" dirty="0" smtClean="0">
              <a:solidFill>
                <a:srgbClr val="FF0000"/>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zh-CN" altLang="en-US" sz="1800" b="1" dirty="0" smtClean="0">
                <a:solidFill>
                  <a:schemeClr val="bg1"/>
                </a:solidFill>
                <a:latin typeface="微软雅黑" panose="020B0503020204020204" pitchFamily="34" charset="-122"/>
                <a:ea typeface="微软雅黑" panose="020B0503020204020204" pitchFamily="34" charset="-122"/>
              </a:rPr>
              <a:t>  方法：</a:t>
            </a:r>
            <a:r>
              <a:rPr lang="zh-CN" altLang="en-US" sz="1800" b="1" dirty="0" smtClean="0">
                <a:solidFill>
                  <a:srgbClr val="0070C0"/>
                </a:solidFill>
                <a:latin typeface="微软雅黑" panose="020B0503020204020204" pitchFamily="34" charset="-122"/>
                <a:ea typeface="微软雅黑" panose="020B0503020204020204" pitchFamily="34" charset="-122"/>
              </a:rPr>
              <a:t>整数除基取余，直至商</a:t>
            </a:r>
            <a:r>
              <a:rPr lang="en-US" altLang="zh-CN" sz="1800" b="1" dirty="0" smtClean="0">
                <a:solidFill>
                  <a:srgbClr val="0070C0"/>
                </a:solidFill>
                <a:latin typeface="微软雅黑" panose="020B0503020204020204" pitchFamily="34" charset="-122"/>
                <a:ea typeface="微软雅黑" panose="020B0503020204020204" pitchFamily="34" charset="-122"/>
              </a:rPr>
              <a:t>0</a:t>
            </a:r>
            <a:r>
              <a:rPr lang="zh-CN" altLang="en-US" sz="1800" b="1" dirty="0" smtClean="0">
                <a:solidFill>
                  <a:srgbClr val="0070C0"/>
                </a:solidFill>
                <a:latin typeface="微软雅黑" panose="020B0503020204020204" pitchFamily="34" charset="-122"/>
                <a:ea typeface="微软雅黑" panose="020B0503020204020204" pitchFamily="34" charset="-122"/>
              </a:rPr>
              <a:t>，余数倒序排（短除）</a:t>
            </a:r>
            <a:endParaRPr lang="zh-CN" altLang="en-US" sz="18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zh-CN" altLang="en-US" sz="1800" b="1" dirty="0" smtClean="0">
                <a:solidFill>
                  <a:srgbClr val="0070C0"/>
                </a:solidFill>
                <a:latin typeface="微软雅黑" panose="020B0503020204020204" pitchFamily="34" charset="-122"/>
                <a:ea typeface="微软雅黑" panose="020B0503020204020204" pitchFamily="34" charset="-122"/>
              </a:rPr>
              <a:t>           小数乘基取整，直至足精，整数正序排（短乘）</a:t>
            </a:r>
            <a:endParaRPr lang="zh-CN" altLang="en-US" sz="1800" b="1" dirty="0" smtClean="0">
              <a:solidFill>
                <a:schemeClr val="bg1"/>
              </a:solidFill>
              <a:latin typeface="微软雅黑" panose="020B0503020204020204" pitchFamily="34" charset="-122"/>
              <a:ea typeface="微软雅黑" panose="020B0503020204020204" pitchFamily="34" charset="-122"/>
            </a:endParaRPr>
          </a:p>
        </p:txBody>
      </p:sp>
      <p:sp>
        <p:nvSpPr>
          <p:cNvPr id="23556" name="Rectangle 4"/>
          <p:cNvSpPr>
            <a:spLocks noChangeArrowheads="1"/>
          </p:cNvSpPr>
          <p:nvPr/>
        </p:nvSpPr>
        <p:spPr bwMode="auto">
          <a:xfrm>
            <a:off x="1927526" y="3785873"/>
            <a:ext cx="533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43</a:t>
            </a:r>
            <a:endParaRPr lang="en-US" altLang="zh-CN" b="0" dirty="0">
              <a:solidFill>
                <a:schemeClr val="bg1"/>
              </a:solidFill>
              <a:ea typeface="微软雅黑" panose="020B0503020204020204" pitchFamily="34" charset="-122"/>
            </a:endParaRPr>
          </a:p>
        </p:txBody>
      </p:sp>
      <p:grpSp>
        <p:nvGrpSpPr>
          <p:cNvPr id="2" name="Group 5"/>
          <p:cNvGrpSpPr/>
          <p:nvPr/>
        </p:nvGrpSpPr>
        <p:grpSpPr bwMode="auto">
          <a:xfrm>
            <a:off x="1875128" y="3881143"/>
            <a:ext cx="685800" cy="304800"/>
            <a:chOff x="1632" y="2448"/>
            <a:chExt cx="432" cy="192"/>
          </a:xfrm>
        </p:grpSpPr>
        <p:sp>
          <p:nvSpPr>
            <p:cNvPr id="63569" name="Line 6"/>
            <p:cNvSpPr>
              <a:spLocks noChangeShapeType="1"/>
            </p:cNvSpPr>
            <p:nvPr/>
          </p:nvSpPr>
          <p:spPr bwMode="auto">
            <a:xfrm>
              <a:off x="1632" y="2448"/>
              <a:ext cx="0" cy="192"/>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sp>
          <p:nvSpPr>
            <p:cNvPr id="63570" name="Line 7"/>
            <p:cNvSpPr>
              <a:spLocks noChangeShapeType="1"/>
            </p:cNvSpPr>
            <p:nvPr/>
          </p:nvSpPr>
          <p:spPr bwMode="auto">
            <a:xfrm>
              <a:off x="1632" y="2640"/>
              <a:ext cx="432" cy="0"/>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grpSp>
      <p:sp>
        <p:nvSpPr>
          <p:cNvPr id="23560" name="Rectangle 8"/>
          <p:cNvSpPr>
            <a:spLocks noChangeArrowheads="1"/>
          </p:cNvSpPr>
          <p:nvPr/>
        </p:nvSpPr>
        <p:spPr bwMode="auto">
          <a:xfrm>
            <a:off x="1490736" y="3868197"/>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2</a:t>
            </a:r>
            <a:endParaRPr lang="en-US" altLang="zh-CN" b="0" dirty="0">
              <a:solidFill>
                <a:schemeClr val="bg1"/>
              </a:solidFill>
              <a:ea typeface="微软雅黑" panose="020B0503020204020204" pitchFamily="34" charset="-122"/>
            </a:endParaRPr>
          </a:p>
        </p:txBody>
      </p:sp>
      <p:sp>
        <p:nvSpPr>
          <p:cNvPr id="23561" name="Rectangle 9"/>
          <p:cNvSpPr>
            <a:spLocks noChangeArrowheads="1"/>
          </p:cNvSpPr>
          <p:nvPr/>
        </p:nvSpPr>
        <p:spPr bwMode="auto">
          <a:xfrm>
            <a:off x="1951328" y="4262143"/>
            <a:ext cx="533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a:solidFill>
                  <a:schemeClr val="bg1"/>
                </a:solidFill>
                <a:ea typeface="微软雅黑" panose="020B0503020204020204" pitchFamily="34" charset="-122"/>
              </a:rPr>
              <a:t>21</a:t>
            </a:r>
            <a:endParaRPr lang="en-US" altLang="zh-CN" b="0">
              <a:solidFill>
                <a:schemeClr val="bg1"/>
              </a:solidFill>
              <a:ea typeface="微软雅黑" panose="020B0503020204020204" pitchFamily="34" charset="-122"/>
            </a:endParaRPr>
          </a:p>
        </p:txBody>
      </p:sp>
      <p:sp>
        <p:nvSpPr>
          <p:cNvPr id="23562" name="Line 10"/>
          <p:cNvSpPr>
            <a:spLocks noChangeShapeType="1"/>
          </p:cNvSpPr>
          <p:nvPr/>
        </p:nvSpPr>
        <p:spPr bwMode="auto">
          <a:xfrm>
            <a:off x="2560928" y="3960045"/>
            <a:ext cx="609600" cy="0"/>
          </a:xfrm>
          <a:prstGeom prst="line">
            <a:avLst/>
          </a:prstGeom>
          <a:noFill/>
          <a:ln w="12700">
            <a:solidFill>
              <a:schemeClr val="bg1"/>
            </a:solidFill>
            <a:prstDash val="sysDot"/>
            <a:round/>
            <a:headEnd type="none" w="sm" len="sm"/>
            <a:tailEnd type="none" w="sm" len="sm"/>
          </a:ln>
        </p:spPr>
        <p:txBody>
          <a:bodyPr wrap="none"/>
          <a:lstStyle/>
          <a:p>
            <a:endParaRPr lang="zh-CN" altLang="en-US">
              <a:solidFill>
                <a:schemeClr val="bg1"/>
              </a:solidFill>
            </a:endParaRPr>
          </a:p>
        </p:txBody>
      </p:sp>
      <p:sp>
        <p:nvSpPr>
          <p:cNvPr id="23563" name="Rectangle 11"/>
          <p:cNvSpPr>
            <a:spLocks noChangeArrowheads="1"/>
          </p:cNvSpPr>
          <p:nvPr/>
        </p:nvSpPr>
        <p:spPr bwMode="auto">
          <a:xfrm>
            <a:off x="3170528" y="3807645"/>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a:solidFill>
                  <a:schemeClr val="bg1"/>
                </a:solidFill>
                <a:ea typeface="微软雅黑" panose="020B0503020204020204" pitchFamily="34" charset="-122"/>
              </a:rPr>
              <a:t>1</a:t>
            </a:r>
            <a:endParaRPr lang="en-US" altLang="zh-CN" b="0">
              <a:solidFill>
                <a:schemeClr val="bg1"/>
              </a:solidFill>
              <a:ea typeface="微软雅黑" panose="020B0503020204020204" pitchFamily="34" charset="-122"/>
            </a:endParaRPr>
          </a:p>
        </p:txBody>
      </p:sp>
      <p:grpSp>
        <p:nvGrpSpPr>
          <p:cNvPr id="3" name="Group 12"/>
          <p:cNvGrpSpPr/>
          <p:nvPr/>
        </p:nvGrpSpPr>
        <p:grpSpPr bwMode="auto">
          <a:xfrm>
            <a:off x="1927526" y="4285939"/>
            <a:ext cx="685800" cy="304800"/>
            <a:chOff x="1632" y="2448"/>
            <a:chExt cx="432" cy="192"/>
          </a:xfrm>
        </p:grpSpPr>
        <p:sp>
          <p:nvSpPr>
            <p:cNvPr id="63567" name="Line 13"/>
            <p:cNvSpPr>
              <a:spLocks noChangeShapeType="1"/>
            </p:cNvSpPr>
            <p:nvPr/>
          </p:nvSpPr>
          <p:spPr bwMode="auto">
            <a:xfrm>
              <a:off x="1632" y="2448"/>
              <a:ext cx="0" cy="192"/>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sp>
          <p:nvSpPr>
            <p:cNvPr id="63568" name="Line 14"/>
            <p:cNvSpPr>
              <a:spLocks noChangeShapeType="1"/>
            </p:cNvSpPr>
            <p:nvPr/>
          </p:nvSpPr>
          <p:spPr bwMode="auto">
            <a:xfrm>
              <a:off x="1632" y="2640"/>
              <a:ext cx="432" cy="0"/>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grpSp>
      <p:sp>
        <p:nvSpPr>
          <p:cNvPr id="23567" name="Rectangle 15"/>
          <p:cNvSpPr>
            <a:spLocks noChangeArrowheads="1"/>
          </p:cNvSpPr>
          <p:nvPr/>
        </p:nvSpPr>
        <p:spPr bwMode="auto">
          <a:xfrm>
            <a:off x="1477126" y="4285939"/>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2</a:t>
            </a:r>
            <a:endParaRPr lang="en-US" altLang="zh-CN" b="0" dirty="0">
              <a:solidFill>
                <a:schemeClr val="bg1"/>
              </a:solidFill>
              <a:ea typeface="微软雅黑" panose="020B0503020204020204" pitchFamily="34" charset="-122"/>
            </a:endParaRPr>
          </a:p>
        </p:txBody>
      </p:sp>
      <p:sp>
        <p:nvSpPr>
          <p:cNvPr id="23568" name="Rectangle 16"/>
          <p:cNvSpPr>
            <a:spLocks noChangeArrowheads="1"/>
          </p:cNvSpPr>
          <p:nvPr/>
        </p:nvSpPr>
        <p:spPr bwMode="auto">
          <a:xfrm>
            <a:off x="1965630" y="4695519"/>
            <a:ext cx="533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10</a:t>
            </a:r>
            <a:endParaRPr lang="en-US" altLang="zh-CN" b="0" dirty="0">
              <a:solidFill>
                <a:schemeClr val="bg1"/>
              </a:solidFill>
              <a:ea typeface="微软雅黑" panose="020B0503020204020204" pitchFamily="34" charset="-122"/>
            </a:endParaRPr>
          </a:p>
        </p:txBody>
      </p:sp>
      <p:sp>
        <p:nvSpPr>
          <p:cNvPr id="23569" name="Line 17"/>
          <p:cNvSpPr>
            <a:spLocks noChangeShapeType="1"/>
          </p:cNvSpPr>
          <p:nvPr/>
        </p:nvSpPr>
        <p:spPr bwMode="auto">
          <a:xfrm>
            <a:off x="2560928" y="4438339"/>
            <a:ext cx="609600" cy="0"/>
          </a:xfrm>
          <a:prstGeom prst="line">
            <a:avLst/>
          </a:prstGeom>
          <a:noFill/>
          <a:ln w="12700">
            <a:solidFill>
              <a:schemeClr val="bg1"/>
            </a:solidFill>
            <a:prstDash val="sysDot"/>
            <a:round/>
            <a:headEnd type="none" w="sm" len="sm"/>
            <a:tailEnd type="none" w="sm" len="sm"/>
          </a:ln>
        </p:spPr>
        <p:txBody>
          <a:bodyPr wrap="none"/>
          <a:lstStyle/>
          <a:p>
            <a:endParaRPr lang="zh-CN" altLang="en-US">
              <a:solidFill>
                <a:schemeClr val="bg1"/>
              </a:solidFill>
            </a:endParaRPr>
          </a:p>
        </p:txBody>
      </p:sp>
      <p:sp>
        <p:nvSpPr>
          <p:cNvPr id="23570" name="Rectangle 18"/>
          <p:cNvSpPr>
            <a:spLocks noChangeArrowheads="1"/>
          </p:cNvSpPr>
          <p:nvPr/>
        </p:nvSpPr>
        <p:spPr bwMode="auto">
          <a:xfrm>
            <a:off x="3170528" y="4285939"/>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a:solidFill>
                  <a:schemeClr val="bg1"/>
                </a:solidFill>
                <a:ea typeface="微软雅黑" panose="020B0503020204020204" pitchFamily="34" charset="-122"/>
              </a:rPr>
              <a:t>1</a:t>
            </a:r>
            <a:endParaRPr lang="en-US" altLang="zh-CN" b="0">
              <a:solidFill>
                <a:schemeClr val="bg1"/>
              </a:solidFill>
              <a:ea typeface="微软雅黑" panose="020B0503020204020204" pitchFamily="34" charset="-122"/>
            </a:endParaRPr>
          </a:p>
        </p:txBody>
      </p:sp>
      <p:grpSp>
        <p:nvGrpSpPr>
          <p:cNvPr id="4" name="Group 19"/>
          <p:cNvGrpSpPr/>
          <p:nvPr/>
        </p:nvGrpSpPr>
        <p:grpSpPr bwMode="auto">
          <a:xfrm>
            <a:off x="1956106" y="4714567"/>
            <a:ext cx="685800" cy="304800"/>
            <a:chOff x="1632" y="2448"/>
            <a:chExt cx="432" cy="192"/>
          </a:xfrm>
        </p:grpSpPr>
        <p:sp>
          <p:nvSpPr>
            <p:cNvPr id="63565" name="Line 20"/>
            <p:cNvSpPr>
              <a:spLocks noChangeShapeType="1"/>
            </p:cNvSpPr>
            <p:nvPr/>
          </p:nvSpPr>
          <p:spPr bwMode="auto">
            <a:xfrm>
              <a:off x="1632" y="2448"/>
              <a:ext cx="0" cy="192"/>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sp>
          <p:nvSpPr>
            <p:cNvPr id="63566" name="Line 21"/>
            <p:cNvSpPr>
              <a:spLocks noChangeShapeType="1"/>
            </p:cNvSpPr>
            <p:nvPr/>
          </p:nvSpPr>
          <p:spPr bwMode="auto">
            <a:xfrm>
              <a:off x="1632" y="2640"/>
              <a:ext cx="432" cy="0"/>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grpSp>
      <p:sp>
        <p:nvSpPr>
          <p:cNvPr id="23574" name="Rectangle 22"/>
          <p:cNvSpPr>
            <a:spLocks noChangeArrowheads="1"/>
          </p:cNvSpPr>
          <p:nvPr/>
        </p:nvSpPr>
        <p:spPr bwMode="auto">
          <a:xfrm>
            <a:off x="1479850" y="4714567"/>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2</a:t>
            </a:r>
            <a:endParaRPr lang="en-US" altLang="zh-CN" b="0" dirty="0">
              <a:solidFill>
                <a:schemeClr val="bg1"/>
              </a:solidFill>
              <a:ea typeface="微软雅黑" panose="020B0503020204020204" pitchFamily="34" charset="-122"/>
            </a:endParaRPr>
          </a:p>
        </p:txBody>
      </p:sp>
      <p:sp>
        <p:nvSpPr>
          <p:cNvPr id="23575" name="Rectangle 23"/>
          <p:cNvSpPr>
            <a:spLocks noChangeArrowheads="1"/>
          </p:cNvSpPr>
          <p:nvPr/>
        </p:nvSpPr>
        <p:spPr bwMode="auto">
          <a:xfrm>
            <a:off x="2120068" y="5102375"/>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5</a:t>
            </a:r>
            <a:endParaRPr lang="en-US" altLang="zh-CN" b="0" dirty="0">
              <a:solidFill>
                <a:schemeClr val="bg1"/>
              </a:solidFill>
              <a:ea typeface="微软雅黑" panose="020B0503020204020204" pitchFamily="34" charset="-122"/>
            </a:endParaRPr>
          </a:p>
        </p:txBody>
      </p:sp>
      <p:sp>
        <p:nvSpPr>
          <p:cNvPr id="23576" name="Line 24"/>
          <p:cNvSpPr>
            <a:spLocks noChangeShapeType="1"/>
          </p:cNvSpPr>
          <p:nvPr/>
        </p:nvSpPr>
        <p:spPr bwMode="auto">
          <a:xfrm>
            <a:off x="2560928" y="4847917"/>
            <a:ext cx="609600" cy="0"/>
          </a:xfrm>
          <a:prstGeom prst="line">
            <a:avLst/>
          </a:prstGeom>
          <a:noFill/>
          <a:ln w="12700">
            <a:solidFill>
              <a:schemeClr val="bg1"/>
            </a:solidFill>
            <a:prstDash val="sysDot"/>
            <a:round/>
            <a:headEnd type="none" w="sm" len="sm"/>
            <a:tailEnd type="none" w="sm" len="sm"/>
          </a:ln>
        </p:spPr>
        <p:txBody>
          <a:bodyPr wrap="none"/>
          <a:lstStyle/>
          <a:p>
            <a:endParaRPr lang="zh-CN" altLang="en-US">
              <a:solidFill>
                <a:schemeClr val="bg1"/>
              </a:solidFill>
            </a:endParaRPr>
          </a:p>
        </p:txBody>
      </p:sp>
      <p:sp>
        <p:nvSpPr>
          <p:cNvPr id="23577" name="Rectangle 25"/>
          <p:cNvSpPr>
            <a:spLocks noChangeArrowheads="1"/>
          </p:cNvSpPr>
          <p:nvPr/>
        </p:nvSpPr>
        <p:spPr bwMode="auto">
          <a:xfrm>
            <a:off x="3170528" y="4714567"/>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a:solidFill>
                  <a:schemeClr val="bg1"/>
                </a:solidFill>
                <a:ea typeface="微软雅黑" panose="020B0503020204020204" pitchFamily="34" charset="-122"/>
              </a:rPr>
              <a:t>0</a:t>
            </a:r>
            <a:endParaRPr lang="en-US" altLang="zh-CN" b="0">
              <a:solidFill>
                <a:schemeClr val="bg1"/>
              </a:solidFill>
              <a:ea typeface="微软雅黑" panose="020B0503020204020204" pitchFamily="34" charset="-122"/>
            </a:endParaRPr>
          </a:p>
        </p:txBody>
      </p:sp>
      <p:grpSp>
        <p:nvGrpSpPr>
          <p:cNvPr id="5" name="Group 26"/>
          <p:cNvGrpSpPr/>
          <p:nvPr/>
        </p:nvGrpSpPr>
        <p:grpSpPr bwMode="auto">
          <a:xfrm>
            <a:off x="2027544" y="5143195"/>
            <a:ext cx="685800" cy="304800"/>
            <a:chOff x="1632" y="2448"/>
            <a:chExt cx="432" cy="192"/>
          </a:xfrm>
        </p:grpSpPr>
        <p:sp>
          <p:nvSpPr>
            <p:cNvPr id="63563" name="Line 27"/>
            <p:cNvSpPr>
              <a:spLocks noChangeShapeType="1"/>
            </p:cNvSpPr>
            <p:nvPr/>
          </p:nvSpPr>
          <p:spPr bwMode="auto">
            <a:xfrm>
              <a:off x="1632" y="2448"/>
              <a:ext cx="0" cy="192"/>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sp>
          <p:nvSpPr>
            <p:cNvPr id="63564" name="Line 28"/>
            <p:cNvSpPr>
              <a:spLocks noChangeShapeType="1"/>
            </p:cNvSpPr>
            <p:nvPr/>
          </p:nvSpPr>
          <p:spPr bwMode="auto">
            <a:xfrm>
              <a:off x="1632" y="2640"/>
              <a:ext cx="432" cy="0"/>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grpSp>
      <p:sp>
        <p:nvSpPr>
          <p:cNvPr id="23581" name="Rectangle 29"/>
          <p:cNvSpPr>
            <a:spLocks noChangeArrowheads="1"/>
          </p:cNvSpPr>
          <p:nvPr/>
        </p:nvSpPr>
        <p:spPr bwMode="auto">
          <a:xfrm>
            <a:off x="1479850" y="5121423"/>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2</a:t>
            </a:r>
            <a:endParaRPr lang="en-US" altLang="zh-CN" b="0" dirty="0">
              <a:solidFill>
                <a:schemeClr val="bg1"/>
              </a:solidFill>
              <a:ea typeface="微软雅黑" panose="020B0503020204020204" pitchFamily="34" charset="-122"/>
            </a:endParaRPr>
          </a:p>
        </p:txBody>
      </p:sp>
      <p:sp>
        <p:nvSpPr>
          <p:cNvPr id="23582" name="Rectangle 30"/>
          <p:cNvSpPr>
            <a:spLocks noChangeArrowheads="1"/>
          </p:cNvSpPr>
          <p:nvPr/>
        </p:nvSpPr>
        <p:spPr bwMode="auto">
          <a:xfrm>
            <a:off x="2213278" y="5552775"/>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2</a:t>
            </a:r>
            <a:endParaRPr lang="en-US" altLang="zh-CN" b="0" dirty="0">
              <a:solidFill>
                <a:schemeClr val="bg1"/>
              </a:solidFill>
              <a:ea typeface="微软雅黑" panose="020B0503020204020204" pitchFamily="34" charset="-122"/>
            </a:endParaRPr>
          </a:p>
        </p:txBody>
      </p:sp>
      <p:sp>
        <p:nvSpPr>
          <p:cNvPr id="23583" name="Line 31"/>
          <p:cNvSpPr>
            <a:spLocks noChangeShapeType="1"/>
          </p:cNvSpPr>
          <p:nvPr/>
        </p:nvSpPr>
        <p:spPr bwMode="auto">
          <a:xfrm>
            <a:off x="2570468" y="5249876"/>
            <a:ext cx="571504" cy="0"/>
          </a:xfrm>
          <a:prstGeom prst="line">
            <a:avLst/>
          </a:prstGeom>
          <a:noFill/>
          <a:ln w="12700">
            <a:solidFill>
              <a:schemeClr val="bg1"/>
            </a:solidFill>
            <a:prstDash val="sysDot"/>
            <a:round/>
            <a:headEnd type="none" w="sm" len="sm"/>
            <a:tailEnd type="none" w="sm" len="sm"/>
          </a:ln>
        </p:spPr>
        <p:txBody>
          <a:bodyPr wrap="none"/>
          <a:lstStyle/>
          <a:p>
            <a:endParaRPr lang="zh-CN" altLang="en-US">
              <a:solidFill>
                <a:schemeClr val="bg1"/>
              </a:solidFill>
            </a:endParaRPr>
          </a:p>
        </p:txBody>
      </p:sp>
      <p:sp>
        <p:nvSpPr>
          <p:cNvPr id="23584" name="Rectangle 32"/>
          <p:cNvSpPr>
            <a:spLocks noChangeArrowheads="1"/>
          </p:cNvSpPr>
          <p:nvPr/>
        </p:nvSpPr>
        <p:spPr bwMode="auto">
          <a:xfrm>
            <a:off x="3184830" y="5143195"/>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a:solidFill>
                  <a:schemeClr val="bg1"/>
                </a:solidFill>
                <a:ea typeface="微软雅黑" panose="020B0503020204020204" pitchFamily="34" charset="-122"/>
              </a:rPr>
              <a:t>1</a:t>
            </a:r>
            <a:endParaRPr lang="en-US" altLang="zh-CN" b="0">
              <a:solidFill>
                <a:schemeClr val="bg1"/>
              </a:solidFill>
              <a:ea typeface="微软雅黑" panose="020B0503020204020204" pitchFamily="34" charset="-122"/>
            </a:endParaRPr>
          </a:p>
        </p:txBody>
      </p:sp>
      <p:grpSp>
        <p:nvGrpSpPr>
          <p:cNvPr id="6" name="Group 33"/>
          <p:cNvGrpSpPr/>
          <p:nvPr/>
        </p:nvGrpSpPr>
        <p:grpSpPr bwMode="auto">
          <a:xfrm>
            <a:off x="2098982" y="5552775"/>
            <a:ext cx="685800" cy="304800"/>
            <a:chOff x="1632" y="2448"/>
            <a:chExt cx="432" cy="192"/>
          </a:xfrm>
        </p:grpSpPr>
        <p:sp>
          <p:nvSpPr>
            <p:cNvPr id="63561" name="Line 34"/>
            <p:cNvSpPr>
              <a:spLocks noChangeShapeType="1"/>
            </p:cNvSpPr>
            <p:nvPr/>
          </p:nvSpPr>
          <p:spPr bwMode="auto">
            <a:xfrm>
              <a:off x="1632" y="2448"/>
              <a:ext cx="0" cy="192"/>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sp>
          <p:nvSpPr>
            <p:cNvPr id="63562" name="Line 35"/>
            <p:cNvSpPr>
              <a:spLocks noChangeShapeType="1"/>
            </p:cNvSpPr>
            <p:nvPr/>
          </p:nvSpPr>
          <p:spPr bwMode="auto">
            <a:xfrm>
              <a:off x="1632" y="2640"/>
              <a:ext cx="432" cy="0"/>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grpSp>
      <p:sp>
        <p:nvSpPr>
          <p:cNvPr id="23588" name="Rectangle 36"/>
          <p:cNvSpPr>
            <a:spLocks noChangeArrowheads="1"/>
          </p:cNvSpPr>
          <p:nvPr/>
        </p:nvSpPr>
        <p:spPr bwMode="auto">
          <a:xfrm>
            <a:off x="1479850" y="5528279"/>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2</a:t>
            </a:r>
            <a:endParaRPr lang="en-US" altLang="zh-CN" b="0" dirty="0">
              <a:solidFill>
                <a:schemeClr val="bg1"/>
              </a:solidFill>
              <a:ea typeface="微软雅黑" panose="020B0503020204020204" pitchFamily="34" charset="-122"/>
            </a:endParaRPr>
          </a:p>
        </p:txBody>
      </p:sp>
      <p:sp>
        <p:nvSpPr>
          <p:cNvPr id="23589" name="Rectangle 37"/>
          <p:cNvSpPr>
            <a:spLocks noChangeArrowheads="1"/>
          </p:cNvSpPr>
          <p:nvPr/>
        </p:nvSpPr>
        <p:spPr bwMode="auto">
          <a:xfrm>
            <a:off x="2213278" y="5981403"/>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1</a:t>
            </a:r>
            <a:endParaRPr lang="en-US" altLang="zh-CN" b="0" dirty="0">
              <a:solidFill>
                <a:schemeClr val="bg1"/>
              </a:solidFill>
              <a:ea typeface="微软雅黑" panose="020B0503020204020204" pitchFamily="34" charset="-122"/>
            </a:endParaRPr>
          </a:p>
        </p:txBody>
      </p:sp>
      <p:sp>
        <p:nvSpPr>
          <p:cNvPr id="23590" name="Line 38"/>
          <p:cNvSpPr>
            <a:spLocks noChangeShapeType="1"/>
          </p:cNvSpPr>
          <p:nvPr/>
        </p:nvSpPr>
        <p:spPr bwMode="auto">
          <a:xfrm>
            <a:off x="2579978" y="5724223"/>
            <a:ext cx="609600" cy="0"/>
          </a:xfrm>
          <a:prstGeom prst="line">
            <a:avLst/>
          </a:prstGeom>
          <a:noFill/>
          <a:ln w="12700">
            <a:solidFill>
              <a:schemeClr val="bg1"/>
            </a:solidFill>
            <a:prstDash val="sysDot"/>
            <a:round/>
            <a:headEnd type="none" w="sm" len="sm"/>
            <a:tailEnd type="none" w="sm" len="sm"/>
          </a:ln>
        </p:spPr>
        <p:txBody>
          <a:bodyPr wrap="none"/>
          <a:lstStyle/>
          <a:p>
            <a:endParaRPr lang="zh-CN" altLang="en-US">
              <a:solidFill>
                <a:schemeClr val="bg1"/>
              </a:solidFill>
            </a:endParaRPr>
          </a:p>
        </p:txBody>
      </p:sp>
      <p:sp>
        <p:nvSpPr>
          <p:cNvPr id="23591" name="Rectangle 39"/>
          <p:cNvSpPr>
            <a:spLocks noChangeArrowheads="1"/>
          </p:cNvSpPr>
          <p:nvPr/>
        </p:nvSpPr>
        <p:spPr bwMode="auto">
          <a:xfrm>
            <a:off x="3194362" y="5571823"/>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0</a:t>
            </a:r>
            <a:endParaRPr lang="en-US" altLang="zh-CN" b="0" dirty="0">
              <a:solidFill>
                <a:schemeClr val="bg1"/>
              </a:solidFill>
              <a:ea typeface="微软雅黑" panose="020B0503020204020204" pitchFamily="34" charset="-122"/>
            </a:endParaRPr>
          </a:p>
        </p:txBody>
      </p:sp>
      <p:sp>
        <p:nvSpPr>
          <p:cNvPr id="23599" name="Line 47"/>
          <p:cNvSpPr>
            <a:spLocks noChangeShapeType="1"/>
          </p:cNvSpPr>
          <p:nvPr/>
        </p:nvSpPr>
        <p:spPr bwMode="auto">
          <a:xfrm flipV="1">
            <a:off x="3703928" y="4000187"/>
            <a:ext cx="0" cy="2133600"/>
          </a:xfrm>
          <a:prstGeom prst="line">
            <a:avLst/>
          </a:prstGeom>
          <a:noFill/>
          <a:ln w="19050" cap="sq">
            <a:solidFill>
              <a:schemeClr val="bg1"/>
            </a:solidFill>
            <a:round/>
            <a:headEnd type="oval" w="med" len="med"/>
            <a:tailEnd type="stealth" w="lg" len="lg"/>
          </a:ln>
        </p:spPr>
        <p:txBody>
          <a:bodyPr wrap="none"/>
          <a:lstStyle/>
          <a:p>
            <a:endParaRPr lang="zh-CN" altLang="en-US">
              <a:solidFill>
                <a:schemeClr val="bg1"/>
              </a:solidFill>
            </a:endParaRPr>
          </a:p>
        </p:txBody>
      </p:sp>
      <p:sp>
        <p:nvSpPr>
          <p:cNvPr id="23600" name="Rectangle 48"/>
          <p:cNvSpPr>
            <a:spLocks noChangeArrowheads="1"/>
          </p:cNvSpPr>
          <p:nvPr/>
        </p:nvSpPr>
        <p:spPr bwMode="auto">
          <a:xfrm>
            <a:off x="1215386" y="6343967"/>
            <a:ext cx="2819400" cy="381000"/>
          </a:xfrm>
          <a:prstGeom prst="rect">
            <a:avLst/>
          </a:prstGeom>
          <a:solidFill>
            <a:schemeClr val="accent1"/>
          </a:solidFill>
          <a:ln w="12700" cap="sq">
            <a:noFill/>
            <a:miter lim="800000"/>
            <a:headEnd type="none" w="sm" len="sm"/>
            <a:tailEnd type="none" w="sm" len="sm"/>
          </a:ln>
        </p:spPr>
        <p:txBody>
          <a:bodyPr wrap="none" anchor="ctr"/>
          <a:lstStyle/>
          <a:p>
            <a:pPr algn="ctr" eaLnBrk="1" hangingPunct="1"/>
            <a:r>
              <a:rPr lang="en-US" altLang="zh-CN" dirty="0">
                <a:solidFill>
                  <a:schemeClr val="bg1"/>
                </a:solidFill>
                <a:ea typeface="微软雅黑" panose="020B0503020204020204" pitchFamily="34" charset="-122"/>
              </a:rPr>
              <a:t>43D=101011B</a:t>
            </a:r>
            <a:endParaRPr lang="en-US" altLang="zh-CN" dirty="0">
              <a:solidFill>
                <a:schemeClr val="bg1"/>
              </a:solidFill>
              <a:ea typeface="微软雅黑" panose="020B0503020204020204" pitchFamily="34" charset="-122"/>
            </a:endParaRPr>
          </a:p>
        </p:txBody>
      </p:sp>
      <p:sp>
        <p:nvSpPr>
          <p:cNvPr id="63544" name="Rectangle 50"/>
          <p:cNvSpPr>
            <a:spLocks noChangeArrowheads="1"/>
          </p:cNvSpPr>
          <p:nvPr/>
        </p:nvSpPr>
        <p:spPr bwMode="auto">
          <a:xfrm>
            <a:off x="4776152" y="3996653"/>
            <a:ext cx="533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43</a:t>
            </a:r>
            <a:endParaRPr lang="en-US" altLang="zh-CN" b="0" dirty="0">
              <a:solidFill>
                <a:schemeClr val="bg1"/>
              </a:solidFill>
              <a:ea typeface="微软雅黑" panose="020B0503020204020204" pitchFamily="34" charset="-122"/>
            </a:endParaRPr>
          </a:p>
        </p:txBody>
      </p:sp>
      <p:grpSp>
        <p:nvGrpSpPr>
          <p:cNvPr id="63545" name="Group 51"/>
          <p:cNvGrpSpPr/>
          <p:nvPr/>
        </p:nvGrpSpPr>
        <p:grpSpPr bwMode="auto">
          <a:xfrm>
            <a:off x="4699952" y="4015703"/>
            <a:ext cx="685800" cy="304800"/>
            <a:chOff x="1632" y="2448"/>
            <a:chExt cx="432" cy="192"/>
          </a:xfrm>
        </p:grpSpPr>
        <p:sp>
          <p:nvSpPr>
            <p:cNvPr id="63557" name="Line 52"/>
            <p:cNvSpPr>
              <a:spLocks noChangeShapeType="1"/>
            </p:cNvSpPr>
            <p:nvPr/>
          </p:nvSpPr>
          <p:spPr bwMode="auto">
            <a:xfrm>
              <a:off x="1632" y="2448"/>
              <a:ext cx="0" cy="192"/>
            </a:xfrm>
            <a:prstGeom prst="line">
              <a:avLst/>
            </a:prstGeom>
            <a:noFill/>
            <a:ln w="12700" cap="sq">
              <a:solidFill>
                <a:schemeClr val="bg1"/>
              </a:solidFill>
              <a:miter lim="800000"/>
              <a:headEnd type="none" w="sm" len="sm"/>
              <a:tailEnd type="none" w="sm" len="sm"/>
            </a:ln>
          </p:spPr>
          <p:txBody>
            <a:bodyPr wrap="none" anchor="ctr"/>
            <a:lstStyle/>
            <a:p>
              <a:pPr algn="ctr" eaLnBrk="1" hangingPunct="1"/>
              <a:endParaRPr lang="zh-CN" altLang="en-US" b="0" dirty="0">
                <a:solidFill>
                  <a:schemeClr val="bg1"/>
                </a:solidFill>
                <a:ea typeface="微软雅黑" panose="020B0503020204020204" pitchFamily="34" charset="-122"/>
              </a:endParaRPr>
            </a:p>
          </p:txBody>
        </p:sp>
        <p:sp>
          <p:nvSpPr>
            <p:cNvPr id="63558" name="Line 53"/>
            <p:cNvSpPr>
              <a:spLocks noChangeShapeType="1"/>
            </p:cNvSpPr>
            <p:nvPr/>
          </p:nvSpPr>
          <p:spPr bwMode="auto">
            <a:xfrm>
              <a:off x="1632" y="2640"/>
              <a:ext cx="432" cy="0"/>
            </a:xfrm>
            <a:prstGeom prst="line">
              <a:avLst/>
            </a:prstGeom>
            <a:noFill/>
            <a:ln w="12700" cap="sq">
              <a:solidFill>
                <a:schemeClr val="bg1"/>
              </a:solidFill>
              <a:miter lim="800000"/>
              <a:headEnd type="none" w="sm" len="sm"/>
              <a:tailEnd type="none" w="sm" len="sm"/>
            </a:ln>
          </p:spPr>
          <p:txBody>
            <a:bodyPr wrap="none" anchor="ctr"/>
            <a:lstStyle/>
            <a:p>
              <a:pPr algn="ctr" eaLnBrk="1" hangingPunct="1"/>
              <a:endParaRPr lang="zh-CN" altLang="en-US" b="0" dirty="0">
                <a:solidFill>
                  <a:schemeClr val="bg1"/>
                </a:solidFill>
                <a:ea typeface="微软雅黑" panose="020B0503020204020204" pitchFamily="34" charset="-122"/>
              </a:endParaRPr>
            </a:p>
          </p:txBody>
        </p:sp>
      </p:grpSp>
      <p:sp>
        <p:nvSpPr>
          <p:cNvPr id="63546" name="Rectangle 54"/>
          <p:cNvSpPr>
            <a:spLocks noChangeArrowheads="1"/>
          </p:cNvSpPr>
          <p:nvPr/>
        </p:nvSpPr>
        <p:spPr bwMode="auto">
          <a:xfrm>
            <a:off x="4357052" y="4015703"/>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8</a:t>
            </a:r>
            <a:endParaRPr lang="en-US" altLang="zh-CN" b="0" dirty="0">
              <a:solidFill>
                <a:schemeClr val="bg1"/>
              </a:solidFill>
              <a:ea typeface="微软雅黑" panose="020B0503020204020204" pitchFamily="34" charset="-122"/>
            </a:endParaRPr>
          </a:p>
        </p:txBody>
      </p:sp>
      <p:sp>
        <p:nvSpPr>
          <p:cNvPr id="63547" name="Rectangle 55"/>
          <p:cNvSpPr>
            <a:spLocks noChangeArrowheads="1"/>
          </p:cNvSpPr>
          <p:nvPr/>
        </p:nvSpPr>
        <p:spPr bwMode="auto">
          <a:xfrm>
            <a:off x="4852352" y="4396703"/>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5</a:t>
            </a:r>
            <a:endParaRPr lang="en-US" altLang="zh-CN" b="0" dirty="0">
              <a:solidFill>
                <a:schemeClr val="bg1"/>
              </a:solidFill>
              <a:ea typeface="微软雅黑" panose="020B0503020204020204" pitchFamily="34" charset="-122"/>
            </a:endParaRPr>
          </a:p>
        </p:txBody>
      </p:sp>
      <p:sp>
        <p:nvSpPr>
          <p:cNvPr id="63548" name="Line 56"/>
          <p:cNvSpPr>
            <a:spLocks noChangeShapeType="1"/>
          </p:cNvSpPr>
          <p:nvPr/>
        </p:nvSpPr>
        <p:spPr bwMode="auto">
          <a:xfrm>
            <a:off x="5309552" y="4168067"/>
            <a:ext cx="609600" cy="0"/>
          </a:xfrm>
          <a:prstGeom prst="line">
            <a:avLst/>
          </a:prstGeom>
          <a:noFill/>
          <a:ln w="12700" cap="sq">
            <a:solidFill>
              <a:schemeClr val="bg1"/>
            </a:solidFill>
            <a:miter lim="800000"/>
            <a:headEnd type="none" w="sm" len="sm"/>
            <a:tailEnd type="none" w="sm" len="sm"/>
          </a:ln>
        </p:spPr>
        <p:txBody>
          <a:bodyPr wrap="none" anchor="ctr"/>
          <a:lstStyle/>
          <a:p>
            <a:pPr algn="ctr" eaLnBrk="1" hangingPunct="1"/>
            <a:endParaRPr lang="zh-CN" altLang="en-US" b="0" dirty="0">
              <a:solidFill>
                <a:schemeClr val="bg1"/>
              </a:solidFill>
              <a:ea typeface="微软雅黑" panose="020B0503020204020204" pitchFamily="34" charset="-122"/>
            </a:endParaRPr>
          </a:p>
        </p:txBody>
      </p:sp>
      <p:sp>
        <p:nvSpPr>
          <p:cNvPr id="63549" name="Rectangle 57"/>
          <p:cNvSpPr>
            <a:spLocks noChangeArrowheads="1"/>
          </p:cNvSpPr>
          <p:nvPr/>
        </p:nvSpPr>
        <p:spPr bwMode="auto">
          <a:xfrm>
            <a:off x="5914430" y="3996633"/>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3</a:t>
            </a:r>
            <a:endParaRPr lang="en-US" altLang="zh-CN" b="0" dirty="0">
              <a:solidFill>
                <a:schemeClr val="bg1"/>
              </a:solidFill>
              <a:ea typeface="微软雅黑" panose="020B0503020204020204" pitchFamily="34" charset="-122"/>
            </a:endParaRPr>
          </a:p>
        </p:txBody>
      </p:sp>
      <p:sp>
        <p:nvSpPr>
          <p:cNvPr id="23617" name="Rectangle 65"/>
          <p:cNvSpPr>
            <a:spLocks noChangeArrowheads="1"/>
          </p:cNvSpPr>
          <p:nvPr/>
        </p:nvSpPr>
        <p:spPr bwMode="auto">
          <a:xfrm>
            <a:off x="4314163" y="4848202"/>
            <a:ext cx="1905000" cy="457200"/>
          </a:xfrm>
          <a:prstGeom prst="rect">
            <a:avLst/>
          </a:prstGeom>
          <a:solidFill>
            <a:schemeClr val="accent1"/>
          </a:solidFill>
          <a:ln w="12700" cap="sq">
            <a:solidFill>
              <a:schemeClr val="bg1"/>
            </a:solidFill>
            <a:miter lim="800000"/>
            <a:headEnd type="none" w="sm" len="sm"/>
            <a:tailEnd type="none" w="sm" len="sm"/>
          </a:ln>
        </p:spPr>
        <p:txBody>
          <a:bodyPr wrap="none" anchor="ctr"/>
          <a:lstStyle/>
          <a:p>
            <a:pPr algn="ctr" eaLnBrk="1" hangingPunct="1"/>
            <a:r>
              <a:rPr lang="en-US" altLang="zh-CN" dirty="0">
                <a:solidFill>
                  <a:schemeClr val="bg1"/>
                </a:solidFill>
                <a:ea typeface="微软雅黑" panose="020B0503020204020204" pitchFamily="34" charset="-122"/>
              </a:rPr>
              <a:t>43D=(53)</a:t>
            </a:r>
            <a:r>
              <a:rPr lang="en-US" altLang="zh-CN" baseline="-25000" dirty="0">
                <a:solidFill>
                  <a:schemeClr val="bg1"/>
                </a:solidFill>
                <a:ea typeface="微软雅黑" panose="020B0503020204020204" pitchFamily="34" charset="-122"/>
              </a:rPr>
              <a:t>8</a:t>
            </a:r>
            <a:endParaRPr lang="en-US" altLang="zh-CN" baseline="-25000" dirty="0">
              <a:solidFill>
                <a:schemeClr val="bg1"/>
              </a:solidFill>
              <a:ea typeface="微软雅黑" panose="020B0503020204020204" pitchFamily="34" charset="-122"/>
            </a:endParaRPr>
          </a:p>
        </p:txBody>
      </p:sp>
      <p:sp>
        <p:nvSpPr>
          <p:cNvPr id="63529" name="Rectangle 67"/>
          <p:cNvSpPr>
            <a:spLocks noChangeArrowheads="1"/>
          </p:cNvSpPr>
          <p:nvPr/>
        </p:nvSpPr>
        <p:spPr bwMode="auto">
          <a:xfrm>
            <a:off x="6996403" y="3987145"/>
            <a:ext cx="533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smtClean="0">
                <a:solidFill>
                  <a:schemeClr val="bg1"/>
                </a:solidFill>
                <a:ea typeface="微软雅黑" panose="020B0503020204020204" pitchFamily="34" charset="-122"/>
              </a:rPr>
              <a:t>43</a:t>
            </a:r>
            <a:endParaRPr lang="en-US" altLang="zh-CN" b="0" dirty="0">
              <a:solidFill>
                <a:schemeClr val="bg1"/>
              </a:solidFill>
              <a:ea typeface="微软雅黑" panose="020B0503020204020204" pitchFamily="34" charset="-122"/>
            </a:endParaRPr>
          </a:p>
        </p:txBody>
      </p:sp>
      <p:grpSp>
        <p:nvGrpSpPr>
          <p:cNvPr id="63530" name="Group 68"/>
          <p:cNvGrpSpPr/>
          <p:nvPr/>
        </p:nvGrpSpPr>
        <p:grpSpPr bwMode="auto">
          <a:xfrm>
            <a:off x="6920203" y="4006195"/>
            <a:ext cx="685800" cy="304800"/>
            <a:chOff x="1632" y="2448"/>
            <a:chExt cx="432" cy="192"/>
          </a:xfrm>
        </p:grpSpPr>
        <p:sp>
          <p:nvSpPr>
            <p:cNvPr id="63542" name="Line 69"/>
            <p:cNvSpPr>
              <a:spLocks noChangeShapeType="1"/>
            </p:cNvSpPr>
            <p:nvPr/>
          </p:nvSpPr>
          <p:spPr bwMode="auto">
            <a:xfrm>
              <a:off x="1632" y="2448"/>
              <a:ext cx="0" cy="192"/>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sp>
          <p:nvSpPr>
            <p:cNvPr id="63543" name="Line 70"/>
            <p:cNvSpPr>
              <a:spLocks noChangeShapeType="1"/>
            </p:cNvSpPr>
            <p:nvPr/>
          </p:nvSpPr>
          <p:spPr bwMode="auto">
            <a:xfrm>
              <a:off x="1632" y="2640"/>
              <a:ext cx="432" cy="0"/>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grpSp>
      <p:sp>
        <p:nvSpPr>
          <p:cNvPr id="63531" name="Rectangle 71"/>
          <p:cNvSpPr>
            <a:spLocks noChangeArrowheads="1"/>
          </p:cNvSpPr>
          <p:nvPr/>
        </p:nvSpPr>
        <p:spPr bwMode="auto">
          <a:xfrm>
            <a:off x="6577303" y="4006195"/>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16</a:t>
            </a:r>
            <a:endParaRPr lang="en-US" altLang="zh-CN" b="0" dirty="0">
              <a:solidFill>
                <a:schemeClr val="bg1"/>
              </a:solidFill>
              <a:ea typeface="微软雅黑" panose="020B0503020204020204" pitchFamily="34" charset="-122"/>
            </a:endParaRPr>
          </a:p>
        </p:txBody>
      </p:sp>
      <p:sp>
        <p:nvSpPr>
          <p:cNvPr id="63532" name="Rectangle 72"/>
          <p:cNvSpPr>
            <a:spLocks noChangeArrowheads="1"/>
          </p:cNvSpPr>
          <p:nvPr/>
        </p:nvSpPr>
        <p:spPr bwMode="auto">
          <a:xfrm>
            <a:off x="7144041" y="4396703"/>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a:solidFill>
                  <a:schemeClr val="bg1"/>
                </a:solidFill>
                <a:ea typeface="微软雅黑" panose="020B0503020204020204" pitchFamily="34" charset="-122"/>
              </a:rPr>
              <a:t>2</a:t>
            </a:r>
            <a:endParaRPr lang="en-US" altLang="zh-CN" b="0" dirty="0">
              <a:solidFill>
                <a:schemeClr val="bg1"/>
              </a:solidFill>
              <a:ea typeface="微软雅黑" panose="020B0503020204020204" pitchFamily="34" charset="-122"/>
            </a:endParaRPr>
          </a:p>
        </p:txBody>
      </p:sp>
      <p:sp>
        <p:nvSpPr>
          <p:cNvPr id="63533" name="Line 73"/>
          <p:cNvSpPr>
            <a:spLocks noChangeShapeType="1"/>
          </p:cNvSpPr>
          <p:nvPr/>
        </p:nvSpPr>
        <p:spPr bwMode="auto">
          <a:xfrm>
            <a:off x="7579469" y="4142247"/>
            <a:ext cx="609600" cy="0"/>
          </a:xfrm>
          <a:prstGeom prst="line">
            <a:avLst/>
          </a:prstGeom>
          <a:noFill/>
          <a:ln w="12700">
            <a:solidFill>
              <a:schemeClr val="bg1"/>
            </a:solidFill>
            <a:prstDash val="sysDot"/>
            <a:round/>
            <a:headEnd type="none" w="sm" len="sm"/>
            <a:tailEnd type="none" w="sm" len="sm"/>
          </a:ln>
        </p:spPr>
        <p:txBody>
          <a:bodyPr wrap="none"/>
          <a:lstStyle/>
          <a:p>
            <a:endParaRPr lang="zh-CN" altLang="en-US">
              <a:solidFill>
                <a:schemeClr val="bg1"/>
              </a:solidFill>
            </a:endParaRPr>
          </a:p>
        </p:txBody>
      </p:sp>
      <p:sp>
        <p:nvSpPr>
          <p:cNvPr id="63534" name="Rectangle 74"/>
          <p:cNvSpPr>
            <a:spLocks noChangeArrowheads="1"/>
          </p:cNvSpPr>
          <p:nvPr/>
        </p:nvSpPr>
        <p:spPr bwMode="auto">
          <a:xfrm>
            <a:off x="8174835" y="3989847"/>
            <a:ext cx="3048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b="0" dirty="0" smtClean="0">
                <a:solidFill>
                  <a:schemeClr val="bg1"/>
                </a:solidFill>
                <a:ea typeface="微软雅黑" panose="020B0503020204020204" pitchFamily="34" charset="-122"/>
              </a:rPr>
              <a:t>11</a:t>
            </a:r>
            <a:endParaRPr lang="en-US" altLang="zh-CN" b="0" dirty="0">
              <a:solidFill>
                <a:schemeClr val="bg1"/>
              </a:solidFill>
              <a:ea typeface="微软雅黑" panose="020B0503020204020204" pitchFamily="34" charset="-122"/>
            </a:endParaRPr>
          </a:p>
        </p:txBody>
      </p:sp>
      <p:sp>
        <p:nvSpPr>
          <p:cNvPr id="23634" name="Rectangle 82"/>
          <p:cNvSpPr>
            <a:spLocks noChangeArrowheads="1"/>
          </p:cNvSpPr>
          <p:nvPr/>
        </p:nvSpPr>
        <p:spPr bwMode="auto">
          <a:xfrm>
            <a:off x="6645248" y="4848202"/>
            <a:ext cx="1905000" cy="457200"/>
          </a:xfrm>
          <a:prstGeom prst="rect">
            <a:avLst/>
          </a:prstGeom>
          <a:solidFill>
            <a:schemeClr val="accent1"/>
          </a:solidFill>
          <a:ln w="12700" cap="sq">
            <a:solidFill>
              <a:schemeClr val="bg1"/>
            </a:solidFill>
            <a:miter lim="800000"/>
            <a:headEnd type="none" w="sm" len="sm"/>
            <a:tailEnd type="none" w="sm" len="sm"/>
          </a:ln>
        </p:spPr>
        <p:txBody>
          <a:bodyPr wrap="none" anchor="ctr"/>
          <a:lstStyle/>
          <a:p>
            <a:pPr algn="ctr" eaLnBrk="1" hangingPunct="1"/>
            <a:r>
              <a:rPr lang="en-US" altLang="zh-CN" dirty="0">
                <a:solidFill>
                  <a:schemeClr val="bg1"/>
                </a:solidFill>
                <a:ea typeface="微软雅黑" panose="020B0503020204020204" pitchFamily="34" charset="-122"/>
              </a:rPr>
              <a:t>43D=(</a:t>
            </a:r>
            <a:r>
              <a:rPr lang="en-US" altLang="zh-CN" dirty="0" smtClean="0">
                <a:solidFill>
                  <a:schemeClr val="bg1"/>
                </a:solidFill>
                <a:ea typeface="微软雅黑" panose="020B0503020204020204" pitchFamily="34" charset="-122"/>
              </a:rPr>
              <a:t>2B)</a:t>
            </a:r>
            <a:r>
              <a:rPr lang="en-US" altLang="zh-CN" baseline="-25000" dirty="0" smtClean="0">
                <a:solidFill>
                  <a:schemeClr val="bg1"/>
                </a:solidFill>
                <a:ea typeface="微软雅黑" panose="020B0503020204020204" pitchFamily="34" charset="-122"/>
              </a:rPr>
              <a:t>16</a:t>
            </a:r>
            <a:endParaRPr lang="en-US" altLang="zh-CN" baseline="-25000" dirty="0">
              <a:solidFill>
                <a:schemeClr val="bg1"/>
              </a:solidFill>
              <a:ea typeface="微软雅黑" panose="020B0503020204020204" pitchFamily="34" charset="-122"/>
            </a:endParaRPr>
          </a:p>
        </p:txBody>
      </p:sp>
      <p:sp>
        <p:nvSpPr>
          <p:cNvPr id="7" name="文本框 6"/>
          <p:cNvSpPr txBox="1"/>
          <p:nvPr/>
        </p:nvSpPr>
        <p:spPr>
          <a:xfrm>
            <a:off x="1071245" y="3353435"/>
            <a:ext cx="5666740" cy="368300"/>
          </a:xfrm>
          <a:prstGeom prst="rect">
            <a:avLst/>
          </a:prstGeom>
          <a:noFill/>
        </p:spPr>
        <p:txBody>
          <a:bodyPr wrap="square" rtlCol="0">
            <a:spAutoFit/>
          </a:bodyPr>
          <a:p>
            <a:r>
              <a:rPr lang="zh-CN" altLang="en-US" sz="1800" dirty="0" smtClean="0">
                <a:solidFill>
                  <a:schemeClr val="bg1"/>
                </a:solidFill>
                <a:latin typeface="微软雅黑" panose="020B0503020204020204" pitchFamily="34" charset="-122"/>
                <a:ea typeface="微软雅黑" panose="020B0503020204020204" pitchFamily="34" charset="-122"/>
                <a:sym typeface="+mn-ea"/>
              </a:rPr>
              <a:t>例</a:t>
            </a:r>
            <a:r>
              <a:rPr lang="en-US" altLang="zh-CN" sz="1800" dirty="0" smtClean="0">
                <a:solidFill>
                  <a:schemeClr val="bg1"/>
                </a:solidFill>
                <a:latin typeface="微软雅黑" panose="020B0503020204020204" pitchFamily="34" charset="-122"/>
                <a:ea typeface="微软雅黑" panose="020B0503020204020204" pitchFamily="34" charset="-122"/>
                <a:sym typeface="+mn-ea"/>
              </a:rPr>
              <a:t>1 </a:t>
            </a:r>
            <a:r>
              <a:rPr lang="zh-CN" altLang="en-US" sz="1800" dirty="0" smtClean="0">
                <a:solidFill>
                  <a:schemeClr val="bg1"/>
                </a:solidFill>
                <a:latin typeface="微软雅黑" panose="020B0503020204020204" pitchFamily="34" charset="-122"/>
                <a:ea typeface="微软雅黑" panose="020B0503020204020204" pitchFamily="34" charset="-122"/>
                <a:sym typeface="+mn-ea"/>
              </a:rPr>
              <a:t>将</a:t>
            </a:r>
            <a:r>
              <a:rPr lang="en-US" altLang="zh-CN" sz="1800" dirty="0" smtClean="0">
                <a:solidFill>
                  <a:schemeClr val="bg1"/>
                </a:solidFill>
                <a:latin typeface="微软雅黑" panose="020B0503020204020204" pitchFamily="34" charset="-122"/>
                <a:ea typeface="微软雅黑" panose="020B0503020204020204" pitchFamily="34" charset="-122"/>
                <a:sym typeface="+mn-ea"/>
              </a:rPr>
              <a:t>43D</a:t>
            </a:r>
            <a:r>
              <a:rPr lang="zh-CN" altLang="en-US" sz="1800" dirty="0" smtClean="0">
                <a:solidFill>
                  <a:schemeClr val="bg1"/>
                </a:solidFill>
                <a:latin typeface="微软雅黑" panose="020B0503020204020204" pitchFamily="34" charset="-122"/>
                <a:ea typeface="微软雅黑" panose="020B0503020204020204" pitchFamily="34" charset="-122"/>
                <a:sym typeface="+mn-ea"/>
              </a:rPr>
              <a:t>转换成二进制、八进制、十六进制</a:t>
            </a: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 calcmode="lin" valueType="num">
                                      <p:cBhvr additive="base">
                                        <p:cTn id="7" dur="500" fill="hold"/>
                                        <p:tgtEl>
                                          <p:spTgt spid="23554"/>
                                        </p:tgtEl>
                                        <p:attrNameLst>
                                          <p:attrName>ppt_x</p:attrName>
                                        </p:attrNameLst>
                                      </p:cBhvr>
                                      <p:tavLst>
                                        <p:tav tm="0">
                                          <p:val>
                                            <p:strVal val="0-#ppt_w/2"/>
                                          </p:val>
                                        </p:tav>
                                        <p:tav tm="100000">
                                          <p:val>
                                            <p:strVal val="#ppt_x"/>
                                          </p:val>
                                        </p:tav>
                                      </p:tavLst>
                                    </p:anim>
                                    <p:anim calcmode="lin" valueType="num">
                                      <p:cBhvr additive="base">
                                        <p:cTn id="8" dur="500" fill="hold"/>
                                        <p:tgtEl>
                                          <p:spTgt spid="235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5">
                                            <p:txEl>
                                              <p:pRg st="0" end="0"/>
                                            </p:txEl>
                                          </p:spTgt>
                                        </p:tgtEl>
                                        <p:attrNameLst>
                                          <p:attrName>style.visibility</p:attrName>
                                        </p:attrNameLst>
                                      </p:cBhvr>
                                      <p:to>
                                        <p:strVal val="visible"/>
                                      </p:to>
                                    </p:set>
                                    <p:anim calcmode="lin" valueType="num">
                                      <p:cBhvr additive="base">
                                        <p:cTn id="13" dur="500" fill="hold"/>
                                        <p:tgtEl>
                                          <p:spTgt spid="2355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5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555">
                                            <p:txEl>
                                              <p:pRg st="1" end="1"/>
                                            </p:txEl>
                                          </p:spTgt>
                                        </p:tgtEl>
                                        <p:attrNameLst>
                                          <p:attrName>style.visibility</p:attrName>
                                        </p:attrNameLst>
                                      </p:cBhvr>
                                      <p:to>
                                        <p:strVal val="visible"/>
                                      </p:to>
                                    </p:set>
                                    <p:anim calcmode="lin" valueType="num">
                                      <p:cBhvr additive="base">
                                        <p:cTn id="19" dur="500" fill="hold"/>
                                        <p:tgtEl>
                                          <p:spTgt spid="2355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5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555">
                                            <p:txEl>
                                              <p:pRg st="2" end="2"/>
                                            </p:txEl>
                                          </p:spTgt>
                                        </p:tgtEl>
                                        <p:attrNameLst>
                                          <p:attrName>style.visibility</p:attrName>
                                        </p:attrNameLst>
                                      </p:cBhvr>
                                      <p:to>
                                        <p:strVal val="visible"/>
                                      </p:to>
                                    </p:set>
                                    <p:anim calcmode="lin" valueType="num">
                                      <p:cBhvr additive="base">
                                        <p:cTn id="25" dur="500" fill="hold"/>
                                        <p:tgtEl>
                                          <p:spTgt spid="2355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5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555">
                                            <p:txEl>
                                              <p:pRg st="3" end="3"/>
                                            </p:txEl>
                                          </p:spTgt>
                                        </p:tgtEl>
                                        <p:attrNameLst>
                                          <p:attrName>style.visibility</p:attrName>
                                        </p:attrNameLst>
                                      </p:cBhvr>
                                      <p:to>
                                        <p:strVal val="visible"/>
                                      </p:to>
                                    </p:set>
                                    <p:anim calcmode="lin" valueType="num">
                                      <p:cBhvr additive="base">
                                        <p:cTn id="31" dur="500" fill="hold"/>
                                        <p:tgtEl>
                                          <p:spTgt spid="2355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35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555">
                                            <p:txEl>
                                              <p:pRg st="4" end="4"/>
                                            </p:txEl>
                                          </p:spTgt>
                                        </p:tgtEl>
                                        <p:attrNameLst>
                                          <p:attrName>style.visibility</p:attrName>
                                        </p:attrNameLst>
                                      </p:cBhvr>
                                      <p:to>
                                        <p:strVal val="visible"/>
                                      </p:to>
                                    </p:set>
                                    <p:anim calcmode="lin" valueType="num">
                                      <p:cBhvr additive="base">
                                        <p:cTn id="37" dur="500" fill="hold"/>
                                        <p:tgtEl>
                                          <p:spTgt spid="2355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5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35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35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35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35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35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235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235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2356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2357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499"/>
                                          </p:stCondLst>
                                        </p:cTn>
                                        <p:tgtEl>
                                          <p:spTgt spid="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2357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2357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2357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2357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499"/>
                                          </p:stCondLst>
                                        </p:cTn>
                                        <p:tgtEl>
                                          <p:spTgt spid="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2358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499"/>
                                          </p:stCondLst>
                                        </p:cTn>
                                        <p:tgtEl>
                                          <p:spTgt spid="2358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2358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499"/>
                                          </p:stCondLst>
                                        </p:cTn>
                                        <p:tgtEl>
                                          <p:spTgt spid="2358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499"/>
                                          </p:stCondLst>
                                        </p:cTn>
                                        <p:tgtEl>
                                          <p:spTgt spid="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499"/>
                                          </p:stCondLst>
                                        </p:cTn>
                                        <p:tgtEl>
                                          <p:spTgt spid="2358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2358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23590"/>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499"/>
                                          </p:stCondLst>
                                        </p:cTn>
                                        <p:tgtEl>
                                          <p:spTgt spid="2359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499"/>
                                          </p:stCondLst>
                                        </p:cTn>
                                        <p:tgtEl>
                                          <p:spTgt spid="2359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3" presetClass="entr" presetSubtype="10" fill="hold" grpId="0" nodeType="clickEffect">
                                  <p:stCondLst>
                                    <p:cond delay="0"/>
                                  </p:stCondLst>
                                  <p:childTnLst>
                                    <p:set>
                                      <p:cBhvr>
                                        <p:cTn id="150" dur="1" fill="hold">
                                          <p:stCondLst>
                                            <p:cond delay="0"/>
                                          </p:stCondLst>
                                        </p:cTn>
                                        <p:tgtEl>
                                          <p:spTgt spid="23600"/>
                                        </p:tgtEl>
                                        <p:attrNameLst>
                                          <p:attrName>style.visibility</p:attrName>
                                        </p:attrNameLst>
                                      </p:cBhvr>
                                      <p:to>
                                        <p:strVal val="visible"/>
                                      </p:to>
                                    </p:set>
                                    <p:animEffect transition="in" filter="blinds(horizontal)">
                                      <p:cBhvr>
                                        <p:cTn id="151" dur="500"/>
                                        <p:tgtEl>
                                          <p:spTgt spid="23600"/>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63544"/>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63546"/>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63545"/>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63547"/>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63548"/>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63549"/>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23617"/>
                                        </p:tgtEl>
                                        <p:attrNameLst>
                                          <p:attrName>style.visibility</p:attrName>
                                        </p:attrNameLst>
                                      </p:cBhvr>
                                      <p:to>
                                        <p:strVal val="visible"/>
                                      </p:to>
                                    </p:set>
                                    <p:animEffect transition="in" filter="blinds(horizontal)">
                                      <p:cBhvr>
                                        <p:cTn id="172" dur="500"/>
                                        <p:tgtEl>
                                          <p:spTgt spid="23617"/>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63529"/>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63531"/>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63530"/>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6353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6353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6353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23634"/>
                                        </p:tgtEl>
                                        <p:attrNameLst>
                                          <p:attrName>style.visibility</p:attrName>
                                        </p:attrNameLst>
                                      </p:cBhvr>
                                      <p:to>
                                        <p:strVal val="visible"/>
                                      </p:to>
                                    </p:set>
                                    <p:animEffect transition="in" filter="blinds(horizontal)">
                                      <p:cBhvr>
                                        <p:cTn id="193" dur="500"/>
                                        <p:tgtEl>
                                          <p:spTgt spid="23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utoUpdateAnimBg="0"/>
      <p:bldP spid="23555" grpId="0" autoUpdateAnimBg="0" build="p"/>
      <p:bldP spid="23556" grpId="0" autoUpdateAnimBg="0"/>
      <p:bldP spid="23560" grpId="0" autoUpdateAnimBg="0"/>
      <p:bldP spid="23561" grpId="0" autoUpdateAnimBg="0"/>
      <p:bldP spid="23562" grpId="0" bldLvl="0" animBg="1"/>
      <p:bldP spid="23563" grpId="0" autoUpdateAnimBg="0"/>
      <p:bldP spid="23567" grpId="0" autoUpdateAnimBg="0"/>
      <p:bldP spid="23568" grpId="0" autoUpdateAnimBg="0"/>
      <p:bldP spid="23569" grpId="0" bldLvl="0" animBg="1"/>
      <p:bldP spid="23570" grpId="0" autoUpdateAnimBg="0"/>
      <p:bldP spid="23574" grpId="0" autoUpdateAnimBg="0"/>
      <p:bldP spid="23575" grpId="0" autoUpdateAnimBg="0"/>
      <p:bldP spid="23576" grpId="0" bldLvl="0" animBg="1"/>
      <p:bldP spid="23577" grpId="0" autoUpdateAnimBg="0"/>
      <p:bldP spid="23581" grpId="0" autoUpdateAnimBg="0"/>
      <p:bldP spid="23582" grpId="0" autoUpdateAnimBg="0"/>
      <p:bldP spid="23583" grpId="0" bldLvl="0" animBg="1"/>
      <p:bldP spid="23584" grpId="0" autoUpdateAnimBg="0"/>
      <p:bldP spid="23588" grpId="0" autoUpdateAnimBg="0"/>
      <p:bldP spid="23589" grpId="0" autoUpdateAnimBg="0"/>
      <p:bldP spid="23590" grpId="0" bldLvl="0" animBg="1"/>
      <p:bldP spid="23591" grpId="0" autoUpdateAnimBg="0"/>
      <p:bldP spid="23599" grpId="0" bldLvl="0" animBg="1"/>
      <p:bldP spid="23600" grpId="0" bldLvl="0" animBg="1" autoUpdateAnimBg="0"/>
      <p:bldP spid="63544" grpId="0"/>
      <p:bldP spid="63546" grpId="0"/>
      <p:bldP spid="63547" grpId="0"/>
      <p:bldP spid="63548" grpId="0" bldLvl="0" animBg="1"/>
      <p:bldP spid="63549" grpId="0"/>
      <p:bldP spid="23617" grpId="0" bldLvl="0" animBg="1"/>
      <p:bldP spid="63529" grpId="0"/>
      <p:bldP spid="63531" grpId="0"/>
      <p:bldP spid="63532" grpId="0"/>
      <p:bldP spid="63533" grpId="0" bldLvl="0" animBg="1"/>
      <p:bldP spid="63534" grpId="0"/>
      <p:bldP spid="23634"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642910" y="542908"/>
            <a:ext cx="7315200" cy="457200"/>
          </a:xfrm>
          <a:prstGeom prst="rect">
            <a:avLst/>
          </a:prstGeom>
          <a:noFill/>
          <a:ln w="12700" cap="sq">
            <a:noFill/>
            <a:miter lim="800000"/>
            <a:headEnd type="none" w="sm" len="sm"/>
            <a:tailEnd type="none" w="sm" len="sm"/>
          </a:ln>
        </p:spPr>
        <p:txBody>
          <a:bodyPr>
            <a:spAutoFit/>
          </a:bodyPr>
          <a:lstStyle/>
          <a:p>
            <a:pPr eaLnBrk="1" hangingPunct="1">
              <a:spcBef>
                <a:spcPct val="50000"/>
              </a:spcBef>
            </a:pPr>
            <a:r>
              <a:rPr lang="zh-CN" altLang="en-US" dirty="0">
                <a:solidFill>
                  <a:schemeClr val="bg1"/>
                </a:solidFill>
                <a:latin typeface="微软雅黑" panose="020B0503020204020204" pitchFamily="34" charset="-122"/>
                <a:ea typeface="微软雅黑" panose="020B0503020204020204" pitchFamily="34" charset="-122"/>
              </a:rPr>
              <a:t>例</a:t>
            </a: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将</a:t>
            </a:r>
            <a:r>
              <a:rPr lang="en-US" altLang="zh-CN" dirty="0">
                <a:solidFill>
                  <a:schemeClr val="bg1"/>
                </a:solidFill>
                <a:latin typeface="微软雅黑" panose="020B0503020204020204" pitchFamily="34" charset="-122"/>
                <a:ea typeface="微软雅黑" panose="020B0503020204020204" pitchFamily="34" charset="-122"/>
              </a:rPr>
              <a:t>0.875D</a:t>
            </a:r>
            <a:r>
              <a:rPr lang="zh-CN" altLang="en-US" dirty="0" smtClean="0">
                <a:solidFill>
                  <a:schemeClr val="bg1"/>
                </a:solidFill>
                <a:latin typeface="微软雅黑" panose="020B0503020204020204" pitchFamily="34" charset="-122"/>
                <a:ea typeface="微软雅黑" panose="020B0503020204020204" pitchFamily="34" charset="-122"/>
              </a:rPr>
              <a:t>转换成</a:t>
            </a:r>
            <a:r>
              <a:rPr lang="zh-CN" altLang="en-US" dirty="0">
                <a:solidFill>
                  <a:srgbClr val="FF0000"/>
                </a:solidFill>
                <a:latin typeface="微软雅黑" panose="020B0503020204020204" pitchFamily="34" charset="-122"/>
                <a:ea typeface="微软雅黑" panose="020B0503020204020204" pitchFamily="34" charset="-122"/>
              </a:rPr>
              <a:t>二进制、八进制、十六进制 </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4579" name="Rectangle 3"/>
          <p:cNvSpPr>
            <a:spLocks noChangeArrowheads="1"/>
          </p:cNvSpPr>
          <p:nvPr/>
        </p:nvSpPr>
        <p:spPr bwMode="auto">
          <a:xfrm>
            <a:off x="1859915" y="1143000"/>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0.875</a:t>
            </a:r>
            <a:endParaRPr lang="en-US" altLang="zh-CN">
              <a:solidFill>
                <a:schemeClr val="bg1"/>
              </a:solidFill>
              <a:ea typeface="微软雅黑" panose="020B0503020204020204" pitchFamily="34" charset="-122"/>
            </a:endParaRPr>
          </a:p>
        </p:txBody>
      </p:sp>
      <p:sp>
        <p:nvSpPr>
          <p:cNvPr id="24580" name="Rectangle 4"/>
          <p:cNvSpPr>
            <a:spLocks noChangeArrowheads="1"/>
          </p:cNvSpPr>
          <p:nvPr/>
        </p:nvSpPr>
        <p:spPr bwMode="auto">
          <a:xfrm>
            <a:off x="1653087" y="1447800"/>
            <a:ext cx="12192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dirty="0" smtClean="0">
                <a:solidFill>
                  <a:schemeClr val="bg1"/>
                </a:solidFill>
                <a:ea typeface="微软雅黑" panose="020B0503020204020204" pitchFamily="34" charset="-122"/>
              </a:rPr>
              <a:t>×      </a:t>
            </a:r>
            <a:r>
              <a:rPr lang="en-US" altLang="zh-CN" dirty="0">
                <a:solidFill>
                  <a:schemeClr val="bg1"/>
                </a:solidFill>
                <a:ea typeface="微软雅黑" panose="020B0503020204020204" pitchFamily="34" charset="-122"/>
              </a:rPr>
              <a:t>2 </a:t>
            </a:r>
            <a:endParaRPr lang="en-US" altLang="zh-CN" dirty="0">
              <a:solidFill>
                <a:schemeClr val="bg1"/>
              </a:solidFill>
              <a:ea typeface="微软雅黑" panose="020B0503020204020204" pitchFamily="34" charset="-122"/>
            </a:endParaRPr>
          </a:p>
        </p:txBody>
      </p:sp>
      <p:sp>
        <p:nvSpPr>
          <p:cNvPr id="24581" name="Line 5"/>
          <p:cNvSpPr>
            <a:spLocks noChangeShapeType="1"/>
          </p:cNvSpPr>
          <p:nvPr/>
        </p:nvSpPr>
        <p:spPr bwMode="auto">
          <a:xfrm>
            <a:off x="1250315" y="1828800"/>
            <a:ext cx="1600200" cy="0"/>
          </a:xfrm>
          <a:prstGeom prst="line">
            <a:avLst/>
          </a:prstGeom>
          <a:noFill/>
          <a:ln w="12700" cap="sq">
            <a:solidFill>
              <a:schemeClr val="bg1"/>
            </a:solidFill>
            <a:round/>
            <a:headEnd type="none" w="sm" len="sm"/>
            <a:tailEnd type="none" w="sm" len="sm"/>
          </a:ln>
        </p:spPr>
        <p:txBody>
          <a:bodyPr wrap="none"/>
          <a:lstStyle/>
          <a:p>
            <a:endParaRPr lang="zh-CN" altLang="en-US">
              <a:ln>
                <a:solidFill>
                  <a:sysClr val="windowText" lastClr="000000"/>
                </a:solidFill>
              </a:ln>
              <a:solidFill>
                <a:schemeClr val="bg1"/>
              </a:solidFill>
            </a:endParaRPr>
          </a:p>
        </p:txBody>
      </p:sp>
      <p:sp>
        <p:nvSpPr>
          <p:cNvPr id="24582" name="Rectangle 6"/>
          <p:cNvSpPr>
            <a:spLocks noChangeArrowheads="1"/>
          </p:cNvSpPr>
          <p:nvPr/>
        </p:nvSpPr>
        <p:spPr bwMode="auto">
          <a:xfrm>
            <a:off x="1783715" y="1905000"/>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1.75</a:t>
            </a:r>
            <a:endParaRPr lang="en-US" altLang="zh-CN">
              <a:solidFill>
                <a:schemeClr val="bg1"/>
              </a:solidFill>
              <a:ea typeface="微软雅黑" panose="020B0503020204020204" pitchFamily="34" charset="-122"/>
            </a:endParaRPr>
          </a:p>
        </p:txBody>
      </p:sp>
      <p:sp>
        <p:nvSpPr>
          <p:cNvPr id="24583" name="Line 7"/>
          <p:cNvSpPr>
            <a:spLocks noChangeShapeType="1"/>
          </p:cNvSpPr>
          <p:nvPr/>
        </p:nvSpPr>
        <p:spPr bwMode="auto">
          <a:xfrm>
            <a:off x="2621915" y="2057400"/>
            <a:ext cx="609600" cy="0"/>
          </a:xfrm>
          <a:prstGeom prst="line">
            <a:avLst/>
          </a:prstGeom>
          <a:noFill/>
          <a:ln w="12700">
            <a:solidFill>
              <a:schemeClr val="tx1"/>
            </a:solidFill>
            <a:prstDash val="dash"/>
            <a:round/>
            <a:headEnd type="none" w="sm" len="sm"/>
            <a:tailEnd type="none" w="sm" len="sm"/>
          </a:ln>
        </p:spPr>
        <p:txBody>
          <a:bodyPr wrap="none"/>
          <a:lstStyle/>
          <a:p>
            <a:endParaRPr lang="zh-CN" altLang="en-US">
              <a:solidFill>
                <a:schemeClr val="bg1"/>
              </a:solidFill>
            </a:endParaRPr>
          </a:p>
        </p:txBody>
      </p:sp>
      <p:sp>
        <p:nvSpPr>
          <p:cNvPr id="24584" name="Rectangle 8"/>
          <p:cNvSpPr>
            <a:spLocks noChangeArrowheads="1"/>
          </p:cNvSpPr>
          <p:nvPr/>
        </p:nvSpPr>
        <p:spPr bwMode="auto">
          <a:xfrm>
            <a:off x="3307715" y="1905000"/>
            <a:ext cx="3810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1</a:t>
            </a:r>
            <a:endParaRPr lang="en-US" altLang="zh-CN">
              <a:solidFill>
                <a:schemeClr val="bg1"/>
              </a:solidFill>
              <a:ea typeface="微软雅黑" panose="020B0503020204020204" pitchFamily="34" charset="-122"/>
            </a:endParaRPr>
          </a:p>
        </p:txBody>
      </p:sp>
      <p:sp>
        <p:nvSpPr>
          <p:cNvPr id="24585" name="Rectangle 9"/>
          <p:cNvSpPr>
            <a:spLocks noChangeArrowheads="1"/>
          </p:cNvSpPr>
          <p:nvPr/>
        </p:nvSpPr>
        <p:spPr bwMode="auto">
          <a:xfrm>
            <a:off x="1776221" y="2188030"/>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dirty="0">
                <a:solidFill>
                  <a:schemeClr val="bg1"/>
                </a:solidFill>
                <a:ea typeface="微软雅黑" panose="020B0503020204020204" pitchFamily="34" charset="-122"/>
              </a:rPr>
              <a:t>0.75</a:t>
            </a:r>
            <a:endParaRPr lang="en-US" altLang="zh-CN" dirty="0">
              <a:solidFill>
                <a:schemeClr val="bg1"/>
              </a:solidFill>
              <a:ea typeface="微软雅黑" panose="020B0503020204020204" pitchFamily="34" charset="-122"/>
            </a:endParaRPr>
          </a:p>
        </p:txBody>
      </p:sp>
      <p:sp>
        <p:nvSpPr>
          <p:cNvPr id="24586" name="Rectangle 10"/>
          <p:cNvSpPr>
            <a:spLocks noChangeArrowheads="1"/>
          </p:cNvSpPr>
          <p:nvPr/>
        </p:nvSpPr>
        <p:spPr bwMode="auto">
          <a:xfrm>
            <a:off x="1511573" y="2481944"/>
            <a:ext cx="12192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dirty="0" smtClean="0">
                <a:solidFill>
                  <a:schemeClr val="bg1"/>
                </a:solidFill>
                <a:ea typeface="微软雅黑" panose="020B0503020204020204" pitchFamily="34" charset="-122"/>
              </a:rPr>
              <a:t>×      </a:t>
            </a:r>
            <a:r>
              <a:rPr lang="en-US" altLang="zh-CN" dirty="0">
                <a:solidFill>
                  <a:schemeClr val="bg1"/>
                </a:solidFill>
                <a:ea typeface="微软雅黑" panose="020B0503020204020204" pitchFamily="34" charset="-122"/>
              </a:rPr>
              <a:t>2 </a:t>
            </a:r>
            <a:endParaRPr lang="en-US" altLang="zh-CN" dirty="0">
              <a:solidFill>
                <a:schemeClr val="bg1"/>
              </a:solidFill>
              <a:ea typeface="微软雅黑" panose="020B0503020204020204" pitchFamily="34" charset="-122"/>
            </a:endParaRPr>
          </a:p>
        </p:txBody>
      </p:sp>
      <p:sp>
        <p:nvSpPr>
          <p:cNvPr id="24587" name="Line 11"/>
          <p:cNvSpPr>
            <a:spLocks noChangeShapeType="1"/>
          </p:cNvSpPr>
          <p:nvPr/>
        </p:nvSpPr>
        <p:spPr bwMode="auto">
          <a:xfrm>
            <a:off x="1250315" y="2830286"/>
            <a:ext cx="1600200" cy="0"/>
          </a:xfrm>
          <a:prstGeom prst="line">
            <a:avLst/>
          </a:prstGeom>
          <a:noFill/>
          <a:ln w="12700" cap="sq">
            <a:solidFill>
              <a:schemeClr val="bg1"/>
            </a:solidFill>
            <a:round/>
            <a:headEnd type="none" w="sm" len="sm"/>
            <a:tailEnd type="none" w="sm" len="sm"/>
          </a:ln>
        </p:spPr>
        <p:txBody>
          <a:bodyPr wrap="none"/>
          <a:lstStyle/>
          <a:p>
            <a:endParaRPr lang="zh-CN" altLang="en-US">
              <a:ln>
                <a:solidFill>
                  <a:sysClr val="windowText" lastClr="000000"/>
                </a:solidFill>
              </a:ln>
              <a:solidFill>
                <a:schemeClr val="bg1"/>
              </a:solidFill>
            </a:endParaRPr>
          </a:p>
        </p:txBody>
      </p:sp>
      <p:sp>
        <p:nvSpPr>
          <p:cNvPr id="24588" name="Rectangle 12"/>
          <p:cNvSpPr>
            <a:spLocks noChangeArrowheads="1"/>
          </p:cNvSpPr>
          <p:nvPr/>
        </p:nvSpPr>
        <p:spPr bwMode="auto">
          <a:xfrm>
            <a:off x="1707515" y="2895600"/>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1.50</a:t>
            </a:r>
            <a:endParaRPr lang="en-US" altLang="zh-CN">
              <a:solidFill>
                <a:schemeClr val="bg1"/>
              </a:solidFill>
              <a:ea typeface="微软雅黑" panose="020B0503020204020204" pitchFamily="34" charset="-122"/>
            </a:endParaRPr>
          </a:p>
        </p:txBody>
      </p:sp>
      <p:sp>
        <p:nvSpPr>
          <p:cNvPr id="24589" name="Line 13"/>
          <p:cNvSpPr>
            <a:spLocks noChangeShapeType="1"/>
          </p:cNvSpPr>
          <p:nvPr/>
        </p:nvSpPr>
        <p:spPr bwMode="auto">
          <a:xfrm>
            <a:off x="2545715" y="3048000"/>
            <a:ext cx="609600" cy="0"/>
          </a:xfrm>
          <a:prstGeom prst="line">
            <a:avLst/>
          </a:prstGeom>
          <a:noFill/>
          <a:ln w="12700">
            <a:solidFill>
              <a:schemeClr val="tx1"/>
            </a:solidFill>
            <a:prstDash val="dash"/>
            <a:round/>
            <a:headEnd type="none" w="sm" len="sm"/>
            <a:tailEnd type="none" w="sm" len="sm"/>
          </a:ln>
        </p:spPr>
        <p:txBody>
          <a:bodyPr wrap="none"/>
          <a:lstStyle/>
          <a:p>
            <a:endParaRPr lang="zh-CN" altLang="en-US">
              <a:solidFill>
                <a:schemeClr val="bg1"/>
              </a:solidFill>
            </a:endParaRPr>
          </a:p>
        </p:txBody>
      </p:sp>
      <p:sp>
        <p:nvSpPr>
          <p:cNvPr id="24590" name="Rectangle 14"/>
          <p:cNvSpPr>
            <a:spLocks noChangeArrowheads="1"/>
          </p:cNvSpPr>
          <p:nvPr/>
        </p:nvSpPr>
        <p:spPr bwMode="auto">
          <a:xfrm>
            <a:off x="3231515" y="2895600"/>
            <a:ext cx="3810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1</a:t>
            </a:r>
            <a:endParaRPr lang="en-US" altLang="zh-CN">
              <a:solidFill>
                <a:schemeClr val="bg1"/>
              </a:solidFill>
              <a:ea typeface="微软雅黑" panose="020B0503020204020204" pitchFamily="34" charset="-122"/>
            </a:endParaRPr>
          </a:p>
        </p:txBody>
      </p:sp>
      <p:sp>
        <p:nvSpPr>
          <p:cNvPr id="24591" name="Rectangle 15"/>
          <p:cNvSpPr>
            <a:spLocks noChangeArrowheads="1"/>
          </p:cNvSpPr>
          <p:nvPr/>
        </p:nvSpPr>
        <p:spPr bwMode="auto">
          <a:xfrm>
            <a:off x="1707515" y="3243942"/>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dirty="0">
                <a:solidFill>
                  <a:schemeClr val="bg1"/>
                </a:solidFill>
                <a:ea typeface="微软雅黑" panose="020B0503020204020204" pitchFamily="34" charset="-122"/>
              </a:rPr>
              <a:t>0.50</a:t>
            </a:r>
            <a:endParaRPr lang="en-US" altLang="zh-CN" dirty="0">
              <a:solidFill>
                <a:schemeClr val="bg1"/>
              </a:solidFill>
              <a:ea typeface="微软雅黑" panose="020B0503020204020204" pitchFamily="34" charset="-122"/>
            </a:endParaRPr>
          </a:p>
        </p:txBody>
      </p:sp>
      <p:sp>
        <p:nvSpPr>
          <p:cNvPr id="24592" name="Rectangle 16"/>
          <p:cNvSpPr>
            <a:spLocks noChangeArrowheads="1"/>
          </p:cNvSpPr>
          <p:nvPr/>
        </p:nvSpPr>
        <p:spPr bwMode="auto">
          <a:xfrm>
            <a:off x="1478915" y="3548742"/>
            <a:ext cx="12192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dirty="0" smtClean="0">
                <a:solidFill>
                  <a:schemeClr val="bg1"/>
                </a:solidFill>
                <a:ea typeface="微软雅黑" panose="020B0503020204020204" pitchFamily="34" charset="-122"/>
              </a:rPr>
              <a:t>×      </a:t>
            </a:r>
            <a:r>
              <a:rPr lang="en-US" altLang="zh-CN" dirty="0">
                <a:solidFill>
                  <a:schemeClr val="bg1"/>
                </a:solidFill>
                <a:ea typeface="微软雅黑" panose="020B0503020204020204" pitchFamily="34" charset="-122"/>
              </a:rPr>
              <a:t>2 </a:t>
            </a:r>
            <a:endParaRPr lang="en-US" altLang="zh-CN" dirty="0">
              <a:solidFill>
                <a:schemeClr val="bg1"/>
              </a:solidFill>
              <a:ea typeface="微软雅黑" panose="020B0503020204020204" pitchFamily="34" charset="-122"/>
            </a:endParaRPr>
          </a:p>
        </p:txBody>
      </p:sp>
      <p:sp>
        <p:nvSpPr>
          <p:cNvPr id="24593" name="Line 17"/>
          <p:cNvSpPr>
            <a:spLocks noChangeShapeType="1"/>
          </p:cNvSpPr>
          <p:nvPr/>
        </p:nvSpPr>
        <p:spPr bwMode="auto">
          <a:xfrm>
            <a:off x="1250315" y="3853542"/>
            <a:ext cx="1600200" cy="0"/>
          </a:xfrm>
          <a:prstGeom prst="line">
            <a:avLst/>
          </a:prstGeom>
          <a:noFill/>
          <a:ln w="12700" cap="sq">
            <a:solidFill>
              <a:schemeClr val="bg1"/>
            </a:solidFill>
            <a:round/>
            <a:headEnd type="none" w="sm" len="sm"/>
            <a:tailEnd type="none" w="sm" len="sm"/>
          </a:ln>
        </p:spPr>
        <p:txBody>
          <a:bodyPr wrap="none"/>
          <a:lstStyle/>
          <a:p>
            <a:endParaRPr lang="zh-CN" altLang="en-US">
              <a:ln>
                <a:solidFill>
                  <a:sysClr val="windowText" lastClr="000000"/>
                </a:solidFill>
              </a:ln>
              <a:solidFill>
                <a:schemeClr val="bg1"/>
              </a:solidFill>
            </a:endParaRPr>
          </a:p>
        </p:txBody>
      </p:sp>
      <p:sp>
        <p:nvSpPr>
          <p:cNvPr id="24594" name="Rectangle 18"/>
          <p:cNvSpPr>
            <a:spLocks noChangeArrowheads="1"/>
          </p:cNvSpPr>
          <p:nvPr/>
        </p:nvSpPr>
        <p:spPr bwMode="auto">
          <a:xfrm>
            <a:off x="1794585" y="3824970"/>
            <a:ext cx="914400" cy="304800"/>
          </a:xfrm>
          <a:prstGeom prst="rect">
            <a:avLst/>
          </a:prstGeom>
          <a:noFill/>
          <a:ln w="12700" cap="sq">
            <a:noFill/>
            <a:round/>
            <a:headEnd type="none" w="sm" len="sm"/>
            <a:tailEnd type="none" w="sm" len="sm"/>
          </a:ln>
        </p:spPr>
        <p:txBody>
          <a:bodyPr wrap="none"/>
          <a:lstStyle/>
          <a:p>
            <a:r>
              <a:rPr lang="en-US" altLang="zh-CN" dirty="0">
                <a:ln>
                  <a:solidFill>
                    <a:sysClr val="windowText" lastClr="000000"/>
                  </a:solidFill>
                </a:ln>
                <a:solidFill>
                  <a:schemeClr val="bg1"/>
                </a:solidFill>
              </a:rPr>
              <a:t>1.0</a:t>
            </a:r>
            <a:endParaRPr lang="en-US" altLang="zh-CN" dirty="0">
              <a:ln>
                <a:solidFill>
                  <a:sysClr val="windowText" lastClr="000000"/>
                </a:solidFill>
              </a:ln>
              <a:solidFill>
                <a:schemeClr val="bg1"/>
              </a:solidFill>
            </a:endParaRPr>
          </a:p>
        </p:txBody>
      </p:sp>
      <p:sp>
        <p:nvSpPr>
          <p:cNvPr id="24595" name="Line 19"/>
          <p:cNvSpPr>
            <a:spLocks noChangeShapeType="1"/>
          </p:cNvSpPr>
          <p:nvPr/>
        </p:nvSpPr>
        <p:spPr bwMode="auto">
          <a:xfrm>
            <a:off x="2545715" y="4082142"/>
            <a:ext cx="609600" cy="0"/>
          </a:xfrm>
          <a:prstGeom prst="line">
            <a:avLst/>
          </a:prstGeom>
          <a:noFill/>
          <a:ln w="12700">
            <a:solidFill>
              <a:schemeClr val="tx1"/>
            </a:solidFill>
            <a:prstDash val="dash"/>
            <a:round/>
            <a:headEnd type="none" w="sm" len="sm"/>
            <a:tailEnd type="none" w="sm" len="sm"/>
          </a:ln>
        </p:spPr>
        <p:txBody>
          <a:bodyPr wrap="none"/>
          <a:lstStyle/>
          <a:p>
            <a:endParaRPr lang="zh-CN" altLang="en-US">
              <a:solidFill>
                <a:schemeClr val="bg1"/>
              </a:solidFill>
            </a:endParaRPr>
          </a:p>
        </p:txBody>
      </p:sp>
      <p:sp>
        <p:nvSpPr>
          <p:cNvPr id="24596" name="Rectangle 20"/>
          <p:cNvSpPr>
            <a:spLocks noChangeArrowheads="1"/>
          </p:cNvSpPr>
          <p:nvPr/>
        </p:nvSpPr>
        <p:spPr bwMode="auto">
          <a:xfrm>
            <a:off x="3307715" y="3929742"/>
            <a:ext cx="3810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1</a:t>
            </a:r>
            <a:endParaRPr lang="en-US" altLang="zh-CN">
              <a:solidFill>
                <a:schemeClr val="bg1"/>
              </a:solidFill>
              <a:ea typeface="微软雅黑" panose="020B0503020204020204" pitchFamily="34" charset="-122"/>
            </a:endParaRPr>
          </a:p>
        </p:txBody>
      </p:sp>
      <p:sp>
        <p:nvSpPr>
          <p:cNvPr id="24597" name="Rectangle 21"/>
          <p:cNvSpPr>
            <a:spLocks noChangeArrowheads="1"/>
          </p:cNvSpPr>
          <p:nvPr/>
        </p:nvSpPr>
        <p:spPr bwMode="auto">
          <a:xfrm>
            <a:off x="1685743" y="4234542"/>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dirty="0">
                <a:solidFill>
                  <a:schemeClr val="bg1"/>
                </a:solidFill>
                <a:ea typeface="微软雅黑" panose="020B0503020204020204" pitchFamily="34" charset="-122"/>
              </a:rPr>
              <a:t>  0</a:t>
            </a:r>
            <a:endParaRPr lang="en-US" altLang="zh-CN" dirty="0">
              <a:solidFill>
                <a:schemeClr val="bg1"/>
              </a:solidFill>
              <a:ea typeface="微软雅黑" panose="020B0503020204020204" pitchFamily="34" charset="-122"/>
            </a:endParaRPr>
          </a:p>
        </p:txBody>
      </p:sp>
      <p:sp>
        <p:nvSpPr>
          <p:cNvPr id="24598" name="Line 22"/>
          <p:cNvSpPr>
            <a:spLocks noChangeShapeType="1"/>
          </p:cNvSpPr>
          <p:nvPr/>
        </p:nvSpPr>
        <p:spPr bwMode="auto">
          <a:xfrm>
            <a:off x="3841115" y="1905000"/>
            <a:ext cx="0" cy="2514600"/>
          </a:xfrm>
          <a:prstGeom prst="line">
            <a:avLst/>
          </a:prstGeom>
          <a:noFill/>
          <a:ln w="12700" cap="sq">
            <a:solidFill>
              <a:schemeClr val="tx1"/>
            </a:solidFill>
            <a:round/>
            <a:headEnd type="none" w="sm" len="sm"/>
            <a:tailEnd type="stealth" w="lg" len="lg"/>
          </a:ln>
        </p:spPr>
        <p:txBody>
          <a:bodyPr wrap="none"/>
          <a:lstStyle/>
          <a:p>
            <a:endParaRPr lang="zh-CN" altLang="en-US">
              <a:solidFill>
                <a:schemeClr val="bg1"/>
              </a:solidFill>
            </a:endParaRPr>
          </a:p>
        </p:txBody>
      </p:sp>
      <p:sp>
        <p:nvSpPr>
          <p:cNvPr id="24599" name="Rectangle 23"/>
          <p:cNvSpPr>
            <a:spLocks noChangeArrowheads="1"/>
          </p:cNvSpPr>
          <p:nvPr/>
        </p:nvSpPr>
        <p:spPr bwMode="auto">
          <a:xfrm>
            <a:off x="945515" y="4648200"/>
            <a:ext cx="28956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0.875D=0.111B</a:t>
            </a:r>
            <a:endParaRPr lang="en-US" altLang="zh-CN">
              <a:solidFill>
                <a:schemeClr val="bg1"/>
              </a:solidFill>
              <a:ea typeface="微软雅黑" panose="020B0503020204020204" pitchFamily="34" charset="-122"/>
            </a:endParaRPr>
          </a:p>
        </p:txBody>
      </p:sp>
      <p:sp>
        <p:nvSpPr>
          <p:cNvPr id="65573" name="Rectangle 25"/>
          <p:cNvSpPr>
            <a:spLocks noChangeArrowheads="1"/>
          </p:cNvSpPr>
          <p:nvPr/>
        </p:nvSpPr>
        <p:spPr bwMode="auto">
          <a:xfrm>
            <a:off x="4603115" y="1143000"/>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dirty="0">
                <a:solidFill>
                  <a:schemeClr val="bg1"/>
                </a:solidFill>
                <a:ea typeface="微软雅黑" panose="020B0503020204020204" pitchFamily="34" charset="-122"/>
              </a:rPr>
              <a:t>0.875</a:t>
            </a:r>
            <a:endParaRPr lang="en-US" altLang="zh-CN" dirty="0">
              <a:solidFill>
                <a:schemeClr val="bg1"/>
              </a:solidFill>
              <a:ea typeface="微软雅黑" panose="020B0503020204020204" pitchFamily="34" charset="-122"/>
            </a:endParaRPr>
          </a:p>
        </p:txBody>
      </p:sp>
      <p:sp>
        <p:nvSpPr>
          <p:cNvPr id="65574" name="Rectangle 26"/>
          <p:cNvSpPr>
            <a:spLocks noChangeArrowheads="1"/>
          </p:cNvSpPr>
          <p:nvPr/>
        </p:nvSpPr>
        <p:spPr bwMode="auto">
          <a:xfrm>
            <a:off x="4450715" y="1447800"/>
            <a:ext cx="12192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dirty="0" smtClean="0">
                <a:solidFill>
                  <a:schemeClr val="bg1"/>
                </a:solidFill>
                <a:ea typeface="微软雅黑" panose="020B0503020204020204" pitchFamily="34" charset="-122"/>
              </a:rPr>
              <a:t>×      </a:t>
            </a:r>
            <a:r>
              <a:rPr lang="en-US" altLang="zh-CN" dirty="0">
                <a:solidFill>
                  <a:schemeClr val="bg1"/>
                </a:solidFill>
                <a:ea typeface="微软雅黑" panose="020B0503020204020204" pitchFamily="34" charset="-122"/>
              </a:rPr>
              <a:t>8 </a:t>
            </a:r>
            <a:endParaRPr lang="en-US" altLang="zh-CN" dirty="0">
              <a:solidFill>
                <a:schemeClr val="bg1"/>
              </a:solidFill>
              <a:ea typeface="微软雅黑" panose="020B0503020204020204" pitchFamily="34" charset="-122"/>
            </a:endParaRPr>
          </a:p>
        </p:txBody>
      </p:sp>
      <p:sp>
        <p:nvSpPr>
          <p:cNvPr id="65575" name="Line 27"/>
          <p:cNvSpPr>
            <a:spLocks noChangeShapeType="1"/>
          </p:cNvSpPr>
          <p:nvPr/>
        </p:nvSpPr>
        <p:spPr bwMode="auto">
          <a:xfrm>
            <a:off x="4222115" y="1790700"/>
            <a:ext cx="1600200" cy="0"/>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sp>
        <p:nvSpPr>
          <p:cNvPr id="65576" name="Rectangle 28"/>
          <p:cNvSpPr>
            <a:spLocks noChangeArrowheads="1"/>
          </p:cNvSpPr>
          <p:nvPr/>
        </p:nvSpPr>
        <p:spPr bwMode="auto">
          <a:xfrm>
            <a:off x="4603115" y="1905000"/>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dirty="0">
                <a:solidFill>
                  <a:schemeClr val="bg1"/>
                </a:solidFill>
                <a:ea typeface="微软雅黑" panose="020B0503020204020204" pitchFamily="34" charset="-122"/>
              </a:rPr>
              <a:t>7.0</a:t>
            </a:r>
            <a:endParaRPr lang="en-US" altLang="zh-CN" dirty="0">
              <a:solidFill>
                <a:schemeClr val="bg1"/>
              </a:solidFill>
              <a:ea typeface="微软雅黑" panose="020B0503020204020204" pitchFamily="34" charset="-122"/>
            </a:endParaRPr>
          </a:p>
        </p:txBody>
      </p:sp>
      <p:sp>
        <p:nvSpPr>
          <p:cNvPr id="65577" name="Line 29"/>
          <p:cNvSpPr>
            <a:spLocks noChangeShapeType="1"/>
          </p:cNvSpPr>
          <p:nvPr/>
        </p:nvSpPr>
        <p:spPr bwMode="auto">
          <a:xfrm>
            <a:off x="5365115" y="2057400"/>
            <a:ext cx="609600" cy="0"/>
          </a:xfrm>
          <a:prstGeom prst="line">
            <a:avLst/>
          </a:prstGeom>
          <a:noFill/>
          <a:ln w="12700">
            <a:solidFill>
              <a:schemeClr val="tx1"/>
            </a:solidFill>
            <a:prstDash val="dash"/>
            <a:round/>
            <a:headEnd type="none" w="sm" len="sm"/>
            <a:tailEnd type="none" w="sm" len="sm"/>
          </a:ln>
        </p:spPr>
        <p:txBody>
          <a:bodyPr wrap="none"/>
          <a:lstStyle/>
          <a:p>
            <a:endParaRPr lang="zh-CN" altLang="en-US">
              <a:solidFill>
                <a:schemeClr val="bg1"/>
              </a:solidFill>
            </a:endParaRPr>
          </a:p>
        </p:txBody>
      </p:sp>
      <p:sp>
        <p:nvSpPr>
          <p:cNvPr id="65578" name="Rectangle 30"/>
          <p:cNvSpPr>
            <a:spLocks noChangeArrowheads="1"/>
          </p:cNvSpPr>
          <p:nvPr/>
        </p:nvSpPr>
        <p:spPr bwMode="auto">
          <a:xfrm>
            <a:off x="5974715" y="1905000"/>
            <a:ext cx="3810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7</a:t>
            </a:r>
            <a:endParaRPr lang="en-US" altLang="zh-CN">
              <a:solidFill>
                <a:schemeClr val="bg1"/>
              </a:solidFill>
              <a:ea typeface="微软雅黑" panose="020B0503020204020204" pitchFamily="34" charset="-122"/>
            </a:endParaRPr>
          </a:p>
        </p:txBody>
      </p:sp>
      <p:sp>
        <p:nvSpPr>
          <p:cNvPr id="65579" name="Rectangle 31"/>
          <p:cNvSpPr>
            <a:spLocks noChangeArrowheads="1"/>
          </p:cNvSpPr>
          <p:nvPr/>
        </p:nvSpPr>
        <p:spPr bwMode="auto">
          <a:xfrm>
            <a:off x="4622165" y="2209800"/>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  0</a:t>
            </a:r>
            <a:endParaRPr lang="en-US" altLang="zh-CN">
              <a:solidFill>
                <a:schemeClr val="bg1"/>
              </a:solidFill>
              <a:ea typeface="微软雅黑" panose="020B0503020204020204" pitchFamily="34" charset="-122"/>
            </a:endParaRPr>
          </a:p>
        </p:txBody>
      </p:sp>
      <p:sp>
        <p:nvSpPr>
          <p:cNvPr id="24608" name="Rectangle 32"/>
          <p:cNvSpPr>
            <a:spLocks noChangeArrowheads="1"/>
          </p:cNvSpPr>
          <p:nvPr/>
        </p:nvSpPr>
        <p:spPr bwMode="auto">
          <a:xfrm>
            <a:off x="4069715" y="2667000"/>
            <a:ext cx="22860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en-US" altLang="zh-CN" dirty="0">
                <a:solidFill>
                  <a:schemeClr val="bg1"/>
                </a:solidFill>
                <a:ea typeface="微软雅黑" panose="020B0503020204020204" pitchFamily="34" charset="-122"/>
              </a:rPr>
              <a:t>0.875D=(0.7)</a:t>
            </a:r>
            <a:r>
              <a:rPr lang="en-US" altLang="zh-CN" baseline="-25000" dirty="0">
                <a:solidFill>
                  <a:schemeClr val="bg1"/>
                </a:solidFill>
                <a:ea typeface="微软雅黑" panose="020B0503020204020204" pitchFamily="34" charset="-122"/>
              </a:rPr>
              <a:t>8</a:t>
            </a:r>
            <a:endParaRPr lang="en-US" altLang="zh-CN" baseline="-25000" dirty="0">
              <a:solidFill>
                <a:schemeClr val="bg1"/>
              </a:solidFill>
              <a:ea typeface="微软雅黑" panose="020B0503020204020204" pitchFamily="34" charset="-122"/>
            </a:endParaRPr>
          </a:p>
        </p:txBody>
      </p:sp>
      <p:sp>
        <p:nvSpPr>
          <p:cNvPr id="65566" name="Rectangle 34"/>
          <p:cNvSpPr>
            <a:spLocks noChangeArrowheads="1"/>
          </p:cNvSpPr>
          <p:nvPr/>
        </p:nvSpPr>
        <p:spPr bwMode="auto">
          <a:xfrm>
            <a:off x="6889115" y="1143000"/>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dirty="0">
                <a:solidFill>
                  <a:schemeClr val="bg1"/>
                </a:solidFill>
                <a:ea typeface="微软雅黑" panose="020B0503020204020204" pitchFamily="34" charset="-122"/>
              </a:rPr>
              <a:t>0.875</a:t>
            </a:r>
            <a:endParaRPr lang="en-US" altLang="zh-CN" dirty="0">
              <a:solidFill>
                <a:schemeClr val="bg1"/>
              </a:solidFill>
              <a:ea typeface="微软雅黑" panose="020B0503020204020204" pitchFamily="34" charset="-122"/>
            </a:endParaRPr>
          </a:p>
        </p:txBody>
      </p:sp>
      <p:sp>
        <p:nvSpPr>
          <p:cNvPr id="65567" name="Rectangle 35"/>
          <p:cNvSpPr>
            <a:spLocks noChangeArrowheads="1"/>
          </p:cNvSpPr>
          <p:nvPr/>
        </p:nvSpPr>
        <p:spPr bwMode="auto">
          <a:xfrm>
            <a:off x="6736715" y="1447800"/>
            <a:ext cx="12192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dirty="0" smtClean="0">
                <a:solidFill>
                  <a:schemeClr val="bg1"/>
                </a:solidFill>
                <a:ea typeface="微软雅黑" panose="020B0503020204020204" pitchFamily="34" charset="-122"/>
              </a:rPr>
              <a:t>×     </a:t>
            </a:r>
            <a:r>
              <a:rPr lang="en-US" altLang="zh-CN" dirty="0">
                <a:solidFill>
                  <a:schemeClr val="bg1"/>
                </a:solidFill>
                <a:ea typeface="微软雅黑" panose="020B0503020204020204" pitchFamily="34" charset="-122"/>
              </a:rPr>
              <a:t>16 </a:t>
            </a:r>
            <a:endParaRPr lang="en-US" altLang="zh-CN" dirty="0">
              <a:solidFill>
                <a:schemeClr val="bg1"/>
              </a:solidFill>
              <a:ea typeface="微软雅黑" panose="020B0503020204020204" pitchFamily="34" charset="-122"/>
            </a:endParaRPr>
          </a:p>
        </p:txBody>
      </p:sp>
      <p:sp>
        <p:nvSpPr>
          <p:cNvPr id="65568" name="Line 36"/>
          <p:cNvSpPr>
            <a:spLocks noChangeShapeType="1"/>
          </p:cNvSpPr>
          <p:nvPr/>
        </p:nvSpPr>
        <p:spPr bwMode="auto">
          <a:xfrm>
            <a:off x="6508115" y="1790700"/>
            <a:ext cx="1600200" cy="0"/>
          </a:xfrm>
          <a:prstGeom prst="line">
            <a:avLst/>
          </a:prstGeom>
          <a:noFill/>
          <a:ln w="12700" cap="sq">
            <a:solidFill>
              <a:schemeClr val="bg1"/>
            </a:solidFill>
            <a:round/>
            <a:headEnd type="none" w="sm" len="sm"/>
            <a:tailEnd type="none" w="sm" len="sm"/>
          </a:ln>
        </p:spPr>
        <p:txBody>
          <a:bodyPr wrap="none"/>
          <a:lstStyle/>
          <a:p>
            <a:endParaRPr lang="zh-CN" altLang="en-US">
              <a:solidFill>
                <a:schemeClr val="bg1"/>
              </a:solidFill>
            </a:endParaRPr>
          </a:p>
        </p:txBody>
      </p:sp>
      <p:sp>
        <p:nvSpPr>
          <p:cNvPr id="65569" name="Rectangle 37"/>
          <p:cNvSpPr>
            <a:spLocks noChangeArrowheads="1"/>
          </p:cNvSpPr>
          <p:nvPr/>
        </p:nvSpPr>
        <p:spPr bwMode="auto">
          <a:xfrm>
            <a:off x="6889115" y="1905000"/>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14.0</a:t>
            </a:r>
            <a:endParaRPr lang="en-US" altLang="zh-CN">
              <a:solidFill>
                <a:schemeClr val="bg1"/>
              </a:solidFill>
              <a:ea typeface="微软雅黑" panose="020B0503020204020204" pitchFamily="34" charset="-122"/>
            </a:endParaRPr>
          </a:p>
        </p:txBody>
      </p:sp>
      <p:sp>
        <p:nvSpPr>
          <p:cNvPr id="65570" name="Line 38"/>
          <p:cNvSpPr>
            <a:spLocks noChangeShapeType="1"/>
          </p:cNvSpPr>
          <p:nvPr/>
        </p:nvSpPr>
        <p:spPr bwMode="auto">
          <a:xfrm>
            <a:off x="7651115" y="2057400"/>
            <a:ext cx="609600" cy="0"/>
          </a:xfrm>
          <a:prstGeom prst="line">
            <a:avLst/>
          </a:prstGeom>
          <a:noFill/>
          <a:ln w="12700">
            <a:solidFill>
              <a:schemeClr val="tx1"/>
            </a:solidFill>
            <a:prstDash val="dash"/>
            <a:round/>
            <a:headEnd type="none" w="sm" len="sm"/>
            <a:tailEnd type="none" w="sm" len="sm"/>
          </a:ln>
        </p:spPr>
        <p:txBody>
          <a:bodyPr wrap="none"/>
          <a:lstStyle/>
          <a:p>
            <a:endParaRPr lang="zh-CN" altLang="en-US">
              <a:solidFill>
                <a:schemeClr val="bg1"/>
              </a:solidFill>
            </a:endParaRPr>
          </a:p>
        </p:txBody>
      </p:sp>
      <p:sp>
        <p:nvSpPr>
          <p:cNvPr id="65571" name="Rectangle 39"/>
          <p:cNvSpPr>
            <a:spLocks noChangeArrowheads="1"/>
          </p:cNvSpPr>
          <p:nvPr/>
        </p:nvSpPr>
        <p:spPr bwMode="auto">
          <a:xfrm>
            <a:off x="8260715" y="1905000"/>
            <a:ext cx="3810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E</a:t>
            </a:r>
            <a:endParaRPr lang="en-US" altLang="zh-CN">
              <a:solidFill>
                <a:schemeClr val="bg1"/>
              </a:solidFill>
              <a:ea typeface="微软雅黑" panose="020B0503020204020204" pitchFamily="34" charset="-122"/>
            </a:endParaRPr>
          </a:p>
        </p:txBody>
      </p:sp>
      <p:sp>
        <p:nvSpPr>
          <p:cNvPr id="65572" name="Rectangle 40"/>
          <p:cNvSpPr>
            <a:spLocks noChangeArrowheads="1"/>
          </p:cNvSpPr>
          <p:nvPr/>
        </p:nvSpPr>
        <p:spPr bwMode="auto">
          <a:xfrm>
            <a:off x="6908165" y="2209800"/>
            <a:ext cx="9144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a:solidFill>
                  <a:schemeClr val="bg1"/>
                </a:solidFill>
                <a:ea typeface="微软雅黑" panose="020B0503020204020204" pitchFamily="34" charset="-122"/>
              </a:rPr>
              <a:t>  0</a:t>
            </a:r>
            <a:endParaRPr lang="en-US" altLang="zh-CN">
              <a:solidFill>
                <a:schemeClr val="bg1"/>
              </a:solidFill>
              <a:ea typeface="微软雅黑" panose="020B0503020204020204" pitchFamily="34" charset="-122"/>
            </a:endParaRPr>
          </a:p>
        </p:txBody>
      </p:sp>
      <p:sp>
        <p:nvSpPr>
          <p:cNvPr id="24617" name="Rectangle 41"/>
          <p:cNvSpPr>
            <a:spLocks noChangeArrowheads="1"/>
          </p:cNvSpPr>
          <p:nvPr/>
        </p:nvSpPr>
        <p:spPr bwMode="auto">
          <a:xfrm>
            <a:off x="6355715" y="2667000"/>
            <a:ext cx="2286000" cy="5334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en-US" altLang="zh-CN" dirty="0">
                <a:solidFill>
                  <a:schemeClr val="bg1"/>
                </a:solidFill>
                <a:ea typeface="微软雅黑" panose="020B0503020204020204" pitchFamily="34" charset="-122"/>
              </a:rPr>
              <a:t>0.875D=(0.E)</a:t>
            </a:r>
            <a:r>
              <a:rPr lang="en-US" altLang="zh-CN" baseline="-25000" dirty="0">
                <a:solidFill>
                  <a:schemeClr val="bg1"/>
                </a:solidFill>
                <a:ea typeface="微软雅黑" panose="020B0503020204020204" pitchFamily="34" charset="-122"/>
              </a:rPr>
              <a:t>16</a:t>
            </a:r>
            <a:endParaRPr lang="en-US" altLang="zh-CN" baseline="-25000" dirty="0">
              <a:solidFill>
                <a:schemeClr val="bg1"/>
              </a:solidFill>
              <a:ea typeface="微软雅黑" panose="020B0503020204020204" pitchFamily="34" charset="-122"/>
            </a:endParaRPr>
          </a:p>
        </p:txBody>
      </p:sp>
      <p:sp>
        <p:nvSpPr>
          <p:cNvPr id="65564" name="Text Box 42"/>
          <p:cNvSpPr txBox="1">
            <a:spLocks noChangeArrowheads="1"/>
          </p:cNvSpPr>
          <p:nvPr/>
        </p:nvSpPr>
        <p:spPr bwMode="auto">
          <a:xfrm>
            <a:off x="869315" y="5486400"/>
            <a:ext cx="7467600" cy="457200"/>
          </a:xfrm>
          <a:prstGeom prst="rect">
            <a:avLst/>
          </a:prstGeom>
          <a:noFill/>
          <a:ln w="12700" cap="sq">
            <a:noFill/>
            <a:miter lim="800000"/>
            <a:headEnd type="none" w="sm" len="sm"/>
            <a:tailEnd type="none" w="sm" len="sm"/>
          </a:ln>
        </p:spPr>
        <p:txBody>
          <a:bodyPr>
            <a:spAutoFit/>
          </a:bodyPr>
          <a:lstStyle/>
          <a:p>
            <a:pPr eaLnBrk="1" hangingPunct="1">
              <a:spcBef>
                <a:spcPct val="50000"/>
              </a:spcBef>
            </a:pPr>
            <a:endParaRPr lang="zh-CN" altLang="zh-CN" b="0">
              <a:solidFill>
                <a:schemeClr val="bg1"/>
              </a:solidFill>
              <a:ea typeface="微软雅黑" panose="020B0503020204020204" pitchFamily="34" charset="-122"/>
            </a:endParaRPr>
          </a:p>
        </p:txBody>
      </p:sp>
      <p:sp>
        <p:nvSpPr>
          <p:cNvPr id="24619" name="Text Box 43"/>
          <p:cNvSpPr txBox="1">
            <a:spLocks noChangeArrowheads="1"/>
          </p:cNvSpPr>
          <p:nvPr/>
        </p:nvSpPr>
        <p:spPr bwMode="auto">
          <a:xfrm>
            <a:off x="716915" y="5305425"/>
            <a:ext cx="7620000" cy="1200329"/>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zh-CN" altLang="en-US" b="0" dirty="0" smtClean="0">
                <a:solidFill>
                  <a:schemeClr val="bg1"/>
                </a:solidFill>
                <a:ea typeface="微软雅黑" panose="020B0503020204020204" pitchFamily="34" charset="-122"/>
              </a:rPr>
              <a:t>整数</a:t>
            </a:r>
            <a:r>
              <a:rPr lang="zh-CN" altLang="en-US" b="0" dirty="0">
                <a:solidFill>
                  <a:schemeClr val="bg1"/>
                </a:solidFill>
                <a:ea typeface="微软雅黑" panose="020B0503020204020204" pitchFamily="34" charset="-122"/>
              </a:rPr>
              <a:t>、小数分别转化后合在一起</a:t>
            </a:r>
            <a:r>
              <a:rPr lang="zh-CN" altLang="en-US" b="0" dirty="0" smtClean="0">
                <a:solidFill>
                  <a:schemeClr val="bg1"/>
                </a:solidFill>
                <a:ea typeface="微软雅黑" panose="020B0503020204020204" pitchFamily="34" charset="-122"/>
              </a:rPr>
              <a:t>：   </a:t>
            </a:r>
            <a:endParaRPr lang="en-US" altLang="zh-CN" b="0" dirty="0" smtClean="0">
              <a:solidFill>
                <a:schemeClr val="bg1"/>
              </a:solidFill>
              <a:ea typeface="微软雅黑" panose="020B0503020204020204" pitchFamily="34" charset="-122"/>
            </a:endParaRPr>
          </a:p>
          <a:p>
            <a:pPr eaLnBrk="1" hangingPunct="1">
              <a:spcBef>
                <a:spcPct val="50000"/>
              </a:spcBef>
            </a:pPr>
            <a:r>
              <a:rPr lang="en-US" altLang="zh-CN" sz="3200" b="0" dirty="0">
                <a:solidFill>
                  <a:schemeClr val="bg1"/>
                </a:solidFill>
                <a:latin typeface="+mn-lt"/>
                <a:ea typeface="微软雅黑" panose="020B0503020204020204" pitchFamily="34" charset="-122"/>
              </a:rPr>
              <a:t> </a:t>
            </a:r>
            <a:r>
              <a:rPr lang="en-US" altLang="zh-CN" sz="3200" dirty="0" smtClean="0">
                <a:solidFill>
                  <a:srgbClr val="FF0000"/>
                </a:solidFill>
                <a:latin typeface="+mn-lt"/>
                <a:ea typeface="微软雅黑" panose="020B0503020204020204" pitchFamily="34" charset="-122"/>
              </a:rPr>
              <a:t>(</a:t>
            </a:r>
            <a:r>
              <a:rPr lang="en-US" altLang="zh-CN" sz="3200" dirty="0">
                <a:solidFill>
                  <a:srgbClr val="FF0000"/>
                </a:solidFill>
                <a:latin typeface="+mn-lt"/>
                <a:ea typeface="微软雅黑" panose="020B0503020204020204" pitchFamily="34" charset="-122"/>
              </a:rPr>
              <a:t>43.875)</a:t>
            </a:r>
            <a:r>
              <a:rPr lang="en-US" altLang="zh-CN" sz="3200" baseline="-25000" dirty="0">
                <a:solidFill>
                  <a:srgbClr val="FF0000"/>
                </a:solidFill>
                <a:latin typeface="+mn-lt"/>
                <a:ea typeface="微软雅黑" panose="020B0503020204020204" pitchFamily="34" charset="-122"/>
              </a:rPr>
              <a:t>10</a:t>
            </a:r>
            <a:r>
              <a:rPr lang="en-US" altLang="zh-CN" sz="3200" dirty="0">
                <a:solidFill>
                  <a:srgbClr val="FF0000"/>
                </a:solidFill>
                <a:latin typeface="+mn-lt"/>
                <a:ea typeface="微软雅黑" panose="020B0503020204020204" pitchFamily="34" charset="-122"/>
              </a:rPr>
              <a:t>=(101011.111)</a:t>
            </a:r>
            <a:r>
              <a:rPr lang="en-US" altLang="zh-CN" sz="3200" baseline="-25000" dirty="0">
                <a:solidFill>
                  <a:srgbClr val="FF0000"/>
                </a:solidFill>
                <a:latin typeface="+mn-lt"/>
                <a:ea typeface="微软雅黑" panose="020B0503020204020204" pitchFamily="34" charset="-122"/>
              </a:rPr>
              <a:t>2</a:t>
            </a:r>
            <a:r>
              <a:rPr lang="en-US" altLang="zh-CN" sz="3200" dirty="0">
                <a:solidFill>
                  <a:srgbClr val="FF0000"/>
                </a:solidFill>
                <a:latin typeface="+mn-lt"/>
                <a:ea typeface="微软雅黑" panose="020B0503020204020204" pitchFamily="34" charset="-122"/>
              </a:rPr>
              <a:t>=(53.7)</a:t>
            </a:r>
            <a:r>
              <a:rPr lang="en-US" altLang="zh-CN" sz="3200" baseline="-25000" dirty="0">
                <a:solidFill>
                  <a:srgbClr val="FF0000"/>
                </a:solidFill>
                <a:latin typeface="+mn-lt"/>
                <a:ea typeface="微软雅黑" panose="020B0503020204020204" pitchFamily="34" charset="-122"/>
              </a:rPr>
              <a:t>8</a:t>
            </a:r>
            <a:r>
              <a:rPr lang="en-US" altLang="zh-CN" sz="3200" dirty="0">
                <a:solidFill>
                  <a:srgbClr val="FF0000"/>
                </a:solidFill>
                <a:latin typeface="+mn-lt"/>
                <a:ea typeface="微软雅黑" panose="020B0503020204020204" pitchFamily="34" charset="-122"/>
              </a:rPr>
              <a:t>=(</a:t>
            </a:r>
            <a:r>
              <a:rPr lang="en-US" altLang="zh-CN" sz="3200" dirty="0" smtClean="0">
                <a:solidFill>
                  <a:srgbClr val="FF0000"/>
                </a:solidFill>
                <a:latin typeface="+mn-lt"/>
                <a:ea typeface="微软雅黑" panose="020B0503020204020204" pitchFamily="34" charset="-122"/>
              </a:rPr>
              <a:t>2B.E)</a:t>
            </a:r>
            <a:r>
              <a:rPr lang="en-US" altLang="zh-CN" sz="3200" baseline="-25000" dirty="0" smtClean="0">
                <a:solidFill>
                  <a:srgbClr val="FF0000"/>
                </a:solidFill>
                <a:latin typeface="+mn-lt"/>
                <a:ea typeface="微软雅黑" panose="020B0503020204020204" pitchFamily="34" charset="-122"/>
              </a:rPr>
              <a:t>16</a:t>
            </a:r>
            <a:endParaRPr lang="en-US" altLang="zh-CN" sz="3200" b="0" dirty="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5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5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5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5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45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458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45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45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45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459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45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459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45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245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2459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2459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2459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4599"/>
                                        </p:tgtEl>
                                        <p:attrNameLst>
                                          <p:attrName>style.visibility</p:attrName>
                                        </p:attrNameLst>
                                      </p:cBhvr>
                                      <p:to>
                                        <p:strVal val="visible"/>
                                      </p:to>
                                    </p:set>
                                    <p:animEffect transition="in" filter="blinds(horizontal)">
                                      <p:cBhvr>
                                        <p:cTn id="87" dur="500"/>
                                        <p:tgtEl>
                                          <p:spTgt spid="24599"/>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6557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6557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557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557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557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557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5579"/>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24608"/>
                                        </p:tgtEl>
                                        <p:attrNameLst>
                                          <p:attrName>style.visibility</p:attrName>
                                        </p:attrNameLst>
                                      </p:cBhvr>
                                      <p:to>
                                        <p:strVal val="visible"/>
                                      </p:to>
                                    </p:set>
                                    <p:animEffect transition="in" filter="blinds(horizontal)">
                                      <p:cBhvr>
                                        <p:cTn id="110" dur="500"/>
                                        <p:tgtEl>
                                          <p:spTgt spid="24608"/>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556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556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556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55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5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55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557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1" nodeType="clickEffect">
                                  <p:stCondLst>
                                    <p:cond delay="0"/>
                                  </p:stCondLst>
                                  <p:childTnLst>
                                    <p:set>
                                      <p:cBhvr>
                                        <p:cTn id="132" dur="1" fill="hold">
                                          <p:stCondLst>
                                            <p:cond delay="0"/>
                                          </p:stCondLst>
                                        </p:cTn>
                                        <p:tgtEl>
                                          <p:spTgt spid="24617"/>
                                        </p:tgtEl>
                                        <p:attrNameLst>
                                          <p:attrName>style.visibility</p:attrName>
                                        </p:attrNameLst>
                                      </p:cBhvr>
                                      <p:to>
                                        <p:strVal val="visible"/>
                                      </p:to>
                                    </p:set>
                                    <p:animEffect transition="in" filter="blinds(horizontal)">
                                      <p:cBhvr>
                                        <p:cTn id="133" dur="500"/>
                                        <p:tgtEl>
                                          <p:spTgt spid="24617"/>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499"/>
                                          </p:stCondLst>
                                        </p:cTn>
                                        <p:tgtEl>
                                          <p:spTgt spid="24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utoUpdateAnimBg="0"/>
      <p:bldP spid="24580" grpId="0" autoUpdateAnimBg="0"/>
      <p:bldP spid="24581" grpId="0" bldLvl="0" animBg="1"/>
      <p:bldP spid="24582" grpId="0" autoUpdateAnimBg="0"/>
      <p:bldP spid="24583" grpId="0" bldLvl="0" animBg="1"/>
      <p:bldP spid="24584" grpId="0" autoUpdateAnimBg="0"/>
      <p:bldP spid="24585" grpId="0" autoUpdateAnimBg="0"/>
      <p:bldP spid="24586" grpId="0" autoUpdateAnimBg="0"/>
      <p:bldP spid="24587" grpId="0" bldLvl="0" animBg="1"/>
      <p:bldP spid="24588" grpId="0" autoUpdateAnimBg="0"/>
      <p:bldP spid="24589" grpId="0" bldLvl="0" animBg="1"/>
      <p:bldP spid="24590" grpId="0" autoUpdateAnimBg="0"/>
      <p:bldP spid="24591" grpId="0" autoUpdateAnimBg="0"/>
      <p:bldP spid="24592" grpId="0" autoUpdateAnimBg="0"/>
      <p:bldP spid="24593" grpId="0" bldLvl="0" animBg="1"/>
      <p:bldP spid="24594" grpId="0" autoUpdateAnimBg="0"/>
      <p:bldP spid="24595" grpId="0" bldLvl="0" animBg="1"/>
      <p:bldP spid="24596" grpId="0" autoUpdateAnimBg="0"/>
      <p:bldP spid="24597" grpId="0" autoUpdateAnimBg="0"/>
      <p:bldP spid="24598" grpId="0" bldLvl="0" animBg="1"/>
      <p:bldP spid="24599" grpId="0" bldLvl="0" animBg="1" autoUpdateAnimBg="0"/>
      <p:bldP spid="65573" grpId="0"/>
      <p:bldP spid="65574" grpId="0"/>
      <p:bldP spid="65575" grpId="0" bldLvl="0" animBg="1"/>
      <p:bldP spid="65576" grpId="0"/>
      <p:bldP spid="65577" grpId="0" bldLvl="0" animBg="1"/>
      <p:bldP spid="65578" grpId="0"/>
      <p:bldP spid="65579" grpId="0"/>
      <p:bldP spid="24608" grpId="0" bldLvl="0" animBg="1"/>
      <p:bldP spid="65566" grpId="0"/>
      <p:bldP spid="65567" grpId="0"/>
      <p:bldP spid="65568" grpId="0" bldLvl="0" animBg="1"/>
      <p:bldP spid="65569" grpId="0"/>
      <p:bldP spid="65570" grpId="0" bldLvl="0" animBg="1"/>
      <p:bldP spid="65571" grpId="0"/>
      <p:bldP spid="65572" grpId="0"/>
      <p:bldP spid="24617" grpId="1" bldLvl="0" animBg="1"/>
      <p:bldP spid="24619"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p:cNvSpPr>
            <a:spLocks noGrp="1" noChangeArrowheads="1"/>
          </p:cNvSpPr>
          <p:nvPr>
            <p:ph type="ctrTitle"/>
          </p:nvPr>
        </p:nvSpPr>
        <p:spPr>
          <a:xfrm>
            <a:off x="928662" y="512783"/>
            <a:ext cx="6934200" cy="457200"/>
          </a:xfrm>
        </p:spPr>
        <p:txBody>
          <a:bodyPr/>
          <a:lstStyle/>
          <a:p>
            <a:pPr eaLnBrk="1" hangingPunct="1">
              <a:spcBef>
                <a:spcPct val="20000"/>
              </a:spcBef>
              <a:buClr>
                <a:schemeClr val="tx2"/>
              </a:buClr>
              <a:buSzPct val="90000"/>
            </a:pPr>
            <a:r>
              <a:rPr lang="zh-CN" altLang="en-US" sz="2400" b="1" dirty="0" smtClean="0">
                <a:solidFill>
                  <a:schemeClr val="bg1"/>
                </a:solidFill>
                <a:latin typeface="微软雅黑" panose="020B0503020204020204" pitchFamily="34" charset="-122"/>
                <a:ea typeface="微软雅黑" panose="020B0503020204020204" pitchFamily="34" charset="-122"/>
              </a:rPr>
              <a:t>二进制、八进制、十六进制的相互转换</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67587" name="Text Box 3"/>
          <p:cNvSpPr txBox="1">
            <a:spLocks noChangeArrowheads="1"/>
          </p:cNvSpPr>
          <p:nvPr/>
        </p:nvSpPr>
        <p:spPr bwMode="auto">
          <a:xfrm>
            <a:off x="1357290" y="1071546"/>
            <a:ext cx="6248400" cy="1569660"/>
          </a:xfrm>
          <a:prstGeom prst="rect">
            <a:avLst/>
          </a:prstGeom>
          <a:noFill/>
          <a:ln w="12700" cap="sq">
            <a:noFill/>
            <a:miter lim="800000"/>
            <a:headEnd type="none" w="sm" len="sm"/>
            <a:tailEnd type="none" w="sm" len="sm"/>
          </a:ln>
        </p:spPr>
        <p:txBody>
          <a:bodyPr>
            <a:spAutoFit/>
          </a:bodyPr>
          <a:lstStyle/>
          <a:p>
            <a:pPr eaLnBrk="1" hangingPunct="1">
              <a:spcBef>
                <a:spcPct val="50000"/>
              </a:spcBef>
              <a:buFontTx/>
              <a:buChar char="•"/>
            </a:pPr>
            <a:r>
              <a:rPr lang="zh-CN" altLang="en-US" dirty="0" smtClean="0">
                <a:solidFill>
                  <a:srgbClr val="FF0000"/>
                </a:solidFill>
                <a:ea typeface="微软雅黑" panose="020B0503020204020204" pitchFamily="34" charset="-122"/>
              </a:rPr>
              <a:t> 二进制</a:t>
            </a:r>
            <a:r>
              <a:rPr lang="zh-CN" altLang="en-US" dirty="0">
                <a:solidFill>
                  <a:srgbClr val="FF0000"/>
                </a:solidFill>
                <a:ea typeface="微软雅黑" panose="020B0503020204020204" pitchFamily="34" charset="-122"/>
              </a:rPr>
              <a:t>到八进制</a:t>
            </a:r>
            <a:r>
              <a:rPr lang="zh-CN" altLang="en-US" dirty="0">
                <a:solidFill>
                  <a:schemeClr val="bg1"/>
                </a:solidFill>
                <a:ea typeface="微软雅黑" panose="020B0503020204020204" pitchFamily="34" charset="-122"/>
              </a:rPr>
              <a:t>：</a:t>
            </a:r>
            <a:endParaRPr lang="zh-CN" altLang="en-US" dirty="0">
              <a:solidFill>
                <a:schemeClr val="bg1"/>
              </a:solidFill>
              <a:ea typeface="微软雅黑" panose="020B0503020204020204" pitchFamily="34" charset="-122"/>
            </a:endParaRPr>
          </a:p>
          <a:p>
            <a:pPr eaLnBrk="1" hangingPunct="1">
              <a:spcBef>
                <a:spcPct val="50000"/>
              </a:spcBef>
            </a:pPr>
            <a:r>
              <a:rPr lang="en-US" altLang="zh-CN" dirty="0">
                <a:solidFill>
                  <a:schemeClr val="bg1"/>
                </a:solidFill>
                <a:ea typeface="微软雅黑" panose="020B0503020204020204" pitchFamily="34" charset="-122"/>
              </a:rPr>
              <a:t> </a:t>
            </a:r>
            <a:r>
              <a:rPr lang="en-US" altLang="zh-CN" dirty="0" smtClean="0">
                <a:solidFill>
                  <a:schemeClr val="bg1"/>
                </a:solidFill>
                <a:ea typeface="微软雅黑" panose="020B0503020204020204" pitchFamily="34" charset="-122"/>
              </a:rPr>
              <a:t>   </a:t>
            </a:r>
            <a:r>
              <a:rPr lang="zh-CN" altLang="en-US" dirty="0" smtClean="0">
                <a:solidFill>
                  <a:srgbClr val="0070C0"/>
                </a:solidFill>
                <a:ea typeface="微软雅黑" panose="020B0503020204020204" pitchFamily="34" charset="-122"/>
              </a:rPr>
              <a:t>整数</a:t>
            </a:r>
            <a:r>
              <a:rPr lang="zh-CN" altLang="en-US" dirty="0">
                <a:solidFill>
                  <a:srgbClr val="0070C0"/>
                </a:solidFill>
                <a:ea typeface="微软雅黑" panose="020B0503020204020204" pitchFamily="34" charset="-122"/>
              </a:rPr>
              <a:t>从右向左，三位一段，分别转化</a:t>
            </a:r>
            <a:endParaRPr lang="zh-CN" altLang="en-US" dirty="0">
              <a:solidFill>
                <a:srgbClr val="0070C0"/>
              </a:solidFill>
              <a:ea typeface="微软雅黑" panose="020B0503020204020204" pitchFamily="34" charset="-122"/>
            </a:endParaRPr>
          </a:p>
          <a:p>
            <a:pPr eaLnBrk="1" hangingPunct="1">
              <a:spcBef>
                <a:spcPct val="50000"/>
              </a:spcBef>
            </a:pPr>
            <a:r>
              <a:rPr lang="zh-CN" altLang="en-US" dirty="0" smtClean="0">
                <a:solidFill>
                  <a:srgbClr val="0070C0"/>
                </a:solidFill>
                <a:ea typeface="微软雅黑" panose="020B0503020204020204" pitchFamily="34" charset="-122"/>
              </a:rPr>
              <a:t>    小数</a:t>
            </a:r>
            <a:r>
              <a:rPr lang="zh-CN" altLang="en-US" dirty="0">
                <a:solidFill>
                  <a:srgbClr val="0070C0"/>
                </a:solidFill>
                <a:ea typeface="微软雅黑" panose="020B0503020204020204" pitchFamily="34" charset="-122"/>
              </a:rPr>
              <a:t>从左向右，三位一段，分别</a:t>
            </a:r>
            <a:r>
              <a:rPr lang="zh-CN" altLang="en-US" dirty="0" smtClean="0">
                <a:solidFill>
                  <a:srgbClr val="0070C0"/>
                </a:solidFill>
                <a:ea typeface="微软雅黑" panose="020B0503020204020204" pitchFamily="34" charset="-122"/>
              </a:rPr>
              <a:t>转化</a:t>
            </a:r>
            <a:endParaRPr lang="zh-CN" altLang="en-US" dirty="0">
              <a:solidFill>
                <a:schemeClr val="bg1"/>
              </a:solidFill>
              <a:ea typeface="微软雅黑" panose="020B0503020204020204" pitchFamily="34" charset="-122"/>
            </a:endParaRPr>
          </a:p>
        </p:txBody>
      </p:sp>
      <p:sp>
        <p:nvSpPr>
          <p:cNvPr id="25604" name="Rectangle 4"/>
          <p:cNvSpPr>
            <a:spLocks noChangeArrowheads="1"/>
          </p:cNvSpPr>
          <p:nvPr/>
        </p:nvSpPr>
        <p:spPr bwMode="auto">
          <a:xfrm>
            <a:off x="1714480" y="2731628"/>
            <a:ext cx="3467096" cy="457200"/>
          </a:xfrm>
          <a:prstGeom prst="rect">
            <a:avLst/>
          </a:prstGeom>
          <a:noFill/>
          <a:ln w="12700" cap="sq">
            <a:noFill/>
            <a:miter lim="800000"/>
            <a:headEnd type="none" w="sm" len="sm"/>
            <a:tailEnd type="none" w="sm" len="sm"/>
          </a:ln>
        </p:spPr>
        <p:txBody>
          <a:bodyPr wrap="none" anchor="ctr"/>
          <a:lstStyle/>
          <a:p>
            <a:pPr algn="ctr" eaLnBrk="1" hangingPunct="1"/>
            <a:r>
              <a:rPr lang="zh-CN" altLang="en-US" dirty="0" smtClean="0">
                <a:solidFill>
                  <a:schemeClr val="bg1"/>
                </a:solidFill>
                <a:ea typeface="微软雅黑" panose="020B0503020204020204" pitchFamily="34" charset="-122"/>
              </a:rPr>
              <a:t>例         </a:t>
            </a:r>
            <a:r>
              <a:rPr lang="zh-CN" altLang="en-US" sz="2800" dirty="0" smtClean="0">
                <a:solidFill>
                  <a:schemeClr val="bg1"/>
                </a:solidFill>
                <a:ea typeface="微软雅黑" panose="020B0503020204020204" pitchFamily="34" charset="-122"/>
              </a:rPr>
              <a:t>（</a:t>
            </a:r>
            <a:r>
              <a:rPr lang="en-US" altLang="zh-CN" sz="2800" dirty="0">
                <a:solidFill>
                  <a:schemeClr val="bg1"/>
                </a:solidFill>
                <a:ea typeface="微软雅黑" panose="020B0503020204020204" pitchFamily="34" charset="-122"/>
              </a:rPr>
              <a:t>1010101.11011</a:t>
            </a:r>
            <a:r>
              <a:rPr lang="zh-CN" altLang="en-US" sz="2800" dirty="0">
                <a:solidFill>
                  <a:schemeClr val="bg1"/>
                </a:solidFill>
                <a:ea typeface="微软雅黑" panose="020B0503020204020204" pitchFamily="34" charset="-122"/>
              </a:rPr>
              <a:t>）</a:t>
            </a:r>
            <a:r>
              <a:rPr lang="en-US" altLang="zh-CN" sz="2800" baseline="-25000" dirty="0">
                <a:solidFill>
                  <a:schemeClr val="bg1"/>
                </a:solidFill>
                <a:ea typeface="微软雅黑" panose="020B0503020204020204" pitchFamily="34" charset="-122"/>
              </a:rPr>
              <a:t>2</a:t>
            </a:r>
            <a:endParaRPr lang="en-US" altLang="zh-CN" sz="2800" baseline="-25000" dirty="0">
              <a:solidFill>
                <a:schemeClr val="bg1"/>
              </a:solidFill>
              <a:ea typeface="微软雅黑" panose="020B0503020204020204" pitchFamily="34" charset="-122"/>
            </a:endParaRPr>
          </a:p>
        </p:txBody>
      </p:sp>
      <p:sp>
        <p:nvSpPr>
          <p:cNvPr id="67598" name="Rectangle 6"/>
          <p:cNvSpPr>
            <a:spLocks noChangeArrowheads="1"/>
          </p:cNvSpPr>
          <p:nvPr/>
        </p:nvSpPr>
        <p:spPr bwMode="auto">
          <a:xfrm>
            <a:off x="1725366" y="2686726"/>
            <a:ext cx="4191000" cy="533400"/>
          </a:xfrm>
          <a:prstGeom prst="rect">
            <a:avLst/>
          </a:prstGeom>
          <a:noFill/>
          <a:ln w="12700" cap="sq">
            <a:noFill/>
            <a:miter lim="800000"/>
            <a:headEnd type="none" w="sm" len="sm"/>
            <a:tailEnd type="none" w="sm" len="sm"/>
          </a:ln>
        </p:spPr>
        <p:txBody>
          <a:bodyPr wrap="none" anchor="ctr"/>
          <a:lstStyle/>
          <a:p>
            <a:pPr algn="ctr" eaLnBrk="1" hangingPunct="1"/>
            <a:r>
              <a:rPr lang="zh-CN" altLang="en-US" sz="2800" dirty="0">
                <a:solidFill>
                  <a:schemeClr val="bg1"/>
                </a:solidFill>
                <a:ea typeface="微软雅黑" panose="020B0503020204020204" pitchFamily="34" charset="-122"/>
              </a:rPr>
              <a:t>（</a:t>
            </a:r>
            <a:r>
              <a:rPr lang="en-US" altLang="zh-CN" sz="2800" dirty="0">
                <a:solidFill>
                  <a:srgbClr val="00B050"/>
                </a:solidFill>
                <a:ea typeface="微软雅黑" panose="020B0503020204020204" pitchFamily="34" charset="-122"/>
              </a:rPr>
              <a:t>001,010,101.110,110</a:t>
            </a:r>
            <a:r>
              <a:rPr lang="zh-CN" altLang="en-US" sz="2800" dirty="0">
                <a:solidFill>
                  <a:schemeClr val="bg1"/>
                </a:solidFill>
                <a:ea typeface="微软雅黑" panose="020B0503020204020204" pitchFamily="34" charset="-122"/>
              </a:rPr>
              <a:t>）</a:t>
            </a:r>
            <a:r>
              <a:rPr lang="en-US" altLang="zh-CN" sz="2800" baseline="-25000" dirty="0">
                <a:solidFill>
                  <a:schemeClr val="bg1"/>
                </a:solidFill>
                <a:ea typeface="微软雅黑" panose="020B0503020204020204" pitchFamily="34" charset="-122"/>
              </a:rPr>
              <a:t>2</a:t>
            </a:r>
            <a:endParaRPr lang="en-US" altLang="zh-CN" sz="2800" baseline="-25000" dirty="0">
              <a:solidFill>
                <a:schemeClr val="bg1"/>
              </a:solidFill>
              <a:ea typeface="微软雅黑" panose="020B0503020204020204" pitchFamily="34" charset="-122"/>
            </a:endParaRPr>
          </a:p>
        </p:txBody>
      </p:sp>
      <p:sp>
        <p:nvSpPr>
          <p:cNvPr id="25609" name="Rectangle 9"/>
          <p:cNvSpPr>
            <a:spLocks noChangeArrowheads="1"/>
          </p:cNvSpPr>
          <p:nvPr/>
        </p:nvSpPr>
        <p:spPr bwMode="auto">
          <a:xfrm>
            <a:off x="1753282" y="3220132"/>
            <a:ext cx="3581400" cy="533400"/>
          </a:xfrm>
          <a:prstGeom prst="rect">
            <a:avLst/>
          </a:prstGeom>
          <a:noFill/>
          <a:ln w="12700" cap="sq">
            <a:noFill/>
            <a:miter lim="800000"/>
            <a:headEnd type="none" w="sm" len="sm"/>
            <a:tailEnd type="none" w="sm" len="sm"/>
          </a:ln>
        </p:spPr>
        <p:txBody>
          <a:bodyPr wrap="none" anchor="ctr"/>
          <a:lstStyle/>
          <a:p>
            <a:pPr algn="ctr" eaLnBrk="1" hangingPunct="1"/>
            <a:r>
              <a:rPr lang="en-US" altLang="zh-CN" sz="2800" dirty="0" smtClean="0">
                <a:solidFill>
                  <a:schemeClr val="bg1"/>
                </a:solidFill>
                <a:ea typeface="微软雅黑" panose="020B0503020204020204" pitchFamily="34" charset="-122"/>
              </a:rPr>
              <a:t>     1     2     5   </a:t>
            </a:r>
            <a:r>
              <a:rPr lang="en-US" altLang="zh-CN" sz="2800" dirty="0">
                <a:solidFill>
                  <a:schemeClr val="bg1"/>
                </a:solidFill>
                <a:ea typeface="微软雅黑" panose="020B0503020204020204" pitchFamily="34" charset="-122"/>
              </a:rPr>
              <a:t>. </a:t>
            </a:r>
            <a:r>
              <a:rPr lang="en-US" altLang="zh-CN" sz="2800" dirty="0" smtClean="0">
                <a:solidFill>
                  <a:schemeClr val="bg1"/>
                </a:solidFill>
                <a:ea typeface="微软雅黑" panose="020B0503020204020204" pitchFamily="34" charset="-122"/>
              </a:rPr>
              <a:t> 6     6</a:t>
            </a:r>
            <a:endParaRPr lang="en-US" altLang="zh-CN" sz="2800" dirty="0">
              <a:solidFill>
                <a:schemeClr val="bg1"/>
              </a:solidFill>
              <a:ea typeface="微软雅黑" panose="020B0503020204020204" pitchFamily="34" charset="-122"/>
            </a:endParaRPr>
          </a:p>
        </p:txBody>
      </p:sp>
      <p:sp>
        <p:nvSpPr>
          <p:cNvPr id="25610" name="Text Box 10"/>
          <p:cNvSpPr txBox="1">
            <a:spLocks noChangeArrowheads="1"/>
          </p:cNvSpPr>
          <p:nvPr/>
        </p:nvSpPr>
        <p:spPr bwMode="auto">
          <a:xfrm>
            <a:off x="1357290" y="3857628"/>
            <a:ext cx="6248400" cy="2124075"/>
          </a:xfrm>
          <a:prstGeom prst="rect">
            <a:avLst/>
          </a:prstGeom>
          <a:noFill/>
          <a:ln w="12700" cap="sq">
            <a:noFill/>
            <a:miter lim="800000"/>
            <a:headEnd type="none" w="sm" len="sm"/>
            <a:tailEnd type="none" w="sm" len="sm"/>
          </a:ln>
        </p:spPr>
        <p:txBody>
          <a:bodyPr>
            <a:spAutoFit/>
          </a:bodyPr>
          <a:lstStyle/>
          <a:p>
            <a:pPr eaLnBrk="1" hangingPunct="1">
              <a:spcBef>
                <a:spcPct val="50000"/>
              </a:spcBef>
              <a:buFontTx/>
              <a:buChar char="•"/>
            </a:pPr>
            <a:r>
              <a:rPr lang="zh-CN" altLang="en-US" dirty="0" smtClean="0">
                <a:solidFill>
                  <a:schemeClr val="bg2">
                    <a:lumMod val="50000"/>
                    <a:lumOff val="50000"/>
                  </a:schemeClr>
                </a:solidFill>
                <a:ea typeface="微软雅黑" panose="020B0503020204020204" pitchFamily="34" charset="-122"/>
              </a:rPr>
              <a:t> 二进制</a:t>
            </a:r>
            <a:r>
              <a:rPr lang="zh-CN" altLang="en-US" dirty="0">
                <a:solidFill>
                  <a:schemeClr val="bg2">
                    <a:lumMod val="50000"/>
                    <a:lumOff val="50000"/>
                  </a:schemeClr>
                </a:solidFill>
                <a:ea typeface="微软雅黑" panose="020B0503020204020204" pitchFamily="34" charset="-122"/>
              </a:rPr>
              <a:t>到十六进制</a:t>
            </a:r>
            <a:r>
              <a:rPr lang="zh-CN" altLang="en-US" dirty="0">
                <a:solidFill>
                  <a:schemeClr val="bg1"/>
                </a:solidFill>
                <a:ea typeface="微软雅黑" panose="020B0503020204020204" pitchFamily="34" charset="-122"/>
              </a:rPr>
              <a:t>：</a:t>
            </a:r>
            <a:endParaRPr lang="zh-CN" altLang="en-US" dirty="0">
              <a:solidFill>
                <a:schemeClr val="bg1"/>
              </a:solidFill>
              <a:ea typeface="微软雅黑" panose="020B0503020204020204" pitchFamily="34" charset="-122"/>
            </a:endParaRPr>
          </a:p>
          <a:p>
            <a:pPr eaLnBrk="1" hangingPunct="1">
              <a:spcBef>
                <a:spcPct val="50000"/>
              </a:spcBef>
            </a:pPr>
            <a:r>
              <a:rPr lang="zh-CN" altLang="en-US" dirty="0" smtClean="0">
                <a:solidFill>
                  <a:schemeClr val="bg1"/>
                </a:solidFill>
                <a:ea typeface="微软雅黑" panose="020B0503020204020204" pitchFamily="34" charset="-122"/>
              </a:rPr>
              <a:t>    </a:t>
            </a:r>
            <a:r>
              <a:rPr lang="zh-CN" altLang="en-US" dirty="0" smtClean="0">
                <a:solidFill>
                  <a:srgbClr val="0070C0"/>
                </a:solidFill>
                <a:ea typeface="微软雅黑" panose="020B0503020204020204" pitchFamily="34" charset="-122"/>
              </a:rPr>
              <a:t>整数</a:t>
            </a:r>
            <a:r>
              <a:rPr lang="zh-CN" altLang="en-US" dirty="0">
                <a:solidFill>
                  <a:srgbClr val="0070C0"/>
                </a:solidFill>
                <a:ea typeface="微软雅黑" panose="020B0503020204020204" pitchFamily="34" charset="-122"/>
              </a:rPr>
              <a:t>从右向左，四位一段，分别转化</a:t>
            </a:r>
            <a:endParaRPr lang="zh-CN" altLang="en-US" dirty="0">
              <a:solidFill>
                <a:srgbClr val="0070C0"/>
              </a:solidFill>
              <a:ea typeface="微软雅黑" panose="020B0503020204020204" pitchFamily="34" charset="-122"/>
            </a:endParaRPr>
          </a:p>
          <a:p>
            <a:pPr eaLnBrk="1" hangingPunct="1">
              <a:spcBef>
                <a:spcPct val="50000"/>
              </a:spcBef>
            </a:pPr>
            <a:r>
              <a:rPr lang="zh-CN" altLang="en-US" dirty="0" smtClean="0">
                <a:solidFill>
                  <a:srgbClr val="0070C0"/>
                </a:solidFill>
                <a:ea typeface="微软雅黑" panose="020B0503020204020204" pitchFamily="34" charset="-122"/>
              </a:rPr>
              <a:t>    小数</a:t>
            </a:r>
            <a:r>
              <a:rPr lang="zh-CN" altLang="en-US" dirty="0">
                <a:solidFill>
                  <a:srgbClr val="0070C0"/>
                </a:solidFill>
                <a:ea typeface="微软雅黑" panose="020B0503020204020204" pitchFamily="34" charset="-122"/>
              </a:rPr>
              <a:t>从左向右，四位一段，分别转化</a:t>
            </a:r>
            <a:endParaRPr lang="zh-CN" altLang="en-US" dirty="0">
              <a:solidFill>
                <a:srgbClr val="0070C0"/>
              </a:solidFill>
              <a:ea typeface="微软雅黑" panose="020B0503020204020204" pitchFamily="34" charset="-122"/>
            </a:endParaRPr>
          </a:p>
          <a:p>
            <a:pPr eaLnBrk="1" hangingPunct="1">
              <a:spcBef>
                <a:spcPct val="50000"/>
              </a:spcBef>
            </a:pPr>
            <a:r>
              <a:rPr lang="zh-CN" altLang="en-US" dirty="0">
                <a:solidFill>
                  <a:schemeClr val="bg1"/>
                </a:solidFill>
                <a:ea typeface="微软雅黑" panose="020B0503020204020204" pitchFamily="34" charset="-122"/>
              </a:rPr>
              <a:t>例</a:t>
            </a:r>
            <a:endParaRPr lang="zh-CN" altLang="en-US" dirty="0">
              <a:solidFill>
                <a:schemeClr val="bg1"/>
              </a:solidFill>
              <a:ea typeface="微软雅黑" panose="020B0503020204020204" pitchFamily="34" charset="-122"/>
            </a:endParaRPr>
          </a:p>
        </p:txBody>
      </p:sp>
      <p:sp>
        <p:nvSpPr>
          <p:cNvPr id="25611" name="Rectangle 11"/>
          <p:cNvSpPr>
            <a:spLocks noChangeArrowheads="1"/>
          </p:cNvSpPr>
          <p:nvPr/>
        </p:nvSpPr>
        <p:spPr bwMode="auto">
          <a:xfrm>
            <a:off x="2047852" y="5500702"/>
            <a:ext cx="3657600" cy="457200"/>
          </a:xfrm>
          <a:prstGeom prst="rect">
            <a:avLst/>
          </a:prstGeom>
          <a:noFill/>
          <a:ln w="12700" cap="sq">
            <a:noFill/>
            <a:miter lim="800000"/>
            <a:headEnd type="none" w="sm" len="sm"/>
            <a:tailEnd type="none" w="sm" len="sm"/>
          </a:ln>
        </p:spPr>
        <p:txBody>
          <a:bodyPr wrap="none" anchor="ctr"/>
          <a:lstStyle/>
          <a:p>
            <a:pPr algn="ctr" eaLnBrk="1" hangingPunct="1"/>
            <a:r>
              <a:rPr lang="en-US" altLang="zh-CN" sz="2800" dirty="0">
                <a:solidFill>
                  <a:schemeClr val="bg1"/>
                </a:solidFill>
                <a:ea typeface="微软雅黑" panose="020B0503020204020204" pitchFamily="34" charset="-122"/>
              </a:rPr>
              <a:t>101,0101.1101,1</a:t>
            </a:r>
            <a:endParaRPr lang="en-US" altLang="zh-CN" sz="2800" dirty="0">
              <a:solidFill>
                <a:schemeClr val="bg1"/>
              </a:solidFill>
              <a:ea typeface="微软雅黑" panose="020B0503020204020204" pitchFamily="34" charset="-122"/>
            </a:endParaRPr>
          </a:p>
        </p:txBody>
      </p:sp>
      <p:sp>
        <p:nvSpPr>
          <p:cNvPr id="25612" name="Line 12"/>
          <p:cNvSpPr>
            <a:spLocks noChangeShapeType="1"/>
          </p:cNvSpPr>
          <p:nvPr/>
        </p:nvSpPr>
        <p:spPr bwMode="auto">
          <a:xfrm>
            <a:off x="4181452" y="5994421"/>
            <a:ext cx="990600" cy="0"/>
          </a:xfrm>
          <a:prstGeom prst="line">
            <a:avLst/>
          </a:prstGeom>
          <a:noFill/>
          <a:ln w="12700" cap="sq">
            <a:solidFill>
              <a:schemeClr val="hlink"/>
            </a:solidFill>
            <a:round/>
            <a:headEnd type="oval" w="lg" len="lg"/>
            <a:tailEnd type="stealth" w="lg" len="lg"/>
          </a:ln>
        </p:spPr>
        <p:txBody>
          <a:bodyPr wrap="none"/>
          <a:lstStyle/>
          <a:p>
            <a:endParaRPr lang="zh-CN" altLang="en-US">
              <a:solidFill>
                <a:schemeClr val="bg1"/>
              </a:solidFill>
            </a:endParaRPr>
          </a:p>
        </p:txBody>
      </p:sp>
      <p:sp>
        <p:nvSpPr>
          <p:cNvPr id="25613" name="Line 13"/>
          <p:cNvSpPr>
            <a:spLocks noChangeShapeType="1"/>
          </p:cNvSpPr>
          <p:nvPr/>
        </p:nvSpPr>
        <p:spPr bwMode="auto">
          <a:xfrm flipH="1">
            <a:off x="2581252" y="5994421"/>
            <a:ext cx="1371600" cy="0"/>
          </a:xfrm>
          <a:prstGeom prst="line">
            <a:avLst/>
          </a:prstGeom>
          <a:noFill/>
          <a:ln w="12700" cap="sq">
            <a:solidFill>
              <a:schemeClr val="hlink"/>
            </a:solidFill>
            <a:round/>
            <a:headEnd type="oval" w="lg" len="lg"/>
            <a:tailEnd type="stealth" w="lg" len="lg"/>
          </a:ln>
        </p:spPr>
        <p:txBody>
          <a:bodyPr wrap="none"/>
          <a:lstStyle/>
          <a:p>
            <a:endParaRPr lang="zh-CN" altLang="en-US">
              <a:solidFill>
                <a:schemeClr val="bg1"/>
              </a:solidFill>
            </a:endParaRPr>
          </a:p>
        </p:txBody>
      </p:sp>
      <p:sp>
        <p:nvSpPr>
          <p:cNvPr id="25614" name="Rectangle 14"/>
          <p:cNvSpPr>
            <a:spLocks noChangeArrowheads="1"/>
          </p:cNvSpPr>
          <p:nvPr/>
        </p:nvSpPr>
        <p:spPr bwMode="auto">
          <a:xfrm>
            <a:off x="2285984" y="6043634"/>
            <a:ext cx="3138518" cy="457200"/>
          </a:xfrm>
          <a:prstGeom prst="rect">
            <a:avLst/>
          </a:prstGeom>
          <a:noFill/>
          <a:ln w="12700" cap="sq">
            <a:noFill/>
            <a:miter lim="800000"/>
            <a:headEnd type="none" w="sm" len="sm"/>
            <a:tailEnd type="none" w="sm" len="sm"/>
          </a:ln>
        </p:spPr>
        <p:txBody>
          <a:bodyPr wrap="none" anchor="ctr"/>
          <a:lstStyle/>
          <a:p>
            <a:pPr algn="ctr" eaLnBrk="1" hangingPunct="1"/>
            <a:r>
              <a:rPr lang="en-US" altLang="zh-CN" sz="2800" dirty="0" smtClean="0">
                <a:solidFill>
                  <a:schemeClr val="bg1"/>
                </a:solidFill>
                <a:ea typeface="微软雅黑" panose="020B0503020204020204" pitchFamily="34" charset="-122"/>
              </a:rPr>
              <a:t>     5      </a:t>
            </a:r>
            <a:r>
              <a:rPr lang="en-US" altLang="zh-CN" sz="2800" dirty="0">
                <a:solidFill>
                  <a:schemeClr val="bg1"/>
                </a:solidFill>
                <a:ea typeface="微软雅黑" panose="020B0503020204020204" pitchFamily="34" charset="-122"/>
              </a:rPr>
              <a:t>5 </a:t>
            </a:r>
            <a:r>
              <a:rPr lang="en-US" altLang="zh-CN" sz="2800" dirty="0" smtClean="0">
                <a:solidFill>
                  <a:schemeClr val="bg1"/>
                </a:solidFill>
                <a:ea typeface="微软雅黑" panose="020B0503020204020204" pitchFamily="34" charset="-122"/>
              </a:rPr>
              <a:t>   </a:t>
            </a:r>
            <a:r>
              <a:rPr lang="en-US" altLang="zh-CN" sz="2800" dirty="0">
                <a:solidFill>
                  <a:schemeClr val="bg1"/>
                </a:solidFill>
                <a:ea typeface="微软雅黑" panose="020B0503020204020204" pitchFamily="34" charset="-122"/>
              </a:rPr>
              <a:t>.  </a:t>
            </a:r>
            <a:r>
              <a:rPr lang="en-US" altLang="zh-CN" sz="2800" dirty="0" smtClean="0">
                <a:solidFill>
                  <a:schemeClr val="bg1"/>
                </a:solidFill>
                <a:ea typeface="微软雅黑" panose="020B0503020204020204" pitchFamily="34" charset="-122"/>
              </a:rPr>
              <a:t>  D      8</a:t>
            </a:r>
            <a:endParaRPr lang="en-US" altLang="zh-CN" sz="2800" dirty="0">
              <a:solidFill>
                <a:schemeClr val="bg1"/>
              </a:solidFill>
              <a:ea typeface="微软雅黑" panose="020B0503020204020204" pitchFamily="34" charset="-122"/>
            </a:endParaRPr>
          </a:p>
        </p:txBody>
      </p:sp>
      <p:sp>
        <p:nvSpPr>
          <p:cNvPr id="25615" name="Rectangle 15"/>
          <p:cNvSpPr>
            <a:spLocks noChangeArrowheads="1"/>
          </p:cNvSpPr>
          <p:nvPr/>
        </p:nvSpPr>
        <p:spPr bwMode="auto">
          <a:xfrm>
            <a:off x="2352652" y="5593912"/>
            <a:ext cx="4572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sz="2800" dirty="0">
                <a:solidFill>
                  <a:srgbClr val="00B050"/>
                </a:solidFill>
                <a:ea typeface="微软雅黑" panose="020B0503020204020204" pitchFamily="34" charset="-122"/>
              </a:rPr>
              <a:t>0</a:t>
            </a:r>
            <a:endParaRPr lang="en-US" altLang="zh-CN" sz="2800" dirty="0">
              <a:solidFill>
                <a:srgbClr val="00B050"/>
              </a:solidFill>
              <a:ea typeface="微软雅黑" panose="020B0503020204020204" pitchFamily="34" charset="-122"/>
            </a:endParaRPr>
          </a:p>
        </p:txBody>
      </p:sp>
      <p:sp>
        <p:nvSpPr>
          <p:cNvPr id="25616" name="Rectangle 16"/>
          <p:cNvSpPr>
            <a:spLocks noChangeArrowheads="1"/>
          </p:cNvSpPr>
          <p:nvPr/>
        </p:nvSpPr>
        <p:spPr bwMode="auto">
          <a:xfrm>
            <a:off x="5117624" y="5591649"/>
            <a:ext cx="457200" cy="304800"/>
          </a:xfrm>
          <a:prstGeom prst="rect">
            <a:avLst/>
          </a:prstGeom>
          <a:noFill/>
          <a:ln w="12700" cap="sq">
            <a:noFill/>
            <a:miter lim="800000"/>
            <a:headEnd type="none" w="sm" len="sm"/>
            <a:tailEnd type="none" w="sm" len="sm"/>
          </a:ln>
        </p:spPr>
        <p:txBody>
          <a:bodyPr wrap="none" anchor="ctr"/>
          <a:lstStyle/>
          <a:p>
            <a:pPr algn="ctr" eaLnBrk="1" hangingPunct="1"/>
            <a:r>
              <a:rPr lang="en-US" altLang="zh-CN" sz="2800" dirty="0">
                <a:solidFill>
                  <a:srgbClr val="00B050"/>
                </a:solidFill>
                <a:ea typeface="微软雅黑" panose="020B0503020204020204" pitchFamily="34" charset="-122"/>
              </a:rPr>
              <a:t>000</a:t>
            </a:r>
            <a:endParaRPr lang="en-US" altLang="zh-CN" sz="2800" dirty="0">
              <a:solidFill>
                <a:srgbClr val="00B050"/>
              </a:solidFill>
              <a:ea typeface="微软雅黑" panose="020B0503020204020204" pitchFamily="34" charset="-122"/>
            </a:endParaRPr>
          </a:p>
        </p:txBody>
      </p:sp>
      <p:sp>
        <p:nvSpPr>
          <p:cNvPr id="17" name="Line 12"/>
          <p:cNvSpPr>
            <a:spLocks noChangeShapeType="1"/>
          </p:cNvSpPr>
          <p:nvPr/>
        </p:nvSpPr>
        <p:spPr bwMode="auto">
          <a:xfrm>
            <a:off x="4247468" y="3214686"/>
            <a:ext cx="990600" cy="0"/>
          </a:xfrm>
          <a:prstGeom prst="line">
            <a:avLst/>
          </a:prstGeom>
          <a:noFill/>
          <a:ln w="12700" cap="sq">
            <a:solidFill>
              <a:schemeClr val="hlink"/>
            </a:solidFill>
            <a:round/>
            <a:headEnd type="oval" w="lg" len="lg"/>
            <a:tailEnd type="stealth" w="lg" len="lg"/>
          </a:ln>
        </p:spPr>
        <p:txBody>
          <a:bodyPr wrap="none"/>
          <a:lstStyle/>
          <a:p>
            <a:endParaRPr lang="zh-CN" altLang="en-US">
              <a:solidFill>
                <a:schemeClr val="bg1"/>
              </a:solidFill>
            </a:endParaRPr>
          </a:p>
        </p:txBody>
      </p:sp>
      <p:sp>
        <p:nvSpPr>
          <p:cNvPr id="18" name="Line 13"/>
          <p:cNvSpPr>
            <a:spLocks noChangeShapeType="1"/>
          </p:cNvSpPr>
          <p:nvPr/>
        </p:nvSpPr>
        <p:spPr bwMode="auto">
          <a:xfrm flipH="1">
            <a:off x="2249934" y="3214686"/>
            <a:ext cx="1728790" cy="0"/>
          </a:xfrm>
          <a:prstGeom prst="line">
            <a:avLst/>
          </a:prstGeom>
          <a:noFill/>
          <a:ln w="12700" cap="sq">
            <a:solidFill>
              <a:schemeClr val="hlink"/>
            </a:solidFill>
            <a:round/>
            <a:headEnd type="oval" w="lg" len="lg"/>
            <a:tailEnd type="stealth" w="lg" len="lg"/>
          </a:ln>
        </p:spPr>
        <p:txBody>
          <a:bodyPr wrap="none"/>
          <a:lstStyle/>
          <a:p>
            <a:endParaRPr lang="zh-CN" altLang="en-US">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5604">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60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6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610">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0">
                                            <p:txEl>
                                              <p:pRg st="2" end="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610">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611">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6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6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6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6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8" grpId="0"/>
      <p:bldP spid="25609" grpId="0"/>
      <p:bldP spid="25612" grpId="0" animBg="1"/>
      <p:bldP spid="25613" grpId="0" animBg="1"/>
      <p:bldP spid="25614" grpId="0"/>
      <p:bldP spid="25615" grpId="0"/>
      <p:bldP spid="25616" grpId="0"/>
      <p:bldP spid="17"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582295" y="461645"/>
            <a:ext cx="6858000" cy="457200"/>
          </a:xfrm>
          <a:prstGeom prst="rect">
            <a:avLst/>
          </a:prstGeom>
          <a:noFill/>
          <a:ln w="12700" cap="sq">
            <a:noFill/>
            <a:miter lim="800000"/>
            <a:headEnd type="none" w="sm" len="sm"/>
            <a:tailEnd type="none" w="sm" len="sm"/>
          </a:ln>
        </p:spPr>
        <p:txBody>
          <a:bodyPr>
            <a:spAutoFit/>
          </a:bodyPr>
          <a:lstStyle/>
          <a:p>
            <a:pPr eaLnBrk="1" hangingPunct="1">
              <a:spcBef>
                <a:spcPct val="50000"/>
              </a:spcBef>
              <a:buFontTx/>
              <a:buChar char="•"/>
            </a:pPr>
            <a:r>
              <a:rPr lang="zh-CN" altLang="en-US">
                <a:solidFill>
                  <a:schemeClr val="bg1"/>
                </a:solidFill>
                <a:latin typeface="微软雅黑" panose="020B0503020204020204" pitchFamily="34" charset="-122"/>
                <a:ea typeface="微软雅黑" panose="020B0503020204020204" pitchFamily="34" charset="-122"/>
              </a:rPr>
              <a:t>八进制到二进制、十六进制到二进制</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627" name="Text Box 3"/>
          <p:cNvSpPr txBox="1">
            <a:spLocks noChangeArrowheads="1"/>
          </p:cNvSpPr>
          <p:nvPr/>
        </p:nvSpPr>
        <p:spPr bwMode="auto">
          <a:xfrm>
            <a:off x="1156335" y="923290"/>
            <a:ext cx="7467600" cy="875030"/>
          </a:xfrm>
          <a:prstGeom prst="rect">
            <a:avLst/>
          </a:prstGeom>
          <a:noFill/>
          <a:ln w="12700" cap="sq">
            <a:noFill/>
            <a:miter lim="800000"/>
            <a:headEnd type="none" w="sm" len="sm"/>
            <a:tailEnd type="none" w="sm" len="sm"/>
          </a:ln>
        </p:spPr>
        <p:txBody>
          <a:bodyPr>
            <a:spAutoFit/>
          </a:bodyPr>
          <a:lstStyle/>
          <a:p>
            <a:pPr eaLnBrk="1" hangingPunct="1">
              <a:spcBef>
                <a:spcPct val="50000"/>
              </a:spcBef>
            </a:pPr>
            <a:r>
              <a:rPr lang="zh-CN" altLang="en-US" sz="2000">
                <a:solidFill>
                  <a:schemeClr val="bg1"/>
                </a:solidFill>
                <a:ea typeface="微软雅黑" panose="020B0503020204020204" pitchFamily="34" charset="-122"/>
              </a:rPr>
              <a:t>将八进制的每一个位变成</a:t>
            </a:r>
            <a:r>
              <a:rPr lang="zh-CN" altLang="en-US" sz="2000">
                <a:solidFill>
                  <a:srgbClr val="FF0000"/>
                </a:solidFill>
                <a:ea typeface="微软雅黑" panose="020B0503020204020204" pitchFamily="34" charset="-122"/>
              </a:rPr>
              <a:t>三位</a:t>
            </a:r>
            <a:r>
              <a:rPr lang="zh-CN" altLang="en-US" sz="2000">
                <a:solidFill>
                  <a:schemeClr val="bg1"/>
                </a:solidFill>
                <a:ea typeface="微软雅黑" panose="020B0503020204020204" pitchFamily="34" charset="-122"/>
              </a:rPr>
              <a:t>二进制数；</a:t>
            </a:r>
            <a:endParaRPr lang="zh-CN" altLang="en-US" sz="2000">
              <a:solidFill>
                <a:schemeClr val="bg1"/>
              </a:solidFill>
              <a:ea typeface="微软雅黑" panose="020B0503020204020204" pitchFamily="34" charset="-122"/>
            </a:endParaRPr>
          </a:p>
          <a:p>
            <a:pPr eaLnBrk="1" hangingPunct="1">
              <a:spcBef>
                <a:spcPct val="50000"/>
              </a:spcBef>
            </a:pPr>
            <a:r>
              <a:rPr lang="zh-CN" altLang="en-US" sz="2000">
                <a:solidFill>
                  <a:schemeClr val="bg1"/>
                </a:solidFill>
                <a:ea typeface="微软雅黑" panose="020B0503020204020204" pitchFamily="34" charset="-122"/>
              </a:rPr>
              <a:t>十六进制的每一个数位变成</a:t>
            </a:r>
            <a:r>
              <a:rPr lang="zh-CN" altLang="en-US" sz="2000">
                <a:solidFill>
                  <a:schemeClr val="bg2">
                    <a:lumMod val="50000"/>
                    <a:lumOff val="50000"/>
                  </a:schemeClr>
                </a:solidFill>
                <a:ea typeface="微软雅黑" panose="020B0503020204020204" pitchFamily="34" charset="-122"/>
              </a:rPr>
              <a:t>四位</a:t>
            </a:r>
            <a:r>
              <a:rPr lang="zh-CN" altLang="en-US" sz="2000">
                <a:solidFill>
                  <a:schemeClr val="bg1"/>
                </a:solidFill>
                <a:ea typeface="微软雅黑" panose="020B0503020204020204" pitchFamily="34" charset="-122"/>
              </a:rPr>
              <a:t>二进制数。</a:t>
            </a:r>
            <a:endParaRPr lang="zh-CN" altLang="en-US" sz="2000">
              <a:solidFill>
                <a:schemeClr val="bg1"/>
              </a:solidFill>
              <a:ea typeface="微软雅黑" panose="020B0503020204020204" pitchFamily="34" charset="-122"/>
            </a:endParaRPr>
          </a:p>
        </p:txBody>
      </p:sp>
      <p:sp>
        <p:nvSpPr>
          <p:cNvPr id="26628" name="Rectangle 4"/>
          <p:cNvSpPr>
            <a:spLocks noChangeArrowheads="1"/>
          </p:cNvSpPr>
          <p:nvPr/>
        </p:nvSpPr>
        <p:spPr bwMode="auto">
          <a:xfrm>
            <a:off x="1245870" y="1913890"/>
            <a:ext cx="4495800" cy="457200"/>
          </a:xfrm>
          <a:prstGeom prst="rect">
            <a:avLst/>
          </a:prstGeom>
          <a:noFill/>
          <a:ln w="12700" cap="sq">
            <a:noFill/>
            <a:miter lim="800000"/>
            <a:headEnd type="none" w="sm" len="sm"/>
            <a:tailEnd type="none" w="sm" len="sm"/>
          </a:ln>
        </p:spPr>
        <p:txBody>
          <a:bodyPr wrap="none" anchor="ctr"/>
          <a:lstStyle/>
          <a:p>
            <a:pPr algn="ctr" eaLnBrk="1" hangingPunct="1"/>
            <a:r>
              <a:rPr lang="zh-CN" altLang="en-US" sz="2800">
                <a:solidFill>
                  <a:schemeClr val="bg1"/>
                </a:solidFill>
                <a:ea typeface="微软雅黑" panose="020B0503020204020204" pitchFamily="34" charset="-122"/>
              </a:rPr>
              <a:t>例：</a:t>
            </a:r>
            <a:r>
              <a:rPr lang="en-US" altLang="zh-CN" sz="2800">
                <a:solidFill>
                  <a:schemeClr val="bg1"/>
                </a:solidFill>
                <a:ea typeface="微软雅黑" panose="020B0503020204020204" pitchFamily="34" charset="-122"/>
              </a:rPr>
              <a:t>(   5      4      3   .     2        1  )</a:t>
            </a:r>
            <a:r>
              <a:rPr lang="en-US" altLang="zh-CN" sz="2800" baseline="-25000">
                <a:solidFill>
                  <a:schemeClr val="bg1"/>
                </a:solidFill>
                <a:ea typeface="微软雅黑" panose="020B0503020204020204" pitchFamily="34" charset="-122"/>
              </a:rPr>
              <a:t>8</a:t>
            </a:r>
            <a:endParaRPr lang="en-US" altLang="zh-CN" sz="2800" baseline="-25000">
              <a:solidFill>
                <a:schemeClr val="bg1"/>
              </a:solidFill>
              <a:ea typeface="微软雅黑" panose="020B0503020204020204" pitchFamily="34" charset="-122"/>
            </a:endParaRPr>
          </a:p>
        </p:txBody>
      </p:sp>
      <p:sp>
        <p:nvSpPr>
          <p:cNvPr id="26629" name="Rectangle 5"/>
          <p:cNvSpPr>
            <a:spLocks noChangeArrowheads="1"/>
          </p:cNvSpPr>
          <p:nvPr/>
        </p:nvSpPr>
        <p:spPr bwMode="auto">
          <a:xfrm>
            <a:off x="1498600" y="2250758"/>
            <a:ext cx="4648200" cy="609600"/>
          </a:xfrm>
          <a:prstGeom prst="rect">
            <a:avLst/>
          </a:prstGeom>
          <a:noFill/>
          <a:ln w="12700" cap="sq">
            <a:noFill/>
            <a:miter lim="800000"/>
            <a:headEnd type="none" w="sm" len="sm"/>
            <a:tailEnd type="none" w="sm" len="sm"/>
          </a:ln>
        </p:spPr>
        <p:txBody>
          <a:bodyPr wrap="none" anchor="ctr"/>
          <a:lstStyle/>
          <a:p>
            <a:pPr algn="ctr" eaLnBrk="1" hangingPunct="1"/>
            <a:r>
              <a:rPr lang="en-US" altLang="zh-CN" sz="2800">
                <a:solidFill>
                  <a:schemeClr val="bg1"/>
                </a:solidFill>
                <a:ea typeface="微软雅黑" panose="020B0503020204020204" pitchFamily="34" charset="-122"/>
              </a:rPr>
              <a:t>=(</a:t>
            </a:r>
            <a:r>
              <a:rPr lang="en-US" altLang="zh-CN" sz="2800">
                <a:solidFill>
                  <a:srgbClr val="00B050"/>
                </a:solidFill>
                <a:ea typeface="微软雅黑" panose="020B0503020204020204" pitchFamily="34" charset="-122"/>
              </a:rPr>
              <a:t>101</a:t>
            </a:r>
            <a:r>
              <a:rPr lang="en-US" altLang="zh-CN" sz="2800">
                <a:solidFill>
                  <a:schemeClr val="bg1"/>
                </a:solidFill>
                <a:ea typeface="微软雅黑" panose="020B0503020204020204" pitchFamily="34" charset="-122"/>
              </a:rPr>
              <a:t>  </a:t>
            </a:r>
            <a:r>
              <a:rPr lang="en-US" altLang="zh-CN" sz="2800">
                <a:solidFill>
                  <a:srgbClr val="00B050"/>
                </a:solidFill>
                <a:ea typeface="微软雅黑" panose="020B0503020204020204" pitchFamily="34" charset="-122"/>
              </a:rPr>
              <a:t>100</a:t>
            </a:r>
            <a:r>
              <a:rPr lang="en-US" altLang="zh-CN" sz="2800">
                <a:solidFill>
                  <a:schemeClr val="bg1"/>
                </a:solidFill>
                <a:ea typeface="微软雅黑" panose="020B0503020204020204" pitchFamily="34" charset="-122"/>
              </a:rPr>
              <a:t>  </a:t>
            </a:r>
            <a:r>
              <a:rPr lang="en-US" altLang="zh-CN" sz="2800">
                <a:solidFill>
                  <a:srgbClr val="00B050"/>
                </a:solidFill>
                <a:ea typeface="微软雅黑" panose="020B0503020204020204" pitchFamily="34" charset="-122"/>
              </a:rPr>
              <a:t>011</a:t>
            </a:r>
            <a:r>
              <a:rPr lang="en-US" altLang="zh-CN" sz="2800">
                <a:solidFill>
                  <a:schemeClr val="bg1"/>
                </a:solidFill>
                <a:ea typeface="微软雅黑" panose="020B0503020204020204" pitchFamily="34" charset="-122"/>
              </a:rPr>
              <a:t>  .   </a:t>
            </a:r>
            <a:r>
              <a:rPr lang="en-US" altLang="zh-CN" sz="2800">
                <a:solidFill>
                  <a:srgbClr val="00B050"/>
                </a:solidFill>
                <a:ea typeface="微软雅黑" panose="020B0503020204020204" pitchFamily="34" charset="-122"/>
              </a:rPr>
              <a:t>010</a:t>
            </a:r>
            <a:r>
              <a:rPr lang="en-US" altLang="zh-CN" sz="2800">
                <a:solidFill>
                  <a:schemeClr val="bg1"/>
                </a:solidFill>
                <a:ea typeface="微软雅黑" panose="020B0503020204020204" pitchFamily="34" charset="-122"/>
              </a:rPr>
              <a:t>    </a:t>
            </a:r>
            <a:r>
              <a:rPr lang="en-US" altLang="zh-CN" sz="2800">
                <a:solidFill>
                  <a:srgbClr val="00B050"/>
                </a:solidFill>
                <a:ea typeface="微软雅黑" panose="020B0503020204020204" pitchFamily="34" charset="-122"/>
              </a:rPr>
              <a:t>001</a:t>
            </a:r>
            <a:r>
              <a:rPr lang="en-US" altLang="zh-CN" sz="2800">
                <a:solidFill>
                  <a:schemeClr val="bg1"/>
                </a:solidFill>
                <a:ea typeface="微软雅黑" panose="020B0503020204020204" pitchFamily="34" charset="-122"/>
              </a:rPr>
              <a:t>)</a:t>
            </a:r>
            <a:r>
              <a:rPr lang="en-US" altLang="zh-CN" sz="2800" baseline="-25000">
                <a:solidFill>
                  <a:schemeClr val="bg1"/>
                </a:solidFill>
                <a:ea typeface="微软雅黑" panose="020B0503020204020204" pitchFamily="34" charset="-122"/>
              </a:rPr>
              <a:t>2</a:t>
            </a:r>
            <a:endParaRPr lang="en-US" altLang="zh-CN" sz="2800" baseline="-25000">
              <a:solidFill>
                <a:schemeClr val="bg1"/>
              </a:solidFill>
              <a:ea typeface="微软雅黑" panose="020B0503020204020204" pitchFamily="34" charset="-122"/>
            </a:endParaRPr>
          </a:p>
        </p:txBody>
      </p:sp>
      <p:sp>
        <p:nvSpPr>
          <p:cNvPr id="26630" name="Rectangle 6"/>
          <p:cNvSpPr>
            <a:spLocks noChangeArrowheads="1"/>
          </p:cNvSpPr>
          <p:nvPr/>
        </p:nvSpPr>
        <p:spPr bwMode="auto">
          <a:xfrm>
            <a:off x="941070" y="2980690"/>
            <a:ext cx="6172200" cy="533400"/>
          </a:xfrm>
          <a:prstGeom prst="rect">
            <a:avLst/>
          </a:prstGeom>
          <a:noFill/>
          <a:ln w="12700" cap="sq">
            <a:noFill/>
            <a:miter lim="800000"/>
            <a:headEnd type="none" w="sm" len="sm"/>
            <a:tailEnd type="none" w="sm" len="sm"/>
          </a:ln>
        </p:spPr>
        <p:txBody>
          <a:bodyPr wrap="none" anchor="ctr"/>
          <a:lstStyle/>
          <a:p>
            <a:pPr algn="ctr" eaLnBrk="1" hangingPunct="1"/>
            <a:r>
              <a:rPr lang="zh-CN" altLang="en-US" sz="2800">
                <a:solidFill>
                  <a:schemeClr val="bg1"/>
                </a:solidFill>
                <a:ea typeface="微软雅黑" panose="020B0503020204020204" pitchFamily="34" charset="-122"/>
              </a:rPr>
              <a:t>例：</a:t>
            </a:r>
            <a:r>
              <a:rPr lang="en-US" altLang="zh-CN" sz="2800">
                <a:solidFill>
                  <a:schemeClr val="bg1"/>
                </a:solidFill>
                <a:ea typeface="微软雅黑" panose="020B0503020204020204" pitchFamily="34" charset="-122"/>
              </a:rPr>
              <a:t>(      5      A        3   .      2           1  )</a:t>
            </a:r>
            <a:r>
              <a:rPr lang="en-US" altLang="zh-CN" sz="2800" baseline="-25000">
                <a:solidFill>
                  <a:schemeClr val="bg1"/>
                </a:solidFill>
                <a:ea typeface="微软雅黑" panose="020B0503020204020204" pitchFamily="34" charset="-122"/>
              </a:rPr>
              <a:t>16</a:t>
            </a:r>
            <a:endParaRPr lang="en-US" altLang="zh-CN" sz="2800" baseline="-25000">
              <a:solidFill>
                <a:schemeClr val="bg1"/>
              </a:solidFill>
              <a:ea typeface="微软雅黑" panose="020B0503020204020204" pitchFamily="34" charset="-122"/>
            </a:endParaRPr>
          </a:p>
        </p:txBody>
      </p:sp>
      <p:sp>
        <p:nvSpPr>
          <p:cNvPr id="26631" name="Rectangle 7"/>
          <p:cNvSpPr>
            <a:spLocks noChangeArrowheads="1"/>
          </p:cNvSpPr>
          <p:nvPr/>
        </p:nvSpPr>
        <p:spPr bwMode="auto">
          <a:xfrm>
            <a:off x="1330960" y="3385820"/>
            <a:ext cx="5943600" cy="609600"/>
          </a:xfrm>
          <a:prstGeom prst="rect">
            <a:avLst/>
          </a:prstGeom>
          <a:noFill/>
          <a:ln w="12700" cap="sq">
            <a:noFill/>
            <a:miter lim="800000"/>
            <a:headEnd type="none" w="sm" len="sm"/>
            <a:tailEnd type="none" w="sm" len="sm"/>
          </a:ln>
        </p:spPr>
        <p:txBody>
          <a:bodyPr wrap="none" anchor="ctr"/>
          <a:lstStyle/>
          <a:p>
            <a:pPr algn="ctr" eaLnBrk="1" hangingPunct="1"/>
            <a:r>
              <a:rPr lang="en-US" altLang="zh-CN" sz="2800">
                <a:solidFill>
                  <a:schemeClr val="bg1"/>
                </a:solidFill>
                <a:ea typeface="微软雅黑" panose="020B0503020204020204" pitchFamily="34" charset="-122"/>
              </a:rPr>
              <a:t>=(</a:t>
            </a:r>
            <a:r>
              <a:rPr lang="en-US" altLang="zh-CN" sz="2800">
                <a:solidFill>
                  <a:srgbClr val="00B050"/>
                </a:solidFill>
                <a:ea typeface="微软雅黑" panose="020B0503020204020204" pitchFamily="34" charset="-122"/>
              </a:rPr>
              <a:t>0101</a:t>
            </a:r>
            <a:r>
              <a:rPr lang="en-US" altLang="zh-CN" sz="2800">
                <a:solidFill>
                  <a:schemeClr val="bg1"/>
                </a:solidFill>
                <a:ea typeface="微软雅黑" panose="020B0503020204020204" pitchFamily="34" charset="-122"/>
              </a:rPr>
              <a:t>  </a:t>
            </a:r>
            <a:r>
              <a:rPr lang="en-US" altLang="zh-CN" sz="2800">
                <a:solidFill>
                  <a:srgbClr val="00B050"/>
                </a:solidFill>
                <a:ea typeface="微软雅黑" panose="020B0503020204020204" pitchFamily="34" charset="-122"/>
              </a:rPr>
              <a:t>1010</a:t>
            </a:r>
            <a:r>
              <a:rPr lang="en-US" altLang="zh-CN" sz="2800">
                <a:solidFill>
                  <a:schemeClr val="bg1"/>
                </a:solidFill>
                <a:ea typeface="微软雅黑" panose="020B0503020204020204" pitchFamily="34" charset="-122"/>
              </a:rPr>
              <a:t>  </a:t>
            </a:r>
            <a:r>
              <a:rPr lang="en-US" altLang="zh-CN" sz="2800">
                <a:solidFill>
                  <a:srgbClr val="00B050"/>
                </a:solidFill>
                <a:ea typeface="微软雅黑" panose="020B0503020204020204" pitchFamily="34" charset="-122"/>
              </a:rPr>
              <a:t>0011</a:t>
            </a:r>
            <a:r>
              <a:rPr lang="en-US" altLang="zh-CN" sz="2800">
                <a:solidFill>
                  <a:schemeClr val="bg1"/>
                </a:solidFill>
                <a:ea typeface="微软雅黑" panose="020B0503020204020204" pitchFamily="34" charset="-122"/>
              </a:rPr>
              <a:t>  .  </a:t>
            </a:r>
            <a:r>
              <a:rPr lang="en-US" altLang="zh-CN" sz="2800">
                <a:solidFill>
                  <a:srgbClr val="00B050"/>
                </a:solidFill>
                <a:ea typeface="微软雅黑" panose="020B0503020204020204" pitchFamily="34" charset="-122"/>
              </a:rPr>
              <a:t>0010</a:t>
            </a:r>
            <a:r>
              <a:rPr lang="en-US" altLang="zh-CN" sz="2800">
                <a:solidFill>
                  <a:schemeClr val="bg1"/>
                </a:solidFill>
                <a:ea typeface="微软雅黑" panose="020B0503020204020204" pitchFamily="34" charset="-122"/>
              </a:rPr>
              <a:t>    </a:t>
            </a:r>
            <a:r>
              <a:rPr lang="en-US" altLang="zh-CN" sz="2800">
                <a:solidFill>
                  <a:srgbClr val="00B050"/>
                </a:solidFill>
                <a:ea typeface="微软雅黑" panose="020B0503020204020204" pitchFamily="34" charset="-122"/>
              </a:rPr>
              <a:t>0001</a:t>
            </a:r>
            <a:r>
              <a:rPr lang="en-US" altLang="zh-CN" sz="2800">
                <a:solidFill>
                  <a:schemeClr val="bg1"/>
                </a:solidFill>
                <a:ea typeface="微软雅黑" panose="020B0503020204020204" pitchFamily="34" charset="-122"/>
              </a:rPr>
              <a:t>)</a:t>
            </a:r>
            <a:r>
              <a:rPr lang="en-US" altLang="zh-CN" sz="2800" baseline="-25000">
                <a:solidFill>
                  <a:schemeClr val="bg1"/>
                </a:solidFill>
                <a:ea typeface="微软雅黑" panose="020B0503020204020204" pitchFamily="34" charset="-122"/>
              </a:rPr>
              <a:t>2</a:t>
            </a:r>
            <a:endParaRPr lang="en-US" altLang="zh-CN" sz="2800" baseline="-25000">
              <a:solidFill>
                <a:schemeClr val="bg1"/>
              </a:solidFill>
              <a:ea typeface="微软雅黑" panose="020B0503020204020204" pitchFamily="34" charset="-122"/>
            </a:endParaRPr>
          </a:p>
        </p:txBody>
      </p:sp>
      <p:sp>
        <p:nvSpPr>
          <p:cNvPr id="26632" name="Text Box 8"/>
          <p:cNvSpPr txBox="1">
            <a:spLocks noChangeArrowheads="1"/>
          </p:cNvSpPr>
          <p:nvPr/>
        </p:nvSpPr>
        <p:spPr bwMode="auto">
          <a:xfrm>
            <a:off x="712470" y="4199890"/>
            <a:ext cx="8001000" cy="483235"/>
          </a:xfrm>
          <a:prstGeom prst="rect">
            <a:avLst/>
          </a:prstGeom>
          <a:noFill/>
          <a:ln w="12700" cap="sq">
            <a:noFill/>
            <a:miter lim="800000"/>
            <a:headEnd type="none" w="sm" len="sm"/>
            <a:tailEnd type="none" w="sm" len="sm"/>
          </a:ln>
        </p:spPr>
        <p:txBody>
          <a:bodyPr>
            <a:spAutoFit/>
          </a:bodyPr>
          <a:lstStyle/>
          <a:p>
            <a:pPr eaLnBrk="1" hangingPunct="1">
              <a:spcBef>
                <a:spcPct val="50000"/>
              </a:spcBef>
              <a:buFontTx/>
              <a:buChar char="•"/>
            </a:pPr>
            <a:r>
              <a:rPr lang="zh-CN" altLang="en-US">
                <a:solidFill>
                  <a:schemeClr val="bg1"/>
                </a:solidFill>
                <a:ea typeface="微软雅黑" panose="020B0503020204020204" pitchFamily="34" charset="-122"/>
              </a:rPr>
              <a:t>八进制和十六进制之间转换必须以二进制作为中间桥梁</a:t>
            </a:r>
            <a:endParaRPr lang="zh-CN" altLang="en-US">
              <a:solidFill>
                <a:schemeClr val="bg1"/>
              </a:solidFill>
              <a:ea typeface="微软雅黑" panose="020B0503020204020204" pitchFamily="34" charset="-122"/>
            </a:endParaRPr>
          </a:p>
        </p:txBody>
      </p:sp>
      <p:sp>
        <p:nvSpPr>
          <p:cNvPr id="26633" name="Text Box 9"/>
          <p:cNvSpPr txBox="1">
            <a:spLocks noChangeArrowheads="1"/>
          </p:cNvSpPr>
          <p:nvPr/>
        </p:nvSpPr>
        <p:spPr bwMode="auto">
          <a:xfrm>
            <a:off x="1017270" y="4764405"/>
            <a:ext cx="7467600" cy="1158240"/>
          </a:xfrm>
          <a:prstGeom prst="rect">
            <a:avLst/>
          </a:prstGeom>
          <a:noFill/>
          <a:ln w="12700" cap="sq">
            <a:noFill/>
            <a:miter lim="800000"/>
            <a:headEnd type="none" w="sm" len="sm"/>
            <a:tailEnd type="none" w="sm" len="sm"/>
          </a:ln>
        </p:spPr>
        <p:txBody>
          <a:bodyPr>
            <a:spAutoFit/>
          </a:bodyPr>
          <a:lstStyle/>
          <a:p>
            <a:pPr eaLnBrk="1" hangingPunct="1">
              <a:spcBef>
                <a:spcPct val="50000"/>
              </a:spcBef>
            </a:pPr>
            <a:r>
              <a:rPr lang="en-US" altLang="zh-CN" sz="2800">
                <a:solidFill>
                  <a:schemeClr val="bg1"/>
                </a:solidFill>
                <a:ea typeface="微软雅黑" panose="020B0503020204020204" pitchFamily="34" charset="-122"/>
              </a:rPr>
              <a:t>(5A3.21)</a:t>
            </a:r>
            <a:r>
              <a:rPr lang="en-US" altLang="zh-CN" sz="2800" baseline="-25000">
                <a:solidFill>
                  <a:schemeClr val="bg1"/>
                </a:solidFill>
                <a:ea typeface="微软雅黑" panose="020B0503020204020204" pitchFamily="34" charset="-122"/>
              </a:rPr>
              <a:t>16 </a:t>
            </a:r>
            <a:r>
              <a:rPr lang="en-US" altLang="zh-CN" sz="2800">
                <a:solidFill>
                  <a:schemeClr val="bg1"/>
                </a:solidFill>
                <a:ea typeface="微软雅黑" panose="020B0503020204020204" pitchFamily="34" charset="-122"/>
              </a:rPr>
              <a:t>=(10,110,100,011.001,000,01)</a:t>
            </a:r>
            <a:r>
              <a:rPr lang="en-US" altLang="zh-CN" sz="2800" baseline="-25000">
                <a:solidFill>
                  <a:schemeClr val="bg1"/>
                </a:solidFill>
                <a:ea typeface="微软雅黑" panose="020B0503020204020204" pitchFamily="34" charset="-122"/>
              </a:rPr>
              <a:t>2</a:t>
            </a:r>
            <a:endParaRPr lang="en-US" altLang="zh-CN" sz="2800" baseline="-25000">
              <a:solidFill>
                <a:schemeClr val="bg1"/>
              </a:solidFill>
              <a:ea typeface="微软雅黑" panose="020B0503020204020204" pitchFamily="34" charset="-122"/>
            </a:endParaRPr>
          </a:p>
          <a:p>
            <a:pPr eaLnBrk="1" hangingPunct="1">
              <a:spcBef>
                <a:spcPct val="50000"/>
              </a:spcBef>
            </a:pPr>
            <a:r>
              <a:rPr lang="en-US" altLang="zh-CN" sz="2800" baseline="-25000">
                <a:solidFill>
                  <a:schemeClr val="bg1"/>
                </a:solidFill>
                <a:ea typeface="微软雅黑" panose="020B0503020204020204" pitchFamily="34" charset="-122"/>
              </a:rPr>
              <a:t>	            </a:t>
            </a:r>
            <a:r>
              <a:rPr lang="en-US" altLang="zh-CN" sz="2800">
                <a:solidFill>
                  <a:schemeClr val="bg1"/>
                </a:solidFill>
                <a:ea typeface="微软雅黑" panose="020B0503020204020204" pitchFamily="34" charset="-122"/>
              </a:rPr>
              <a:t>=(2643.102)</a:t>
            </a:r>
            <a:r>
              <a:rPr lang="en-US" altLang="zh-CN" sz="2800" baseline="-25000">
                <a:solidFill>
                  <a:schemeClr val="bg1"/>
                </a:solidFill>
                <a:ea typeface="微软雅黑" panose="020B0503020204020204" pitchFamily="34" charset="-122"/>
              </a:rPr>
              <a:t>8</a:t>
            </a:r>
            <a:endParaRPr lang="en-US" altLang="zh-CN" sz="2800" baseline="-2500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dissolve">
                                      <p:cBhvr>
                                        <p:cTn id="7" dur="500"/>
                                        <p:tgtEl>
                                          <p:spTgt spid="2662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6628"/>
                                        </p:tgtEl>
                                        <p:attrNameLst>
                                          <p:attrName>style.visibility</p:attrName>
                                        </p:attrNameLst>
                                      </p:cBhvr>
                                      <p:to>
                                        <p:strVal val="visible"/>
                                      </p:to>
                                    </p:set>
                                    <p:animEffect transition="in" filter="slide(fromTop)">
                                      <p:cBhvr>
                                        <p:cTn id="12" dur="500"/>
                                        <p:tgtEl>
                                          <p:spTgt spid="2662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6629"/>
                                        </p:tgtEl>
                                        <p:attrNameLst>
                                          <p:attrName>style.visibility</p:attrName>
                                        </p:attrNameLst>
                                      </p:cBhvr>
                                      <p:to>
                                        <p:strVal val="visible"/>
                                      </p:to>
                                    </p:set>
                                    <p:animEffect transition="in" filter="slide(fromBottom)">
                                      <p:cBhvr>
                                        <p:cTn id="17" dur="500"/>
                                        <p:tgtEl>
                                          <p:spTgt spid="2662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26630"/>
                                        </p:tgtEl>
                                        <p:attrNameLst>
                                          <p:attrName>style.visibility</p:attrName>
                                        </p:attrNameLst>
                                      </p:cBhvr>
                                      <p:to>
                                        <p:strVal val="visible"/>
                                      </p:to>
                                    </p:set>
                                    <p:animEffect transition="in" filter="slide(fromTop)">
                                      <p:cBhvr>
                                        <p:cTn id="22" dur="500"/>
                                        <p:tgtEl>
                                          <p:spTgt spid="2663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6631"/>
                                        </p:tgtEl>
                                        <p:attrNameLst>
                                          <p:attrName>style.visibility</p:attrName>
                                        </p:attrNameLst>
                                      </p:cBhvr>
                                      <p:to>
                                        <p:strVal val="visible"/>
                                      </p:to>
                                    </p:set>
                                    <p:animEffect transition="in" filter="slide(fromBottom)">
                                      <p:cBhvr>
                                        <p:cTn id="27" dur="500"/>
                                        <p:tgtEl>
                                          <p:spTgt spid="2663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2663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26633"/>
                                        </p:tgtEl>
                                        <p:attrNameLst>
                                          <p:attrName>style.visibility</p:attrName>
                                        </p:attrNameLst>
                                      </p:cBhvr>
                                      <p:to>
                                        <p:strVal val="visible"/>
                                      </p:to>
                                    </p:set>
                                    <p:animEffect transition="in" filter="randombar(horizontal)">
                                      <p:cBhvr>
                                        <p:cTn id="36" dur="500"/>
                                        <p:tgtEl>
                                          <p:spTgt spid="26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utoUpdateAnimBg="0"/>
      <p:bldP spid="26629" grpId="0" autoUpdateAnimBg="0"/>
      <p:bldP spid="26630" grpId="0" autoUpdateAnimBg="0"/>
      <p:bldP spid="26631" grpId="0" autoUpdateAnimBg="0"/>
      <p:bldP spid="26632" grpId="0" autoUpdateAnimBg="0"/>
      <p:bldP spid="26633"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330326" y="507988"/>
            <a:ext cx="1884352" cy="1206500"/>
          </a:xfrm>
        </p:spPr>
        <p:txBody>
          <a:bodyPr/>
          <a:lstStyle/>
          <a:p>
            <a:pPr eaLnBrk="1" hangingPunct="1"/>
            <a:r>
              <a:rPr lang="zh-CN" altLang="en-US" sz="3200" dirty="0" smtClean="0">
                <a:solidFill>
                  <a:srgbClr val="002060"/>
                </a:solidFill>
                <a:latin typeface="微软雅黑" panose="020B0503020204020204" pitchFamily="34" charset="-122"/>
                <a:ea typeface="微软雅黑" panose="020B0503020204020204" pitchFamily="34" charset="-122"/>
              </a:rPr>
              <a:t>课程章节</a:t>
            </a:r>
            <a:endParaRPr lang="zh-CN" altLang="en-US" sz="3200" dirty="0" smtClean="0">
              <a:solidFill>
                <a:srgbClr val="002060"/>
              </a:solidFill>
              <a:latin typeface="微软雅黑" panose="020B0503020204020204" pitchFamily="34" charset="-122"/>
              <a:ea typeface="微软雅黑" panose="020B0503020204020204" pitchFamily="34" charset="-122"/>
            </a:endParaRPr>
          </a:p>
        </p:txBody>
      </p:sp>
      <p:sp>
        <p:nvSpPr>
          <p:cNvPr id="8195" name="Rectangle 3"/>
          <p:cNvSpPr>
            <a:spLocks noGrp="1" noChangeArrowheads="1"/>
          </p:cNvSpPr>
          <p:nvPr>
            <p:ph type="body" idx="1"/>
          </p:nvPr>
        </p:nvSpPr>
        <p:spPr>
          <a:xfrm>
            <a:off x="500034" y="1703602"/>
            <a:ext cx="4500594" cy="4495800"/>
          </a:xfrm>
        </p:spPr>
        <p:txBody>
          <a:bodyPr/>
          <a:lstStyle/>
          <a:p>
            <a:pPr eaLnBrk="1" hangingPunct="1">
              <a:lnSpc>
                <a:spcPct val="150000"/>
              </a:lnSpc>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一、计算机及程序设计基础</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二、</a:t>
            </a:r>
            <a:r>
              <a:rPr lang="en-US" altLang="zh-CN" sz="2400" dirty="0" smtClean="0">
                <a:solidFill>
                  <a:schemeClr val="bg1"/>
                </a:solidFill>
                <a:latin typeface="微软雅黑" panose="020B0503020204020204" pitchFamily="34" charset="-122"/>
                <a:ea typeface="微软雅黑" panose="020B0503020204020204" pitchFamily="34" charset="-122"/>
              </a:rPr>
              <a:t>C</a:t>
            </a:r>
            <a:r>
              <a:rPr lang="zh-CN" altLang="en-US" sz="2400" dirty="0" smtClean="0">
                <a:solidFill>
                  <a:schemeClr val="bg1"/>
                </a:solidFill>
                <a:latin typeface="微软雅黑" panose="020B0503020204020204" pitchFamily="34" charset="-122"/>
                <a:ea typeface="微软雅黑" panose="020B0503020204020204" pitchFamily="34" charset="-122"/>
              </a:rPr>
              <a:t>程序结构和设计方法</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三、数据类型、运算符和表达式</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四、程序的控制结构与基本算法</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五、数组</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六、函数</a:t>
            </a:r>
            <a:endParaRPr lang="zh-CN" altLang="en-US" sz="2400" dirty="0" smtClean="0">
              <a:solidFill>
                <a:schemeClr val="bg1"/>
              </a:solidFill>
              <a:latin typeface="微软雅黑" panose="020B0503020204020204" pitchFamily="34" charset="-122"/>
              <a:ea typeface="微软雅黑" panose="020B0503020204020204" pitchFamily="34" charset="-122"/>
            </a:endParaRPr>
          </a:p>
        </p:txBody>
      </p:sp>
      <p:grpSp>
        <p:nvGrpSpPr>
          <p:cNvPr id="4" name="Group 2"/>
          <p:cNvGrpSpPr/>
          <p:nvPr/>
        </p:nvGrpSpPr>
        <p:grpSpPr bwMode="auto">
          <a:xfrm>
            <a:off x="473070" y="579426"/>
            <a:ext cx="785818" cy="820739"/>
            <a:chOff x="1495163" y="2236738"/>
            <a:chExt cx="534878" cy="534878"/>
          </a:xfrm>
        </p:grpSpPr>
        <p:sp>
          <p:nvSpPr>
            <p:cNvPr id="5" name="Oval 33"/>
            <p:cNvSpPr/>
            <p:nvPr/>
          </p:nvSpPr>
          <p:spPr>
            <a:xfrm>
              <a:off x="1495163" y="2236738"/>
              <a:ext cx="534878" cy="534878"/>
            </a:xfrm>
            <a:prstGeom prst="ellipse">
              <a:avLst/>
            </a:prstGeom>
            <a:solidFill>
              <a:srgbClr val="D1493B"/>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endParaRPr lang="zh-CN" altLang="zh-CN" smtClean="0">
                <a:solidFill>
                  <a:srgbClr val="FFFFFF"/>
                </a:solidFill>
              </a:endParaRPr>
            </a:p>
          </p:txBody>
        </p:sp>
        <p:pic>
          <p:nvPicPr>
            <p:cNvPr id="6" name="Picture 2"/>
            <p:cNvPicPr>
              <a:picLocks noChangeAspect="1" noChangeArrowheads="1"/>
            </p:cNvPicPr>
            <p:nvPr/>
          </p:nvPicPr>
          <p:blipFill>
            <a:blip r:embed="rId1"/>
            <a:srcRect/>
            <a:stretch>
              <a:fillRect/>
            </a:stretch>
          </p:blipFill>
          <p:spPr bwMode="auto">
            <a:xfrm>
              <a:off x="1652873" y="2386098"/>
              <a:ext cx="219459" cy="236157"/>
            </a:xfrm>
            <a:prstGeom prst="rect">
              <a:avLst/>
            </a:prstGeom>
            <a:noFill/>
            <a:ln w="9525">
              <a:noFill/>
              <a:miter lim="800000"/>
              <a:headEnd/>
              <a:tailEnd/>
            </a:ln>
            <a:effectLst/>
          </p:spPr>
        </p:pic>
      </p:grpSp>
      <p:sp>
        <p:nvSpPr>
          <p:cNvPr id="7" name="Rectangle 3"/>
          <p:cNvSpPr txBox="1">
            <a:spLocks noChangeArrowheads="1"/>
          </p:cNvSpPr>
          <p:nvPr/>
        </p:nvSpPr>
        <p:spPr bwMode="auto">
          <a:xfrm>
            <a:off x="5214942" y="1664822"/>
            <a:ext cx="3714776" cy="4495800"/>
          </a:xfrm>
          <a:prstGeom prst="rect">
            <a:avLst/>
          </a:prstGeom>
          <a:noFill/>
          <a:ln w="12700" cap="sq">
            <a:noFill/>
            <a:miter lim="800000"/>
            <a:headEnd type="none" w="sm" len="sm"/>
            <a:tailEnd type="none" w="sm" len="sm"/>
          </a:ln>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Bef>
                <a:spcPct val="20000"/>
              </a:spcBef>
              <a:spcAft>
                <a:spcPct val="0"/>
              </a:spcAft>
              <a:buClr>
                <a:schemeClr val="tx2"/>
              </a:buClr>
              <a:buSzPct val="90000"/>
              <a:buFont typeface="Symbol" panose="05050102010706020507" pitchFamily="18" charset="2"/>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七、预处理</a:t>
            </a:r>
            <a:endPar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50000"/>
              </a:lnSpc>
              <a:spcBef>
                <a:spcPct val="20000"/>
              </a:spcBef>
              <a:spcAft>
                <a:spcPct val="0"/>
              </a:spcAft>
              <a:buClr>
                <a:schemeClr val="tx2"/>
              </a:buClr>
              <a:buSzPct val="90000"/>
              <a:buFont typeface="Symbol" panose="05050102010706020507" pitchFamily="18" charset="2"/>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八、指针</a:t>
            </a:r>
            <a:endPar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50000"/>
              </a:lnSpc>
              <a:spcBef>
                <a:spcPct val="20000"/>
              </a:spcBef>
              <a:spcAft>
                <a:spcPct val="0"/>
              </a:spcAft>
              <a:buClr>
                <a:schemeClr val="tx2"/>
              </a:buClr>
              <a:buSzPct val="90000"/>
              <a:buFont typeface="Symbol" panose="05050102010706020507" pitchFamily="18" charset="2"/>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九、结构体与共用体</a:t>
            </a:r>
            <a:endPar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50000"/>
              </a:lnSpc>
              <a:spcBef>
                <a:spcPct val="20000"/>
              </a:spcBef>
              <a:spcAft>
                <a:spcPct val="0"/>
              </a:spcAft>
              <a:buClr>
                <a:schemeClr val="tx2"/>
              </a:buClr>
              <a:buSzPct val="90000"/>
              <a:buFont typeface="Symbol" panose="05050102010706020507" pitchFamily="18" charset="2"/>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十、位运算</a:t>
            </a:r>
            <a:endPar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50000"/>
              </a:lnSpc>
              <a:spcBef>
                <a:spcPct val="20000"/>
              </a:spcBef>
              <a:spcAft>
                <a:spcPct val="0"/>
              </a:spcAft>
              <a:buClr>
                <a:schemeClr val="tx2"/>
              </a:buClr>
              <a:buSzPct val="90000"/>
              <a:buFont typeface="Symbol" panose="05050102010706020507" pitchFamily="18" charset="2"/>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十一、流与文件操作</a:t>
            </a:r>
            <a:endPar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spcBef>
                <a:spcPct val="20000"/>
              </a:spcBef>
              <a:spcAft>
                <a:spcPct val="0"/>
              </a:spcAft>
              <a:buClr>
                <a:schemeClr val="tx2"/>
              </a:buClr>
              <a:buSzPct val="90000"/>
              <a:buFont typeface="Symbol" panose="05050102010706020507" pitchFamily="18" charset="2"/>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十二、面向对象程序</a:t>
            </a:r>
            <a:endParaRPr lang="en-US" altLang="zh-CN" b="0" kern="0" dirty="0">
              <a:solidFill>
                <a:schemeClr val="bg1"/>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spcBef>
                <a:spcPct val="20000"/>
              </a:spcBef>
              <a:spcAft>
                <a:spcPct val="0"/>
              </a:spcAft>
              <a:buClr>
                <a:schemeClr val="tx2"/>
              </a:buClr>
              <a:buSzPct val="90000"/>
              <a:buFont typeface="Symbol" panose="05050102010706020507" pitchFamily="18" charset="2"/>
              <a:buNone/>
              <a:defRPr/>
            </a:pP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          设计语言</a:t>
            </a:r>
            <a:r>
              <a:rPr kumimoji="1" lang="en-US" altLang="zh-CN"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C++</a:t>
            </a:r>
            <a:r>
              <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简介</a:t>
            </a:r>
            <a:endParaRPr kumimoji="1" lang="zh-CN" altLang="en-US" sz="24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1682" name="Object 2"/>
          <p:cNvGraphicFramePr>
            <a:graphicFrameLocks noChangeAspect="1"/>
          </p:cNvGraphicFramePr>
          <p:nvPr/>
        </p:nvGraphicFramePr>
        <p:xfrm>
          <a:off x="1143000" y="949325"/>
          <a:ext cx="7097713" cy="5829300"/>
        </p:xfrm>
        <a:graphic>
          <a:graphicData uri="http://schemas.openxmlformats.org/presentationml/2006/ole">
            <mc:AlternateContent xmlns:mc="http://schemas.openxmlformats.org/markup-compatibility/2006">
              <mc:Choice xmlns:v="urn:schemas-microsoft-com:vml" Requires="v">
                <p:oleObj spid="_x0000_s1025" name="Document" r:id="rId1" imgW="5002530" imgH="3990340" progId="Word.Document.8">
                  <p:embed/>
                </p:oleObj>
              </mc:Choice>
              <mc:Fallback>
                <p:oleObj name="Document" r:id="rId1" imgW="5002530" imgH="3990340" progId="Word.Document.8">
                  <p:embed/>
                  <p:pic>
                    <p:nvPicPr>
                      <p:cNvPr id="0" name="Object 2" descr="image52"/>
                      <p:cNvPicPr>
                        <a:picLocks noChangeAspect="1"/>
                      </p:cNvPicPr>
                      <p:nvPr/>
                    </p:nvPicPr>
                    <p:blipFill>
                      <a:blip r:embed="rId2"/>
                      <a:stretch>
                        <a:fillRect/>
                      </a:stretch>
                    </p:blipFill>
                    <p:spPr>
                      <a:xfrm>
                        <a:off x="1143000" y="949325"/>
                        <a:ext cx="7097713" cy="5829300"/>
                      </a:xfrm>
                      <a:prstGeom prst="rect">
                        <a:avLst/>
                      </a:prstGeom>
                      <a:noFill/>
                      <a:ln w="9525">
                        <a:noFill/>
                      </a:ln>
                    </p:spPr>
                  </p:pic>
                </p:oleObj>
              </mc:Fallback>
            </mc:AlternateContent>
          </a:graphicData>
        </a:graphic>
      </p:graphicFrame>
      <p:sp>
        <p:nvSpPr>
          <p:cNvPr id="71683" name="Rectangle 3"/>
          <p:cNvSpPr>
            <a:spLocks noGrp="1" noChangeArrowheads="1"/>
          </p:cNvSpPr>
          <p:nvPr>
            <p:ph type="ctrTitle"/>
          </p:nvPr>
        </p:nvSpPr>
        <p:spPr>
          <a:xfrm>
            <a:off x="1139801" y="347662"/>
            <a:ext cx="6934200" cy="457200"/>
          </a:xfrm>
        </p:spPr>
        <p:txBody>
          <a:bodyPr/>
          <a:lstStyle/>
          <a:p>
            <a:pPr eaLnBrk="1" hangingPunct="1"/>
            <a:r>
              <a:rPr lang="en-US" altLang="zh-CN" sz="2400" b="1" smtClean="0">
                <a:solidFill>
                  <a:schemeClr val="bg1"/>
                </a:solidFill>
                <a:latin typeface="微软雅黑" panose="020B0503020204020204" pitchFamily="34" charset="-122"/>
                <a:ea typeface="微软雅黑" panose="020B0503020204020204" pitchFamily="34" charset="-122"/>
              </a:rPr>
              <a:t>3.</a:t>
            </a:r>
            <a:r>
              <a:rPr lang="zh-CN" altLang="en-US" sz="2400" b="1" smtClean="0">
                <a:solidFill>
                  <a:schemeClr val="bg1"/>
                </a:solidFill>
                <a:latin typeface="微软雅黑" panose="020B0503020204020204" pitchFamily="34" charset="-122"/>
                <a:ea typeface="微软雅黑" panose="020B0503020204020204" pitchFamily="34" charset="-122"/>
              </a:rPr>
              <a:t>二进制、八进制、十六进制、十进制对应关系：</a:t>
            </a:r>
            <a:endParaRPr lang="zh-CN" altLang="en-US" sz="2400" b="1"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28596" y="357166"/>
            <a:ext cx="8001000" cy="5262979"/>
          </a:xfrm>
          <a:prstGeom prst="rect">
            <a:avLst/>
          </a:prstGeom>
          <a:noFill/>
          <a:ln w="12700" cap="sq">
            <a:noFill/>
            <a:miter lim="800000"/>
            <a:headEnd type="none" w="sm" len="sm"/>
            <a:tailEnd type="none" w="sm" len="sm"/>
          </a:ln>
        </p:spPr>
        <p:txBody>
          <a:bodyPr>
            <a:spAutoFit/>
          </a:bodyPr>
          <a:lstStyle/>
          <a:p>
            <a:pPr marL="457200" indent="-457200" eaLnBrk="1" hangingPunct="1"/>
            <a:endParaRPr lang="en-US" altLang="zh-CN" dirty="0">
              <a:solidFill>
                <a:schemeClr val="bg1"/>
              </a:solidFill>
              <a:ea typeface="微软雅黑" panose="020B0503020204020204" pitchFamily="34" charset="-122"/>
            </a:endParaRPr>
          </a:p>
          <a:p>
            <a:pPr marL="457200" indent="-457200" eaLnBrk="1" hangingPunct="1"/>
            <a:r>
              <a:rPr lang="zh-CN" altLang="en-US" dirty="0">
                <a:solidFill>
                  <a:schemeClr val="bg1"/>
                </a:solidFill>
                <a:ea typeface="微软雅黑" panose="020B0503020204020204" pitchFamily="34" charset="-122"/>
              </a:rPr>
              <a:t>二</a:t>
            </a:r>
            <a:r>
              <a:rPr lang="en-US" altLang="zh-CN" dirty="0">
                <a:solidFill>
                  <a:schemeClr val="bg1"/>
                </a:solidFill>
                <a:ea typeface="微软雅黑" panose="020B0503020204020204" pitchFamily="34" charset="-122"/>
              </a:rPr>
              <a:t>. </a:t>
            </a:r>
            <a:r>
              <a:rPr lang="zh-CN" altLang="en-US" dirty="0">
                <a:solidFill>
                  <a:schemeClr val="bg1"/>
                </a:solidFill>
                <a:ea typeface="微软雅黑" panose="020B0503020204020204" pitchFamily="34" charset="-122"/>
              </a:rPr>
              <a:t>计算机中数据的表示</a:t>
            </a:r>
            <a:r>
              <a:rPr lang="en-US" altLang="zh-CN" dirty="0">
                <a:solidFill>
                  <a:schemeClr val="bg1"/>
                </a:solidFill>
                <a:ea typeface="微软雅黑" panose="020B0503020204020204" pitchFamily="34" charset="-122"/>
              </a:rPr>
              <a:t>:</a:t>
            </a:r>
            <a:endParaRPr lang="en-US" altLang="zh-CN" dirty="0">
              <a:solidFill>
                <a:schemeClr val="bg1"/>
              </a:solidFill>
              <a:ea typeface="微软雅黑" panose="020B0503020204020204" pitchFamily="34" charset="-122"/>
            </a:endParaRPr>
          </a:p>
          <a:p>
            <a:pPr marL="457200" indent="-457200" eaLnBrk="1" hangingPunct="1"/>
            <a:r>
              <a:rPr lang="en-US" altLang="zh-CN" dirty="0">
                <a:solidFill>
                  <a:schemeClr val="bg1"/>
                </a:solidFill>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符号位的表示</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通常规定一个数的最高位作为符号位，例：“</a:t>
            </a:r>
            <a:r>
              <a:rPr lang="en-US" altLang="zh-CN" sz="2000" dirty="0">
                <a:solidFill>
                  <a:schemeClr val="bg1"/>
                </a:solidFill>
                <a:latin typeface="微软雅黑" panose="020B0503020204020204" pitchFamily="34" charset="-122"/>
                <a:ea typeface="微软雅黑" panose="020B0503020204020204" pitchFamily="34" charset="-122"/>
              </a:rPr>
              <a:t>0” </a:t>
            </a:r>
            <a:r>
              <a:rPr lang="zh-CN" altLang="en-US" sz="2000" dirty="0">
                <a:solidFill>
                  <a:schemeClr val="bg1"/>
                </a:solidFill>
                <a:latin typeface="微软雅黑" panose="020B0503020204020204" pitchFamily="34" charset="-122"/>
                <a:ea typeface="微软雅黑" panose="020B0503020204020204" pitchFamily="34" charset="-122"/>
              </a:rPr>
              <a:t>表示正，“</a:t>
            </a:r>
            <a:r>
              <a:rPr lang="en-US" altLang="zh-CN" sz="2000" dirty="0">
                <a:solidFill>
                  <a:schemeClr val="bg1"/>
                </a:solidFill>
                <a:latin typeface="微软雅黑" panose="020B0503020204020204" pitchFamily="34" charset="-122"/>
                <a:ea typeface="微软雅黑" panose="020B0503020204020204" pitchFamily="34" charset="-122"/>
              </a:rPr>
              <a:t>1” </a:t>
            </a:r>
            <a:r>
              <a:rPr lang="zh-CN" altLang="en-US" sz="2000" dirty="0">
                <a:solidFill>
                  <a:schemeClr val="bg1"/>
                </a:solidFill>
                <a:latin typeface="微软雅黑" panose="020B0503020204020204" pitchFamily="34" charset="-122"/>
                <a:ea typeface="微软雅黑" panose="020B0503020204020204" pitchFamily="34" charset="-122"/>
              </a:rPr>
              <a:t>表示负。</a:t>
            </a:r>
            <a:endParaRPr lang="zh-CN" altLang="en-US" sz="2000" dirty="0">
              <a:solidFill>
                <a:schemeClr val="bg1"/>
              </a:solidFill>
              <a:latin typeface="微软雅黑" panose="020B0503020204020204" pitchFamily="34" charset="-122"/>
              <a:ea typeface="微软雅黑" panose="020B0503020204020204" pitchFamily="34" charset="-122"/>
            </a:endParaRPr>
          </a:p>
          <a:p>
            <a:pPr marL="457200" indent="-457200" eaLnBrk="1" hangingPunct="1"/>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原码、反码、补码</a:t>
            </a:r>
            <a:r>
              <a:rPr lang="zh-CN" altLang="en-US" sz="2000" dirty="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a:p>
            <a:pPr marL="457200" indent="-457200" eaLnBrk="1" hangingPunct="1"/>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 </a:t>
            </a:r>
            <a:r>
              <a:rPr lang="zh-CN" altLang="en-US" sz="2000" dirty="0">
                <a:solidFill>
                  <a:schemeClr val="bg1"/>
                </a:solidFill>
                <a:latin typeface="微软雅黑" panose="020B0503020204020204" pitchFamily="34" charset="-122"/>
                <a:ea typeface="微软雅黑" panose="020B0503020204020204" pitchFamily="34" charset="-122"/>
              </a:rPr>
              <a:t>数的原码指最高位为数符位</a:t>
            </a:r>
            <a:r>
              <a:rPr lang="en-US" altLang="zh-CN"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“0” </a:t>
            </a:r>
            <a:r>
              <a:rPr lang="zh-CN" altLang="en-US" sz="2000" dirty="0">
                <a:solidFill>
                  <a:srgbClr val="FF0000"/>
                </a:solidFill>
                <a:latin typeface="微软雅黑" panose="020B0503020204020204" pitchFamily="34" charset="-122"/>
                <a:ea typeface="微软雅黑" panose="020B0503020204020204" pitchFamily="34" charset="-122"/>
              </a:rPr>
              <a:t>表示正，“</a:t>
            </a:r>
            <a:r>
              <a:rPr lang="en-US" altLang="zh-CN" sz="2000" dirty="0">
                <a:solidFill>
                  <a:srgbClr val="FF0000"/>
                </a:solidFill>
                <a:latin typeface="微软雅黑" panose="020B0503020204020204" pitchFamily="34" charset="-122"/>
                <a:ea typeface="微软雅黑" panose="020B0503020204020204" pitchFamily="34" charset="-122"/>
              </a:rPr>
              <a:t>1” </a:t>
            </a:r>
            <a:r>
              <a:rPr lang="zh-CN" altLang="en-US" sz="2000" dirty="0">
                <a:solidFill>
                  <a:srgbClr val="FF0000"/>
                </a:solidFill>
                <a:latin typeface="微软雅黑" panose="020B0503020204020204" pitchFamily="34" charset="-122"/>
                <a:ea typeface="微软雅黑" panose="020B0503020204020204" pitchFamily="34" charset="-122"/>
              </a:rPr>
              <a:t>表示负</a:t>
            </a:r>
            <a:r>
              <a:rPr lang="zh-CN" altLang="en-US" sz="2000" dirty="0">
                <a:solidFill>
                  <a:schemeClr val="bg1"/>
                </a:solidFill>
                <a:latin typeface="微软雅黑" panose="020B0503020204020204" pitchFamily="34" charset="-122"/>
                <a:ea typeface="微软雅黑" panose="020B0503020204020204" pitchFamily="34" charset="-122"/>
              </a:rPr>
              <a:t>。数值部分是原码的绝对值</a:t>
            </a:r>
            <a:r>
              <a:rPr lang="en-US" altLang="zh-CN"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eaLnBrk="1" hangingPunct="1"/>
            <a:r>
              <a:rPr lang="en-US" altLang="zh-CN" sz="2000" dirty="0">
                <a:solidFill>
                  <a:schemeClr val="bg1"/>
                </a:solidFill>
                <a:latin typeface="微软雅黑" panose="020B0503020204020204" pitchFamily="34" charset="-122"/>
                <a:ea typeface="微软雅黑" panose="020B0503020204020204" pitchFamily="34" charset="-122"/>
              </a:rPr>
              <a:t>      (2) </a:t>
            </a:r>
            <a:r>
              <a:rPr lang="zh-CN" altLang="en-US" sz="2000" dirty="0">
                <a:solidFill>
                  <a:schemeClr val="bg1"/>
                </a:solidFill>
                <a:latin typeface="微软雅黑" panose="020B0503020204020204" pitchFamily="34" charset="-122"/>
                <a:ea typeface="微软雅黑" panose="020B0503020204020204" pitchFamily="34" charset="-122"/>
              </a:rPr>
              <a:t>数的反码表示法规定</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正数的反码和原码相同</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负数的反码是对其原码除符号位外各位求反</a:t>
            </a:r>
            <a:r>
              <a:rPr lang="en-US" altLang="zh-CN" sz="2000" dirty="0">
                <a:solidFill>
                  <a:schemeClr val="bg1"/>
                </a:solidFill>
                <a:latin typeface="微软雅黑" panose="020B0503020204020204" pitchFamily="34" charset="-122"/>
                <a:ea typeface="微软雅黑" panose="020B0503020204020204" pitchFamily="34" charset="-122"/>
              </a:rPr>
              <a:t>(0</a:t>
            </a:r>
            <a:r>
              <a:rPr lang="zh-CN" altLang="en-US" sz="2000" dirty="0">
                <a:solidFill>
                  <a:schemeClr val="bg1"/>
                </a:solidFill>
                <a:latin typeface="微软雅黑" panose="020B0503020204020204" pitchFamily="34" charset="-122"/>
                <a:ea typeface="微软雅黑" panose="020B0503020204020204" pitchFamily="34" charset="-122"/>
              </a:rPr>
              <a:t>变</a:t>
            </a:r>
            <a:r>
              <a:rPr lang="en-US" altLang="zh-CN" sz="2000" dirty="0">
                <a:solidFill>
                  <a:schemeClr val="bg1"/>
                </a:solidFill>
                <a:latin typeface="微软雅黑" panose="020B0503020204020204" pitchFamily="34" charset="-122"/>
                <a:ea typeface="微软雅黑" panose="020B0503020204020204" pitchFamily="34" charset="-122"/>
              </a:rPr>
              <a:t>1,1</a:t>
            </a:r>
            <a:r>
              <a:rPr lang="zh-CN" altLang="en-US" sz="2000" dirty="0">
                <a:solidFill>
                  <a:schemeClr val="bg1"/>
                </a:solidFill>
                <a:latin typeface="微软雅黑" panose="020B0503020204020204" pitchFamily="34" charset="-122"/>
                <a:ea typeface="微软雅黑" panose="020B0503020204020204" pitchFamily="34" charset="-122"/>
              </a:rPr>
              <a:t>变</a:t>
            </a:r>
            <a:r>
              <a:rPr lang="en-US" altLang="zh-CN" sz="2000" dirty="0">
                <a:solidFill>
                  <a:schemeClr val="bg1"/>
                </a:solidFill>
                <a:latin typeface="微软雅黑" panose="020B0503020204020204" pitchFamily="34" charset="-122"/>
                <a:ea typeface="微软雅黑" panose="020B0503020204020204" pitchFamily="34" charset="-122"/>
              </a:rPr>
              <a:t>0).</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eaLnBrk="1" hangingPunct="1"/>
            <a:r>
              <a:rPr lang="en-US" altLang="zh-CN" sz="2000" dirty="0">
                <a:solidFill>
                  <a:schemeClr val="bg1"/>
                </a:solidFill>
                <a:latin typeface="微软雅黑" panose="020B0503020204020204" pitchFamily="34" charset="-122"/>
                <a:ea typeface="微软雅黑" panose="020B0503020204020204" pitchFamily="34" charset="-122"/>
              </a:rPr>
              <a:t>      (3) </a:t>
            </a:r>
            <a:r>
              <a:rPr lang="zh-CN" altLang="en-US" sz="2000" dirty="0">
                <a:solidFill>
                  <a:schemeClr val="bg1"/>
                </a:solidFill>
                <a:latin typeface="微软雅黑" panose="020B0503020204020204" pitchFamily="34" charset="-122"/>
                <a:ea typeface="微软雅黑" panose="020B0503020204020204" pitchFamily="34" charset="-122"/>
              </a:rPr>
              <a:t>补码表表示法规定</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正数的补码和原码相同</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负数的补码是在其反码的最后一位上加</a:t>
            </a:r>
            <a:r>
              <a:rPr lang="en-US" altLang="zh-CN" sz="2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eaLnBrk="1" hangingPunct="1"/>
            <a:r>
              <a:rPr lang="en-US" altLang="zh-CN" sz="2000" dirty="0">
                <a:solidFill>
                  <a:schemeClr val="bg1"/>
                </a:solidFill>
                <a:latin typeface="微软雅黑" panose="020B0503020204020204" pitchFamily="34" charset="-122"/>
                <a:ea typeface="微软雅黑" panose="020B0503020204020204" pitchFamily="34" charset="-122"/>
              </a:rPr>
              <a:t>      (4) </a:t>
            </a:r>
            <a:r>
              <a:rPr lang="zh-CN" altLang="en-US" sz="2000" dirty="0">
                <a:solidFill>
                  <a:schemeClr val="bg1"/>
                </a:solidFill>
                <a:latin typeface="微软雅黑" panose="020B0503020204020204" pitchFamily="34" charset="-122"/>
                <a:ea typeface="微软雅黑" panose="020B0503020204020204" pitchFamily="34" charset="-122"/>
              </a:rPr>
              <a:t>补码运算具有</a:t>
            </a:r>
            <a:r>
              <a:rPr lang="en-US" altLang="zh-CN" sz="2000" dirty="0">
                <a:solidFill>
                  <a:schemeClr val="bg1"/>
                </a:solidFill>
                <a:latin typeface="微软雅黑" panose="020B0503020204020204" pitchFamily="34" charset="-122"/>
                <a:ea typeface="微软雅黑" panose="020B0503020204020204" pitchFamily="34" charset="-122"/>
              </a:rPr>
              <a:t>3</a:t>
            </a:r>
            <a:r>
              <a:rPr lang="zh-CN" altLang="en-US" sz="2000" dirty="0">
                <a:solidFill>
                  <a:schemeClr val="bg1"/>
                </a:solidFill>
                <a:latin typeface="微软雅黑" panose="020B0503020204020204" pitchFamily="34" charset="-122"/>
                <a:ea typeface="微软雅黑" panose="020B0503020204020204" pitchFamily="34" charset="-122"/>
              </a:rPr>
              <a:t>个优点：</a:t>
            </a:r>
            <a:r>
              <a:rPr lang="zh-CN" altLang="en-US" sz="2000" dirty="0">
                <a:solidFill>
                  <a:srgbClr val="00B050"/>
                </a:solidFill>
                <a:latin typeface="微软雅黑" panose="020B0503020204020204" pitchFamily="34" charset="-122"/>
                <a:ea typeface="微软雅黑" panose="020B0503020204020204" pitchFamily="34" charset="-122"/>
              </a:rPr>
              <a:t>减法变加法</a:t>
            </a:r>
            <a:r>
              <a:rPr lang="zh-CN" altLang="en-US"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rgbClr val="00B050"/>
                </a:solidFill>
                <a:latin typeface="微软雅黑" panose="020B0503020204020204" pitchFamily="34" charset="-122"/>
                <a:ea typeface="微软雅黑" panose="020B0503020204020204" pitchFamily="34" charset="-122"/>
              </a:rPr>
              <a:t>符号位参与运算</a:t>
            </a:r>
            <a:r>
              <a:rPr lang="zh-CN" altLang="en-US"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rgbClr val="00B050"/>
                </a:solidFill>
                <a:latin typeface="微软雅黑" panose="020B0503020204020204" pitchFamily="34" charset="-122"/>
                <a:ea typeface="微软雅黑" panose="020B0503020204020204" pitchFamily="34" charset="-122"/>
              </a:rPr>
              <a:t>补码之和等于和的补码</a:t>
            </a:r>
            <a:r>
              <a:rPr lang="zh-CN" altLang="en-US" sz="2000" dirty="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a:p>
            <a:pPr marL="457200" indent="-457200" eaLnBrk="1" hangingPunct="1"/>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3.</a:t>
            </a:r>
            <a:r>
              <a:rPr lang="zh-CN" altLang="en-US" sz="2000" dirty="0">
                <a:solidFill>
                  <a:schemeClr val="bg1"/>
                </a:solidFill>
                <a:latin typeface="微软雅黑" panose="020B0503020204020204" pitchFamily="34" charset="-122"/>
                <a:ea typeface="微软雅黑" panose="020B0503020204020204" pitchFamily="34" charset="-122"/>
              </a:rPr>
              <a:t>定点数与浮点数：在计算机中表示小数时</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根据其小数点位置是否固定</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分为</a:t>
            </a:r>
            <a:r>
              <a:rPr lang="zh-CN" altLang="en-US" sz="2000" dirty="0">
                <a:solidFill>
                  <a:srgbClr val="FF0000"/>
                </a:solidFill>
                <a:latin typeface="微软雅黑" panose="020B0503020204020204" pitchFamily="34" charset="-122"/>
                <a:ea typeface="微软雅黑" panose="020B0503020204020204" pitchFamily="34" charset="-122"/>
              </a:rPr>
              <a:t>定点表示法</a:t>
            </a:r>
            <a:r>
              <a:rPr lang="zh-CN" altLang="en-US" sz="2000" dirty="0">
                <a:solidFill>
                  <a:schemeClr val="bg1"/>
                </a:solidFill>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浮点表示法</a:t>
            </a:r>
            <a:r>
              <a:rPr lang="en-US" altLang="zh-CN"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eaLnBrk="1" hangingPunct="1"/>
            <a:r>
              <a:rPr lang="en-US" altLang="zh-CN" dirty="0">
                <a:solidFill>
                  <a:schemeClr val="bg1"/>
                </a:solidFill>
                <a:ea typeface="微软雅黑" panose="020B0503020204020204" pitchFamily="34" charset="-122"/>
              </a:rPr>
              <a:t>      </a:t>
            </a:r>
            <a:endParaRPr lang="en-US" altLang="zh-CN" dirty="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4914" name="Rectangle 2"/>
          <p:cNvSpPr>
            <a:spLocks noGrp="1" noChangeArrowheads="1"/>
          </p:cNvSpPr>
          <p:nvPr>
            <p:ph type="body" idx="1"/>
          </p:nvPr>
        </p:nvSpPr>
        <p:spPr>
          <a:xfrm>
            <a:off x="779145" y="1655445"/>
            <a:ext cx="6465570" cy="2301875"/>
          </a:xfrm>
        </p:spPr>
        <p:txBody>
          <a:bodyPr/>
          <a:lstStyle/>
          <a:p>
            <a:pPr lvl="1" eaLnBrk="1" hangingPunct="1"/>
            <a:r>
              <a:rPr lang="zh-CN" altLang="en-US" b="1" smtClean="0">
                <a:solidFill>
                  <a:schemeClr val="bg1"/>
                </a:solidFill>
                <a:latin typeface="微软雅黑" panose="020B0503020204020204" pitchFamily="34" charset="-122"/>
                <a:ea typeface="微软雅黑" panose="020B0503020204020204" pitchFamily="34" charset="-122"/>
              </a:rPr>
              <a:t>字节和位</a:t>
            </a:r>
            <a:endParaRPr lang="zh-CN" altLang="en-US" b="1" smtClean="0">
              <a:solidFill>
                <a:schemeClr val="bg1"/>
              </a:solidFill>
              <a:latin typeface="微软雅黑" panose="020B0503020204020204" pitchFamily="34" charset="-122"/>
              <a:ea typeface="微软雅黑" panose="020B0503020204020204" pitchFamily="34" charset="-122"/>
            </a:endParaRPr>
          </a:p>
          <a:p>
            <a:pPr lvl="2" eaLnBrk="1" hangingPunct="1"/>
            <a:r>
              <a:rPr lang="zh-CN" altLang="en-US" smtClean="0">
                <a:solidFill>
                  <a:schemeClr val="bg1"/>
                </a:solidFill>
                <a:latin typeface="微软雅黑" panose="020B0503020204020204" pitchFamily="34" charset="-122"/>
                <a:ea typeface="微软雅黑" panose="020B0503020204020204" pitchFamily="34" charset="-122"/>
              </a:rPr>
              <a:t>内存以</a:t>
            </a:r>
            <a:r>
              <a:rPr lang="zh-CN" altLang="en-US" smtClean="0">
                <a:solidFill>
                  <a:schemeClr val="bg2">
                    <a:lumMod val="50000"/>
                    <a:lumOff val="50000"/>
                  </a:schemeClr>
                </a:solidFill>
                <a:latin typeface="微软雅黑" panose="020B0503020204020204" pitchFamily="34" charset="-122"/>
                <a:ea typeface="微软雅黑" panose="020B0503020204020204" pitchFamily="34" charset="-122"/>
              </a:rPr>
              <a:t>字节</a:t>
            </a:r>
            <a:r>
              <a:rPr lang="zh-CN" altLang="en-US" smtClean="0">
                <a:solidFill>
                  <a:schemeClr val="bg1"/>
                </a:solidFill>
                <a:latin typeface="微软雅黑" panose="020B0503020204020204" pitchFamily="34" charset="-122"/>
                <a:ea typeface="微软雅黑" panose="020B0503020204020204" pitchFamily="34" charset="-122"/>
              </a:rPr>
              <a:t>为单元组成</a:t>
            </a:r>
            <a:endParaRPr lang="zh-CN" altLang="en-US" smtClean="0">
              <a:solidFill>
                <a:schemeClr val="bg1"/>
              </a:solidFill>
              <a:latin typeface="微软雅黑" panose="020B0503020204020204" pitchFamily="34" charset="-122"/>
              <a:ea typeface="微软雅黑" panose="020B0503020204020204" pitchFamily="34" charset="-122"/>
            </a:endParaRPr>
          </a:p>
          <a:p>
            <a:pPr lvl="2" eaLnBrk="1" hangingPunct="1"/>
            <a:r>
              <a:rPr lang="zh-CN" altLang="en-US" smtClean="0">
                <a:solidFill>
                  <a:schemeClr val="bg1"/>
                </a:solidFill>
                <a:latin typeface="微软雅黑" panose="020B0503020204020204" pitchFamily="34" charset="-122"/>
                <a:ea typeface="微软雅黑" panose="020B0503020204020204" pitchFamily="34" charset="-122"/>
              </a:rPr>
              <a:t>每个字节有一个地址</a:t>
            </a:r>
            <a:endParaRPr lang="zh-CN" altLang="en-US" smtClean="0">
              <a:solidFill>
                <a:schemeClr val="bg1"/>
              </a:solidFill>
              <a:latin typeface="微软雅黑" panose="020B0503020204020204" pitchFamily="34" charset="-122"/>
              <a:ea typeface="微软雅黑" panose="020B0503020204020204" pitchFamily="34" charset="-122"/>
            </a:endParaRPr>
          </a:p>
          <a:p>
            <a:pPr lvl="2" eaLnBrk="1" hangingPunct="1"/>
            <a:r>
              <a:rPr lang="zh-CN" altLang="en-US" smtClean="0">
                <a:solidFill>
                  <a:schemeClr val="bg1"/>
                </a:solidFill>
                <a:latin typeface="微软雅黑" panose="020B0503020204020204" pitchFamily="34" charset="-122"/>
                <a:ea typeface="微软雅黑" panose="020B0503020204020204" pitchFamily="34" charset="-122"/>
              </a:rPr>
              <a:t>一个字节一般由</a:t>
            </a:r>
            <a:r>
              <a:rPr lang="en-US" altLang="zh-CN" smtClean="0">
                <a:solidFill>
                  <a:schemeClr val="bg2">
                    <a:lumMod val="50000"/>
                    <a:lumOff val="50000"/>
                  </a:schemeClr>
                </a:solidFill>
                <a:latin typeface="微软雅黑" panose="020B0503020204020204" pitchFamily="34" charset="-122"/>
                <a:ea typeface="微软雅黑" panose="020B0503020204020204" pitchFamily="34" charset="-122"/>
              </a:rPr>
              <a:t>8</a:t>
            </a:r>
            <a:r>
              <a:rPr lang="zh-CN" altLang="en-US" smtClean="0">
                <a:solidFill>
                  <a:schemeClr val="bg2">
                    <a:lumMod val="50000"/>
                    <a:lumOff val="50000"/>
                  </a:schemeClr>
                </a:solidFill>
                <a:latin typeface="微软雅黑" panose="020B0503020204020204" pitchFamily="34" charset="-122"/>
                <a:ea typeface="微软雅黑" panose="020B0503020204020204" pitchFamily="34" charset="-122"/>
              </a:rPr>
              <a:t>位二进制位</a:t>
            </a:r>
            <a:r>
              <a:rPr lang="zh-CN" altLang="en-US" smtClean="0">
                <a:solidFill>
                  <a:schemeClr val="bg1"/>
                </a:solidFill>
                <a:latin typeface="微软雅黑" panose="020B0503020204020204" pitchFamily="34" charset="-122"/>
                <a:ea typeface="微软雅黑" panose="020B0503020204020204" pitchFamily="34" charset="-122"/>
              </a:rPr>
              <a:t>组成</a:t>
            </a:r>
            <a:endParaRPr lang="zh-CN" altLang="en-US" smtClean="0">
              <a:solidFill>
                <a:schemeClr val="bg1"/>
              </a:solidFill>
              <a:latin typeface="微软雅黑" panose="020B0503020204020204" pitchFamily="34" charset="-122"/>
              <a:ea typeface="微软雅黑" panose="020B0503020204020204" pitchFamily="34" charset="-122"/>
            </a:endParaRPr>
          </a:p>
          <a:p>
            <a:pPr lvl="2" eaLnBrk="1" hangingPunct="1"/>
            <a:r>
              <a:rPr lang="zh-CN" altLang="en-US" smtClean="0">
                <a:solidFill>
                  <a:schemeClr val="bg1"/>
                </a:solidFill>
                <a:latin typeface="微软雅黑" panose="020B0503020204020204" pitchFamily="34" charset="-122"/>
                <a:ea typeface="微软雅黑" panose="020B0503020204020204" pitchFamily="34" charset="-122"/>
              </a:rPr>
              <a:t>每个二进位的值是</a:t>
            </a:r>
            <a:r>
              <a:rPr lang="en-US" altLang="zh-CN" smtClean="0">
                <a:solidFill>
                  <a:schemeClr val="bg1"/>
                </a:solidFill>
                <a:latin typeface="微软雅黑" panose="020B0503020204020204" pitchFamily="34" charset="-122"/>
                <a:ea typeface="微软雅黑" panose="020B0503020204020204" pitchFamily="34" charset="-122"/>
              </a:rPr>
              <a:t>0</a:t>
            </a:r>
            <a:r>
              <a:rPr lang="zh-CN" altLang="en-US" smtClean="0">
                <a:solidFill>
                  <a:schemeClr val="bg1"/>
                </a:solidFill>
                <a:latin typeface="微软雅黑" panose="020B0503020204020204" pitchFamily="34" charset="-122"/>
                <a:ea typeface="微软雅黑" panose="020B0503020204020204" pitchFamily="34" charset="-122"/>
              </a:rPr>
              <a:t>或</a:t>
            </a:r>
            <a:r>
              <a:rPr lang="en-US" altLang="zh-CN" smtClean="0">
                <a:solidFill>
                  <a:schemeClr val="bg1"/>
                </a:solidFill>
                <a:latin typeface="微软雅黑" panose="020B0503020204020204" pitchFamily="34" charset="-122"/>
                <a:ea typeface="微软雅黑" panose="020B0503020204020204" pitchFamily="34" charset="-122"/>
              </a:rPr>
              <a:t>1</a:t>
            </a:r>
            <a:endParaRPr lang="en-US" altLang="zh-CN"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1656080" y="2588895"/>
            <a:ext cx="1772920" cy="1014730"/>
          </a:xfrm>
          <a:prstGeom prst="rect">
            <a:avLst/>
          </a:prstGeom>
          <a:noFill/>
        </p:spPr>
        <p:txBody>
          <a:bodyPr wrap="square" rtlCol="0">
            <a:spAutoFit/>
          </a:bodyPr>
          <a:p>
            <a:r>
              <a:rPr lang="zh-CN" altLang="en-US" sz="6000">
                <a:solidFill>
                  <a:srgbClr val="0070C0"/>
                </a:solidFill>
                <a:latin typeface="微软雅黑" panose="020B0503020204020204" pitchFamily="34" charset="-122"/>
                <a:ea typeface="微软雅黑" panose="020B0503020204020204" pitchFamily="34" charset="-122"/>
              </a:rPr>
              <a:t>原码</a:t>
            </a:r>
            <a:endParaRPr lang="zh-CN" altLang="en-US" sz="6000">
              <a:solidFill>
                <a:srgbClr val="0070C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749040" y="2588895"/>
            <a:ext cx="1772920" cy="1014730"/>
          </a:xfrm>
          <a:prstGeom prst="rect">
            <a:avLst/>
          </a:prstGeom>
          <a:noFill/>
        </p:spPr>
        <p:txBody>
          <a:bodyPr wrap="square" rtlCol="0">
            <a:spAutoFit/>
          </a:bodyPr>
          <a:p>
            <a:r>
              <a:rPr lang="zh-CN" altLang="en-US" sz="6000">
                <a:solidFill>
                  <a:srgbClr val="0070C0"/>
                </a:solidFill>
                <a:latin typeface="微软雅黑" panose="020B0503020204020204" pitchFamily="34" charset="-122"/>
                <a:ea typeface="微软雅黑" panose="020B0503020204020204" pitchFamily="34" charset="-122"/>
              </a:rPr>
              <a:t>反码</a:t>
            </a:r>
            <a:endParaRPr lang="zh-CN" altLang="en-US" sz="600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722620" y="2588895"/>
            <a:ext cx="1772920" cy="1014730"/>
          </a:xfrm>
          <a:prstGeom prst="rect">
            <a:avLst/>
          </a:prstGeom>
          <a:noFill/>
        </p:spPr>
        <p:txBody>
          <a:bodyPr wrap="square" rtlCol="0">
            <a:spAutoFit/>
          </a:bodyPr>
          <a:p>
            <a:r>
              <a:rPr lang="zh-CN" altLang="en-US" sz="6000">
                <a:solidFill>
                  <a:srgbClr val="0070C0"/>
                </a:solidFill>
                <a:latin typeface="微软雅黑" panose="020B0503020204020204" pitchFamily="34" charset="-122"/>
                <a:ea typeface="微软雅黑" panose="020B0503020204020204" pitchFamily="34" charset="-122"/>
              </a:rPr>
              <a:t>补码</a:t>
            </a:r>
            <a:endParaRPr lang="zh-CN" altLang="en-US" sz="6000">
              <a:solidFill>
                <a:srgbClr val="0070C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656080" y="1953895"/>
            <a:ext cx="2087880" cy="460375"/>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如何做减法？</a:t>
            </a:r>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656080" y="2533015"/>
            <a:ext cx="6196965" cy="1198880"/>
          </a:xfrm>
          <a:prstGeom prst="rect">
            <a:avLst/>
          </a:prstGeom>
          <a:noFill/>
        </p:spPr>
        <p:txBody>
          <a:bodyPr wrap="square" rtlCol="0">
            <a:spAutoFit/>
          </a:bodyPr>
          <a:p>
            <a:r>
              <a:rPr lang="zh-CN" altLang="en-US">
                <a:solidFill>
                  <a:srgbClr val="C00000"/>
                </a:solidFill>
                <a:latin typeface="微软雅黑" panose="020B0503020204020204" pitchFamily="34" charset="-122"/>
                <a:ea typeface="微软雅黑" panose="020B0503020204020204" pitchFamily="34" charset="-122"/>
              </a:rPr>
              <a:t>十进制：</a:t>
            </a:r>
            <a:r>
              <a:rPr lang="en-US" altLang="zh-CN">
                <a:solidFill>
                  <a:srgbClr val="C00000"/>
                </a:solidFill>
                <a:latin typeface="微软雅黑" panose="020B0503020204020204" pitchFamily="34" charset="-122"/>
                <a:ea typeface="微软雅黑" panose="020B0503020204020204" pitchFamily="34" charset="-122"/>
              </a:rPr>
              <a:t>0~9	</a:t>
            </a:r>
            <a:r>
              <a:rPr lang="zh-CN" altLang="en-US">
                <a:solidFill>
                  <a:srgbClr val="C00000"/>
                </a:solidFill>
                <a:latin typeface="微软雅黑" panose="020B0503020204020204" pitchFamily="34" charset="-122"/>
                <a:ea typeface="微软雅黑" panose="020B0503020204020204" pitchFamily="34" charset="-122"/>
              </a:rPr>
              <a:t>（一位数情况）</a:t>
            </a:r>
            <a:endParaRPr lang="en-US" altLang="zh-CN">
              <a:solidFill>
                <a:srgbClr val="C00000"/>
              </a:solidFill>
              <a:latin typeface="微软雅黑" panose="020B0503020204020204" pitchFamily="34" charset="-122"/>
              <a:ea typeface="微软雅黑" panose="020B0503020204020204" pitchFamily="34" charset="-122"/>
            </a:endParaRPr>
          </a:p>
          <a:p>
            <a:endParaRPr lang="en-US" altLang="zh-CN">
              <a:solidFill>
                <a:srgbClr val="C00000"/>
              </a:solidFill>
              <a:latin typeface="微软雅黑" panose="020B0503020204020204" pitchFamily="34" charset="-122"/>
              <a:ea typeface="微软雅黑" panose="020B0503020204020204" pitchFamily="34" charset="-122"/>
            </a:endParaRPr>
          </a:p>
          <a:p>
            <a:r>
              <a:rPr lang="en-US" altLang="zh-CN">
                <a:solidFill>
                  <a:srgbClr val="C00000"/>
                </a:solidFill>
                <a:latin typeface="微软雅黑" panose="020B0503020204020204" pitchFamily="34" charset="-122"/>
                <a:ea typeface="微软雅黑" panose="020B0503020204020204" pitchFamily="34" charset="-122"/>
              </a:rPr>
              <a:t>3+1=4	3-1=</a:t>
            </a:r>
            <a:r>
              <a:rPr lang="zh-CN" altLang="en-US">
                <a:solidFill>
                  <a:srgbClr val="C00000"/>
                </a:solidFill>
                <a:latin typeface="微软雅黑" panose="020B0503020204020204" pitchFamily="34" charset="-122"/>
                <a:ea typeface="微软雅黑" panose="020B0503020204020204" pitchFamily="34" charset="-122"/>
              </a:rPr>
              <a:t>？</a:t>
            </a:r>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668780" y="3806825"/>
            <a:ext cx="6196965" cy="1198880"/>
          </a:xfrm>
          <a:prstGeom prst="rect">
            <a:avLst/>
          </a:prstGeom>
          <a:noFill/>
        </p:spPr>
        <p:txBody>
          <a:bodyPr wrap="square" rtlCol="0">
            <a:spAutoFit/>
          </a:bodyPr>
          <a:p>
            <a:pPr>
              <a:lnSpc>
                <a:spcPct val="150000"/>
              </a:lnSpc>
            </a:pPr>
            <a:r>
              <a:rPr lang="zh-CN" altLang="en-US">
                <a:solidFill>
                  <a:schemeClr val="bg1"/>
                </a:solidFill>
                <a:latin typeface="微软雅黑" panose="020B0503020204020204" pitchFamily="34" charset="-122"/>
                <a:ea typeface="微软雅黑" panose="020B0503020204020204" pitchFamily="34" charset="-122"/>
              </a:rPr>
              <a:t>在一位十进制情况下：</a:t>
            </a:r>
            <a:r>
              <a:rPr lang="zh-CN" altLang="en-US">
                <a:solidFill>
                  <a:srgbClr val="0070C0"/>
                </a:solidFill>
                <a:latin typeface="微软雅黑" panose="020B0503020204020204" pitchFamily="34" charset="-122"/>
                <a:ea typeface="微软雅黑" panose="020B0503020204020204" pitchFamily="34" charset="-122"/>
              </a:rPr>
              <a:t> </a:t>
            </a:r>
            <a:r>
              <a:rPr lang="en-US" altLang="zh-CN">
                <a:solidFill>
                  <a:srgbClr val="00B050"/>
                </a:solidFill>
                <a:latin typeface="微软雅黑" panose="020B0503020204020204" pitchFamily="34" charset="-122"/>
                <a:ea typeface="微软雅黑" panose="020B0503020204020204" pitchFamily="34" charset="-122"/>
              </a:rPr>
              <a:t>2=12</a:t>
            </a:r>
            <a:endParaRPr lang="en-US" altLang="zh-CN">
              <a:solidFill>
                <a:srgbClr val="00B050"/>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B050"/>
                </a:solidFill>
                <a:latin typeface="微软雅黑" panose="020B0503020204020204" pitchFamily="34" charset="-122"/>
                <a:ea typeface="微软雅黑" panose="020B0503020204020204" pitchFamily="34" charset="-122"/>
              </a:rPr>
              <a:t>3-1=2	 </a:t>
            </a:r>
            <a:endParaRPr lang="en-US" altLang="zh-CN">
              <a:solidFill>
                <a:srgbClr val="C00000"/>
              </a:solidFill>
              <a:latin typeface="微软雅黑" panose="020B0503020204020204" pitchFamily="34" charset="-122"/>
              <a:ea typeface="微软雅黑" panose="020B0503020204020204" pitchFamily="34" charset="-122"/>
            </a:endParaRPr>
          </a:p>
        </p:txBody>
      </p:sp>
      <p:sp>
        <p:nvSpPr>
          <p:cNvPr id="13" name="右箭头 12"/>
          <p:cNvSpPr/>
          <p:nvPr/>
        </p:nvSpPr>
        <p:spPr>
          <a:xfrm>
            <a:off x="2986405" y="4565015"/>
            <a:ext cx="431800" cy="360045"/>
          </a:xfrm>
          <a:prstGeom prst="rightArrow">
            <a:avLst/>
          </a:prstGeom>
          <a:solidFill>
            <a:schemeClr val="accent1"/>
          </a:solidFill>
          <a:ln w="12700" cap="sq"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4" name="文本框 13"/>
          <p:cNvSpPr txBox="1"/>
          <p:nvPr/>
        </p:nvSpPr>
        <p:spPr>
          <a:xfrm>
            <a:off x="3558540" y="4514850"/>
            <a:ext cx="1825625" cy="460375"/>
          </a:xfrm>
          <a:prstGeom prst="rect">
            <a:avLst/>
          </a:prstGeom>
          <a:noFill/>
        </p:spPr>
        <p:txBody>
          <a:bodyPr wrap="square" rtlCol="0">
            <a:spAutoFit/>
          </a:bodyPr>
          <a:p>
            <a:r>
              <a:rPr lang="en-US" altLang="zh-CN">
                <a:solidFill>
                  <a:srgbClr val="00B050"/>
                </a:solidFill>
                <a:latin typeface="微软雅黑" panose="020B0503020204020204" pitchFamily="34" charset="-122"/>
                <a:ea typeface="微软雅黑" panose="020B0503020204020204" pitchFamily="34" charset="-122"/>
                <a:sym typeface="+mn-ea"/>
              </a:rPr>
              <a:t>3+9=12</a:t>
            </a:r>
            <a:endParaRPr lang="zh-CN" altLang="en-US"/>
          </a:p>
        </p:txBody>
      </p:sp>
      <p:graphicFrame>
        <p:nvGraphicFramePr>
          <p:cNvPr id="15" name="表格 14"/>
          <p:cNvGraphicFramePr/>
          <p:nvPr/>
        </p:nvGraphicFramePr>
        <p:xfrm>
          <a:off x="6480175" y="1873885"/>
          <a:ext cx="869950" cy="3854450"/>
        </p:xfrm>
        <a:graphic>
          <a:graphicData uri="http://schemas.openxmlformats.org/drawingml/2006/table">
            <a:tbl>
              <a:tblPr firstRow="1" bandRow="1">
                <a:tableStyleId>{0505E3EF-67EA-436B-97B2-0124C06EBD24}</a:tableStyleId>
              </a:tblPr>
              <a:tblGrid>
                <a:gridCol w="434975"/>
                <a:gridCol w="434975"/>
              </a:tblGrid>
              <a:tr h="362585">
                <a:tc>
                  <a:txBody>
                    <a:bodyPr/>
                    <a:p>
                      <a:pPr algn="ctr">
                        <a:buNone/>
                      </a:pPr>
                      <a:r>
                        <a:rPr lang="en-US" altLang="zh-CN" sz="1600" b="0">
                          <a:ln>
                            <a:noFill/>
                          </a:ln>
                          <a:latin typeface="微软雅黑" panose="020B0503020204020204" pitchFamily="34" charset="-122"/>
                          <a:ea typeface="微软雅黑" panose="020B0503020204020204" pitchFamily="34" charset="-122"/>
                        </a:rPr>
                        <a:t>0</a:t>
                      </a:r>
                      <a:endParaRPr lang="en-US" altLang="zh-CN" sz="1600" b="0">
                        <a:ln>
                          <a:noFill/>
                        </a:ln>
                        <a:latin typeface="微软雅黑" panose="020B0503020204020204" pitchFamily="34" charset="-122"/>
                        <a:ea typeface="微软雅黑" panose="020B0503020204020204" pitchFamily="34" charset="-122"/>
                      </a:endParaRPr>
                    </a:p>
                  </a:txBody>
                  <a:tcPr/>
                </a:tc>
                <a:tc>
                  <a:txBody>
                    <a:bodyPr/>
                    <a:p>
                      <a:pPr algn="ctr">
                        <a:buNone/>
                      </a:pPr>
                      <a:r>
                        <a:rPr lang="en-US" altLang="zh-CN" sz="1600" b="0">
                          <a:ln>
                            <a:noFill/>
                          </a:ln>
                          <a:latin typeface="微软雅黑" panose="020B0503020204020204" pitchFamily="34" charset="-122"/>
                          <a:ea typeface="微软雅黑" panose="020B0503020204020204" pitchFamily="34" charset="-122"/>
                        </a:rPr>
                        <a:t>0</a:t>
                      </a:r>
                      <a:endParaRPr lang="en-US" altLang="zh-CN" sz="1600" b="0">
                        <a:ln>
                          <a:noFill/>
                        </a:ln>
                        <a:latin typeface="微软雅黑" panose="020B0503020204020204" pitchFamily="34" charset="-122"/>
                        <a:ea typeface="微软雅黑" panose="020B0503020204020204" pitchFamily="34" charset="-122"/>
                      </a:endParaRPr>
                    </a:p>
                  </a:txBody>
                  <a:tcPr/>
                </a:tc>
              </a:tr>
              <a:tr h="387985">
                <a:tc>
                  <a:txBody>
                    <a:bodyPr/>
                    <a:p>
                      <a:pPr algn="ctr">
                        <a:buNone/>
                      </a:pPr>
                      <a:r>
                        <a:rPr lang="en-US" altLang="zh-CN" sz="1600" b="0">
                          <a:ln>
                            <a:noFill/>
                          </a:ln>
                          <a:latin typeface="微软雅黑" panose="020B0503020204020204" pitchFamily="34" charset="-122"/>
                          <a:ea typeface="微软雅黑" panose="020B0503020204020204" pitchFamily="34" charset="-122"/>
                        </a:rPr>
                        <a:t>1</a:t>
                      </a:r>
                      <a:endParaRPr lang="en-US" altLang="zh-CN" sz="1600" b="0">
                        <a:ln>
                          <a:noFill/>
                        </a:ln>
                        <a:latin typeface="微软雅黑" panose="020B0503020204020204" pitchFamily="34" charset="-122"/>
                        <a:ea typeface="微软雅黑" panose="020B0503020204020204" pitchFamily="34" charset="-122"/>
                      </a:endParaRPr>
                    </a:p>
                  </a:txBody>
                  <a:tcPr/>
                </a:tc>
                <a:tc>
                  <a:txBody>
                    <a:bodyPr/>
                    <a:p>
                      <a:pPr algn="ctr">
                        <a:buNone/>
                      </a:pPr>
                      <a:r>
                        <a:rPr lang="en-US" altLang="zh-CN" sz="1600" b="0">
                          <a:ln>
                            <a:noFill/>
                          </a:ln>
                          <a:latin typeface="微软雅黑" panose="020B0503020204020204" pitchFamily="34" charset="-122"/>
                          <a:ea typeface="微软雅黑" panose="020B0503020204020204" pitchFamily="34" charset="-122"/>
                        </a:rPr>
                        <a:t>1</a:t>
                      </a:r>
                      <a:endParaRPr lang="en-US" altLang="zh-CN" sz="1600" b="0">
                        <a:ln>
                          <a:noFill/>
                        </a:ln>
                        <a:latin typeface="微软雅黑" panose="020B0503020204020204" pitchFamily="34" charset="-122"/>
                        <a:ea typeface="微软雅黑" panose="020B0503020204020204" pitchFamily="34" charset="-122"/>
                      </a:endParaRPr>
                    </a:p>
                  </a:txBody>
                  <a:tcPr/>
                </a:tc>
              </a:tr>
              <a:tr h="387985">
                <a:tc>
                  <a:txBody>
                    <a:bodyPr/>
                    <a:p>
                      <a:pPr algn="ctr">
                        <a:buNone/>
                      </a:pPr>
                      <a:r>
                        <a:rPr lang="en-US" altLang="zh-CN" sz="1600" b="0">
                          <a:ln>
                            <a:noFill/>
                          </a:ln>
                          <a:latin typeface="微软雅黑" panose="020B0503020204020204" pitchFamily="34" charset="-122"/>
                          <a:ea typeface="微软雅黑" panose="020B0503020204020204" pitchFamily="34" charset="-122"/>
                        </a:rPr>
                        <a:t>2</a:t>
                      </a:r>
                      <a:endParaRPr lang="en-US" altLang="zh-CN" sz="1600" b="0">
                        <a:ln>
                          <a:noFill/>
                        </a:ln>
                        <a:latin typeface="微软雅黑" panose="020B0503020204020204" pitchFamily="34" charset="-122"/>
                        <a:ea typeface="微软雅黑" panose="020B0503020204020204" pitchFamily="34" charset="-122"/>
                      </a:endParaRPr>
                    </a:p>
                  </a:txBody>
                  <a:tcPr/>
                </a:tc>
                <a:tc>
                  <a:txBody>
                    <a:bodyPr/>
                    <a:p>
                      <a:pPr algn="ctr">
                        <a:buNone/>
                      </a:pPr>
                      <a:r>
                        <a:rPr lang="en-US" altLang="zh-CN" sz="1600" b="0">
                          <a:ln>
                            <a:noFill/>
                          </a:ln>
                          <a:latin typeface="微软雅黑" panose="020B0503020204020204" pitchFamily="34" charset="-122"/>
                          <a:ea typeface="微软雅黑" panose="020B0503020204020204" pitchFamily="34" charset="-122"/>
                        </a:rPr>
                        <a:t>2</a:t>
                      </a:r>
                      <a:endParaRPr lang="en-US" altLang="zh-CN" sz="1600" b="0">
                        <a:ln>
                          <a:noFill/>
                        </a:ln>
                        <a:latin typeface="微软雅黑" panose="020B0503020204020204" pitchFamily="34" charset="-122"/>
                        <a:ea typeface="微软雅黑" panose="020B0503020204020204" pitchFamily="34" charset="-122"/>
                      </a:endParaRPr>
                    </a:p>
                  </a:txBody>
                  <a:tcPr/>
                </a:tc>
              </a:tr>
              <a:tr h="387985">
                <a:tc>
                  <a:txBody>
                    <a:bodyPr/>
                    <a:p>
                      <a:pPr algn="ctr">
                        <a:buNone/>
                      </a:pPr>
                      <a:r>
                        <a:rPr lang="en-US" altLang="zh-CN" sz="1600" b="0">
                          <a:ln>
                            <a:noFill/>
                          </a:ln>
                          <a:latin typeface="微软雅黑" panose="020B0503020204020204" pitchFamily="34" charset="-122"/>
                          <a:ea typeface="微软雅黑" panose="020B0503020204020204" pitchFamily="34" charset="-122"/>
                        </a:rPr>
                        <a:t>3</a:t>
                      </a:r>
                      <a:endParaRPr lang="en-US" altLang="zh-CN" sz="1600" b="0">
                        <a:ln>
                          <a:noFill/>
                        </a:ln>
                        <a:latin typeface="微软雅黑" panose="020B0503020204020204" pitchFamily="34" charset="-122"/>
                        <a:ea typeface="微软雅黑" panose="020B0503020204020204" pitchFamily="34" charset="-122"/>
                      </a:endParaRPr>
                    </a:p>
                  </a:txBody>
                  <a:tcPr/>
                </a:tc>
                <a:tc>
                  <a:txBody>
                    <a:bodyPr/>
                    <a:p>
                      <a:pPr algn="ctr">
                        <a:buNone/>
                      </a:pPr>
                      <a:r>
                        <a:rPr lang="en-US" altLang="zh-CN" sz="1600" b="0">
                          <a:ln>
                            <a:noFill/>
                          </a:ln>
                          <a:latin typeface="微软雅黑" panose="020B0503020204020204" pitchFamily="34" charset="-122"/>
                          <a:ea typeface="微软雅黑" panose="020B0503020204020204" pitchFamily="34" charset="-122"/>
                        </a:rPr>
                        <a:t>3</a:t>
                      </a:r>
                      <a:endParaRPr lang="en-US" altLang="zh-CN" sz="1600" b="0">
                        <a:ln>
                          <a:noFill/>
                        </a:ln>
                        <a:latin typeface="微软雅黑" panose="020B0503020204020204" pitchFamily="34" charset="-122"/>
                        <a:ea typeface="微软雅黑" panose="020B0503020204020204" pitchFamily="34" charset="-122"/>
                      </a:endParaRPr>
                    </a:p>
                  </a:txBody>
                  <a:tcPr/>
                </a:tc>
              </a:tr>
              <a:tr h="387985">
                <a:tc>
                  <a:txBody>
                    <a:bodyPr/>
                    <a:p>
                      <a:pPr algn="ctr">
                        <a:buNone/>
                      </a:pPr>
                      <a:r>
                        <a:rPr lang="en-US" altLang="zh-CN" sz="1600" b="0">
                          <a:ln>
                            <a:noFill/>
                          </a:ln>
                          <a:latin typeface="微软雅黑" panose="020B0503020204020204" pitchFamily="34" charset="-122"/>
                          <a:ea typeface="微软雅黑" panose="020B0503020204020204" pitchFamily="34" charset="-122"/>
                        </a:rPr>
                        <a:t>4</a:t>
                      </a:r>
                      <a:endParaRPr lang="en-US" altLang="zh-CN" sz="1600" b="0">
                        <a:ln>
                          <a:noFill/>
                        </a:ln>
                        <a:latin typeface="微软雅黑" panose="020B0503020204020204" pitchFamily="34" charset="-122"/>
                        <a:ea typeface="微软雅黑" panose="020B0503020204020204" pitchFamily="34" charset="-122"/>
                      </a:endParaRPr>
                    </a:p>
                  </a:txBody>
                  <a:tcPr/>
                </a:tc>
                <a:tc>
                  <a:txBody>
                    <a:bodyPr/>
                    <a:p>
                      <a:pPr algn="ctr">
                        <a:buNone/>
                      </a:pPr>
                      <a:r>
                        <a:rPr lang="en-US" altLang="zh-CN" sz="1600" b="0">
                          <a:ln>
                            <a:noFill/>
                          </a:ln>
                          <a:latin typeface="微软雅黑" panose="020B0503020204020204" pitchFamily="34" charset="-122"/>
                          <a:ea typeface="微软雅黑" panose="020B0503020204020204" pitchFamily="34" charset="-122"/>
                        </a:rPr>
                        <a:t>4</a:t>
                      </a:r>
                      <a:endParaRPr lang="en-US" altLang="zh-CN" sz="1600" b="0">
                        <a:ln>
                          <a:noFill/>
                        </a:ln>
                        <a:latin typeface="微软雅黑" panose="020B0503020204020204" pitchFamily="34" charset="-122"/>
                        <a:ea typeface="微软雅黑" panose="020B0503020204020204" pitchFamily="34" charset="-122"/>
                      </a:endParaRPr>
                    </a:p>
                  </a:txBody>
                  <a:tcPr/>
                </a:tc>
              </a:tr>
              <a:tr h="387985">
                <a:tc>
                  <a:txBody>
                    <a:bodyPr/>
                    <a:p>
                      <a:pPr algn="ctr">
                        <a:buNone/>
                      </a:pPr>
                      <a:r>
                        <a:rPr lang="en-US" altLang="zh-CN" sz="1600" b="0">
                          <a:ln>
                            <a:noFill/>
                          </a:ln>
                          <a:latin typeface="微软雅黑" panose="020B0503020204020204" pitchFamily="34" charset="-122"/>
                          <a:ea typeface="微软雅黑" panose="020B0503020204020204" pitchFamily="34" charset="-122"/>
                        </a:rPr>
                        <a:t>5</a:t>
                      </a:r>
                      <a:endParaRPr lang="en-US" altLang="zh-CN" sz="1600" b="0">
                        <a:ln>
                          <a:noFill/>
                        </a:ln>
                        <a:latin typeface="微软雅黑" panose="020B0503020204020204" pitchFamily="34" charset="-122"/>
                        <a:ea typeface="微软雅黑" panose="020B0503020204020204" pitchFamily="34" charset="-122"/>
                      </a:endParaRPr>
                    </a:p>
                  </a:txBody>
                  <a:tcPr/>
                </a:tc>
                <a:tc>
                  <a:txBody>
                    <a:bodyPr/>
                    <a:p>
                      <a:pPr algn="ctr">
                        <a:buNone/>
                      </a:pPr>
                      <a:r>
                        <a:rPr lang="en-US" altLang="zh-CN" sz="1600" b="0">
                          <a:ln>
                            <a:noFill/>
                          </a:ln>
                          <a:latin typeface="微软雅黑" panose="020B0503020204020204" pitchFamily="34" charset="-122"/>
                          <a:ea typeface="微软雅黑" panose="020B0503020204020204" pitchFamily="34" charset="-122"/>
                        </a:rPr>
                        <a:t>-5</a:t>
                      </a:r>
                      <a:endParaRPr lang="en-US" altLang="zh-CN" sz="1600" b="0">
                        <a:ln>
                          <a:noFill/>
                        </a:ln>
                        <a:latin typeface="微软雅黑" panose="020B0503020204020204" pitchFamily="34" charset="-122"/>
                        <a:ea typeface="微软雅黑" panose="020B0503020204020204" pitchFamily="34" charset="-122"/>
                      </a:endParaRPr>
                    </a:p>
                  </a:txBody>
                  <a:tcPr/>
                </a:tc>
              </a:tr>
              <a:tr h="387985">
                <a:tc>
                  <a:txBody>
                    <a:bodyPr/>
                    <a:p>
                      <a:pPr algn="ctr">
                        <a:buNone/>
                      </a:pPr>
                      <a:r>
                        <a:rPr lang="en-US" altLang="zh-CN" sz="1600" b="0">
                          <a:ln>
                            <a:noFill/>
                          </a:ln>
                          <a:latin typeface="微软雅黑" panose="020B0503020204020204" pitchFamily="34" charset="-122"/>
                          <a:ea typeface="微软雅黑" panose="020B0503020204020204" pitchFamily="34" charset="-122"/>
                        </a:rPr>
                        <a:t>6</a:t>
                      </a:r>
                      <a:endParaRPr lang="en-US" altLang="zh-CN" sz="1600" b="0">
                        <a:ln>
                          <a:noFill/>
                        </a:ln>
                        <a:latin typeface="微软雅黑" panose="020B0503020204020204" pitchFamily="34" charset="-122"/>
                        <a:ea typeface="微软雅黑" panose="020B0503020204020204" pitchFamily="34" charset="-122"/>
                      </a:endParaRPr>
                    </a:p>
                  </a:txBody>
                  <a:tcPr/>
                </a:tc>
                <a:tc>
                  <a:txBody>
                    <a:bodyPr/>
                    <a:p>
                      <a:pPr algn="ctr">
                        <a:buNone/>
                      </a:pPr>
                      <a:r>
                        <a:rPr lang="en-US" altLang="zh-CN" sz="1600" b="0">
                          <a:ln>
                            <a:noFill/>
                          </a:ln>
                          <a:latin typeface="微软雅黑" panose="020B0503020204020204" pitchFamily="34" charset="-122"/>
                          <a:ea typeface="微软雅黑" panose="020B0503020204020204" pitchFamily="34" charset="-122"/>
                        </a:rPr>
                        <a:t>-4</a:t>
                      </a:r>
                      <a:endParaRPr lang="en-US" altLang="zh-CN" sz="1600" b="0">
                        <a:ln>
                          <a:noFill/>
                        </a:ln>
                        <a:latin typeface="微软雅黑" panose="020B0503020204020204" pitchFamily="34" charset="-122"/>
                        <a:ea typeface="微软雅黑" panose="020B0503020204020204" pitchFamily="34" charset="-122"/>
                      </a:endParaRPr>
                    </a:p>
                  </a:txBody>
                  <a:tcPr/>
                </a:tc>
              </a:tr>
              <a:tr h="387985">
                <a:tc>
                  <a:txBody>
                    <a:bodyPr/>
                    <a:p>
                      <a:pPr algn="ctr">
                        <a:buNone/>
                      </a:pPr>
                      <a:r>
                        <a:rPr lang="en-US" altLang="zh-CN" sz="1600" b="0">
                          <a:ln>
                            <a:noFill/>
                          </a:ln>
                          <a:latin typeface="微软雅黑" panose="020B0503020204020204" pitchFamily="34" charset="-122"/>
                          <a:ea typeface="微软雅黑" panose="020B0503020204020204" pitchFamily="34" charset="-122"/>
                        </a:rPr>
                        <a:t>7</a:t>
                      </a:r>
                      <a:endParaRPr lang="en-US" altLang="zh-CN" sz="1600" b="0">
                        <a:ln>
                          <a:noFill/>
                        </a:ln>
                        <a:latin typeface="微软雅黑" panose="020B0503020204020204" pitchFamily="34" charset="-122"/>
                        <a:ea typeface="微软雅黑" panose="020B0503020204020204" pitchFamily="34" charset="-122"/>
                      </a:endParaRPr>
                    </a:p>
                  </a:txBody>
                  <a:tcPr/>
                </a:tc>
                <a:tc>
                  <a:txBody>
                    <a:bodyPr/>
                    <a:p>
                      <a:pPr algn="ctr">
                        <a:buNone/>
                      </a:pPr>
                      <a:r>
                        <a:rPr lang="en-US" altLang="zh-CN" sz="1600" b="0">
                          <a:ln>
                            <a:noFill/>
                          </a:ln>
                          <a:latin typeface="微软雅黑" panose="020B0503020204020204" pitchFamily="34" charset="-122"/>
                          <a:ea typeface="微软雅黑" panose="020B0503020204020204" pitchFamily="34" charset="-122"/>
                        </a:rPr>
                        <a:t>-3</a:t>
                      </a:r>
                      <a:endParaRPr lang="en-US" altLang="zh-CN" sz="1600" b="0">
                        <a:ln>
                          <a:noFill/>
                        </a:ln>
                        <a:latin typeface="微软雅黑" panose="020B0503020204020204" pitchFamily="34" charset="-122"/>
                        <a:ea typeface="微软雅黑" panose="020B0503020204020204" pitchFamily="34" charset="-122"/>
                      </a:endParaRPr>
                    </a:p>
                  </a:txBody>
                  <a:tcPr/>
                </a:tc>
              </a:tr>
              <a:tr h="387985">
                <a:tc>
                  <a:txBody>
                    <a:bodyPr/>
                    <a:p>
                      <a:pPr algn="ctr">
                        <a:buNone/>
                      </a:pPr>
                      <a:r>
                        <a:rPr lang="en-US" altLang="zh-CN" sz="1600" b="0">
                          <a:ln>
                            <a:noFill/>
                          </a:ln>
                          <a:latin typeface="微软雅黑" panose="020B0503020204020204" pitchFamily="34" charset="-122"/>
                          <a:ea typeface="微软雅黑" panose="020B0503020204020204" pitchFamily="34" charset="-122"/>
                        </a:rPr>
                        <a:t>8</a:t>
                      </a:r>
                      <a:endParaRPr lang="en-US" altLang="zh-CN" sz="1600" b="0">
                        <a:ln>
                          <a:noFill/>
                        </a:ln>
                        <a:latin typeface="微软雅黑" panose="020B0503020204020204" pitchFamily="34" charset="-122"/>
                        <a:ea typeface="微软雅黑" panose="020B0503020204020204" pitchFamily="34" charset="-122"/>
                      </a:endParaRPr>
                    </a:p>
                  </a:txBody>
                  <a:tcPr/>
                </a:tc>
                <a:tc>
                  <a:txBody>
                    <a:bodyPr/>
                    <a:p>
                      <a:pPr algn="ctr">
                        <a:buNone/>
                      </a:pPr>
                      <a:r>
                        <a:rPr lang="en-US" altLang="zh-CN" sz="1600" b="0">
                          <a:ln>
                            <a:noFill/>
                          </a:ln>
                          <a:latin typeface="微软雅黑" panose="020B0503020204020204" pitchFamily="34" charset="-122"/>
                          <a:ea typeface="微软雅黑" panose="020B0503020204020204" pitchFamily="34" charset="-122"/>
                        </a:rPr>
                        <a:t>-2</a:t>
                      </a:r>
                      <a:endParaRPr lang="en-US" altLang="zh-CN" sz="1600" b="0">
                        <a:ln>
                          <a:noFill/>
                        </a:ln>
                        <a:latin typeface="微软雅黑" panose="020B0503020204020204" pitchFamily="34" charset="-122"/>
                        <a:ea typeface="微软雅黑" panose="020B0503020204020204" pitchFamily="34" charset="-122"/>
                      </a:endParaRPr>
                    </a:p>
                  </a:txBody>
                  <a:tcPr/>
                </a:tc>
              </a:tr>
              <a:tr h="387985">
                <a:tc>
                  <a:txBody>
                    <a:bodyPr/>
                    <a:p>
                      <a:pPr algn="ctr">
                        <a:buNone/>
                      </a:pPr>
                      <a:r>
                        <a:rPr lang="en-US" altLang="zh-CN" sz="1600" b="0">
                          <a:ln>
                            <a:noFill/>
                          </a:ln>
                          <a:latin typeface="微软雅黑" panose="020B0503020204020204" pitchFamily="34" charset="-122"/>
                          <a:ea typeface="微软雅黑" panose="020B0503020204020204" pitchFamily="34" charset="-122"/>
                        </a:rPr>
                        <a:t>9</a:t>
                      </a:r>
                      <a:endParaRPr lang="en-US" altLang="zh-CN" sz="1600" b="0">
                        <a:ln>
                          <a:noFill/>
                        </a:ln>
                        <a:latin typeface="微软雅黑" panose="020B0503020204020204" pitchFamily="34" charset="-122"/>
                        <a:ea typeface="微软雅黑" panose="020B0503020204020204" pitchFamily="34" charset="-122"/>
                      </a:endParaRPr>
                    </a:p>
                  </a:txBody>
                  <a:tcPr/>
                </a:tc>
                <a:tc>
                  <a:txBody>
                    <a:bodyPr/>
                    <a:p>
                      <a:pPr algn="ctr">
                        <a:buNone/>
                      </a:pPr>
                      <a:r>
                        <a:rPr lang="en-US" altLang="zh-CN" sz="1600" b="0">
                          <a:ln>
                            <a:noFill/>
                          </a:ln>
                          <a:latin typeface="微软雅黑" panose="020B0503020204020204" pitchFamily="34" charset="-122"/>
                          <a:ea typeface="微软雅黑" panose="020B0503020204020204" pitchFamily="34" charset="-122"/>
                        </a:rPr>
                        <a:t>-1</a:t>
                      </a:r>
                      <a:endParaRPr lang="en-US" altLang="zh-CN" sz="1600" b="0">
                        <a:ln>
                          <a:noFill/>
                        </a:ln>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000 0.000000 L 0.000000 -0.304537 " pathEditMode="relative" ptsTypes="">
                                      <p:cBhvr>
                                        <p:cTn id="6" dur="1000" fill="hold"/>
                                        <p:tgtEl>
                                          <p:spTgt spid="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00000 0.000000 L 0.000000 -0.304537 " pathEditMode="relative" ptsTypes="">
                                      <p:cBhvr>
                                        <p:cTn id="8" dur="1000" fill="hold"/>
                                        <p:tgtEl>
                                          <p:spTgt spid="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000000 0.000000 L 0.000000 -0.304537 " pathEditMode="relative" ptsTypes="">
                                      <p:cBhvr>
                                        <p:cTn id="10" dur="1000" fill="hold"/>
                                        <p:tgtEl>
                                          <p:spTgt spid="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bldLvl="0" animBg="1"/>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圆角矩形 24"/>
          <p:cNvSpPr/>
          <p:nvPr/>
        </p:nvSpPr>
        <p:spPr>
          <a:xfrm>
            <a:off x="6555105" y="3916680"/>
            <a:ext cx="1656715" cy="360045"/>
          </a:xfrm>
          <a:prstGeom prst="roundRect">
            <a:avLst/>
          </a:prstGeom>
          <a:solidFill>
            <a:schemeClr val="accent1"/>
          </a:solidFill>
          <a:ln w="12700" cap="sq"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 name="文本框 9"/>
          <p:cNvSpPr txBox="1"/>
          <p:nvPr/>
        </p:nvSpPr>
        <p:spPr>
          <a:xfrm>
            <a:off x="1647825" y="499745"/>
            <a:ext cx="1772920" cy="1014730"/>
          </a:xfrm>
          <a:prstGeom prst="rect">
            <a:avLst/>
          </a:prstGeom>
          <a:noFill/>
        </p:spPr>
        <p:txBody>
          <a:bodyPr wrap="square" rtlCol="0">
            <a:spAutoFit/>
          </a:bodyPr>
          <a:p>
            <a:r>
              <a:rPr lang="zh-CN" altLang="en-US" sz="6000">
                <a:solidFill>
                  <a:srgbClr val="0070C0"/>
                </a:solidFill>
                <a:latin typeface="微软雅黑" panose="020B0503020204020204" pitchFamily="34" charset="-122"/>
                <a:ea typeface="微软雅黑" panose="020B0503020204020204" pitchFamily="34" charset="-122"/>
              </a:rPr>
              <a:t>原码</a:t>
            </a:r>
            <a:endParaRPr lang="zh-CN" altLang="en-US" sz="6000">
              <a:solidFill>
                <a:srgbClr val="0070C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740785" y="499745"/>
            <a:ext cx="1772920" cy="1014730"/>
          </a:xfrm>
          <a:prstGeom prst="rect">
            <a:avLst/>
          </a:prstGeom>
          <a:noFill/>
        </p:spPr>
        <p:txBody>
          <a:bodyPr wrap="square" rtlCol="0">
            <a:spAutoFit/>
          </a:bodyPr>
          <a:p>
            <a:r>
              <a:rPr lang="zh-CN" altLang="en-US" sz="6000">
                <a:solidFill>
                  <a:srgbClr val="0070C0"/>
                </a:solidFill>
                <a:latin typeface="微软雅黑" panose="020B0503020204020204" pitchFamily="34" charset="-122"/>
                <a:ea typeface="微软雅黑" panose="020B0503020204020204" pitchFamily="34" charset="-122"/>
              </a:rPr>
              <a:t>反码</a:t>
            </a:r>
            <a:endParaRPr lang="zh-CN" altLang="en-US" sz="6000">
              <a:solidFill>
                <a:srgbClr val="0070C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714365" y="499745"/>
            <a:ext cx="1772920" cy="1014730"/>
          </a:xfrm>
          <a:prstGeom prst="rect">
            <a:avLst/>
          </a:prstGeom>
          <a:noFill/>
        </p:spPr>
        <p:txBody>
          <a:bodyPr wrap="square" rtlCol="0">
            <a:spAutoFit/>
          </a:bodyPr>
          <a:p>
            <a:r>
              <a:rPr lang="zh-CN" altLang="en-US" sz="6000">
                <a:solidFill>
                  <a:srgbClr val="0070C0"/>
                </a:solidFill>
                <a:latin typeface="微软雅黑" panose="020B0503020204020204" pitchFamily="34" charset="-122"/>
                <a:ea typeface="微软雅黑" panose="020B0503020204020204" pitchFamily="34" charset="-122"/>
              </a:rPr>
              <a:t>补码</a:t>
            </a:r>
            <a:endParaRPr lang="zh-CN" altLang="en-US" sz="6000">
              <a:solidFill>
                <a:srgbClr val="0070C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713230" y="1649730"/>
            <a:ext cx="6959600" cy="1198880"/>
          </a:xfrm>
          <a:prstGeom prst="rect">
            <a:avLst/>
          </a:prstGeom>
          <a:noFill/>
        </p:spPr>
        <p:txBody>
          <a:bodyPr wrap="square" rtlCol="0">
            <a:spAutoFit/>
          </a:bodyPr>
          <a:p>
            <a:pPr>
              <a:lnSpc>
                <a:spcPct val="150000"/>
              </a:lnSpc>
            </a:pPr>
            <a:r>
              <a:rPr lang="zh-CN" altLang="en-US" b="0">
                <a:solidFill>
                  <a:srgbClr val="C00000"/>
                </a:solidFill>
                <a:latin typeface="微软雅黑" panose="020B0503020204020204" pitchFamily="34" charset="-122"/>
                <a:ea typeface="微软雅黑" panose="020B0503020204020204" pitchFamily="34" charset="-122"/>
              </a:rPr>
              <a:t>二进制情况：（</a:t>
            </a:r>
            <a:r>
              <a:rPr lang="en-US" altLang="zh-CN" b="0">
                <a:solidFill>
                  <a:srgbClr val="C00000"/>
                </a:solidFill>
                <a:latin typeface="微软雅黑" panose="020B0503020204020204" pitchFamily="34" charset="-122"/>
                <a:ea typeface="微软雅黑" panose="020B0503020204020204" pitchFamily="34" charset="-122"/>
              </a:rPr>
              <a:t>8</a:t>
            </a:r>
            <a:r>
              <a:rPr lang="zh-CN" altLang="en-US" b="0">
                <a:solidFill>
                  <a:srgbClr val="C00000"/>
                </a:solidFill>
                <a:latin typeface="微软雅黑" panose="020B0503020204020204" pitchFamily="34" charset="-122"/>
                <a:ea typeface="微软雅黑" panose="020B0503020204020204" pitchFamily="34" charset="-122"/>
              </a:rPr>
              <a:t>位二进制）</a:t>
            </a:r>
            <a:endParaRPr lang="zh-CN" altLang="en-US" b="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b="0">
                <a:solidFill>
                  <a:srgbClr val="C00000"/>
                </a:solidFill>
                <a:latin typeface="微软雅黑" panose="020B0503020204020204" pitchFamily="34" charset="-122"/>
                <a:ea typeface="微软雅黑" panose="020B0503020204020204" pitchFamily="34" charset="-122"/>
              </a:rPr>
              <a:t>3-1=2</a:t>
            </a:r>
            <a:endParaRPr lang="en-US" altLang="zh-CN" b="0">
              <a:solidFill>
                <a:srgbClr val="C00000"/>
              </a:solidFill>
              <a:latin typeface="微软雅黑" panose="020B0503020204020204" pitchFamily="34" charset="-122"/>
              <a:ea typeface="微软雅黑" panose="020B0503020204020204" pitchFamily="34" charset="-122"/>
            </a:endParaRPr>
          </a:p>
        </p:txBody>
      </p:sp>
      <p:sp>
        <p:nvSpPr>
          <p:cNvPr id="16" name="右箭头 15"/>
          <p:cNvSpPr/>
          <p:nvPr/>
        </p:nvSpPr>
        <p:spPr>
          <a:xfrm>
            <a:off x="2896235" y="2390775"/>
            <a:ext cx="431800" cy="360045"/>
          </a:xfrm>
          <a:prstGeom prst="rightArrow">
            <a:avLst/>
          </a:prstGeom>
          <a:solidFill>
            <a:schemeClr val="accent1"/>
          </a:solidFill>
          <a:ln w="12700" cap="sq"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7" name="文本框 16"/>
          <p:cNvSpPr txBox="1"/>
          <p:nvPr/>
        </p:nvSpPr>
        <p:spPr>
          <a:xfrm>
            <a:off x="3627120" y="2339975"/>
            <a:ext cx="5046345" cy="460375"/>
          </a:xfrm>
          <a:prstGeom prst="rect">
            <a:avLst/>
          </a:prstGeom>
          <a:noFill/>
        </p:spPr>
        <p:txBody>
          <a:bodyPr wrap="square" rtlCol="0">
            <a:spAutoFit/>
          </a:bodyPr>
          <a:p>
            <a:r>
              <a:rPr lang="en-US" altLang="zh-CN" b="0">
                <a:solidFill>
                  <a:srgbClr val="00B050"/>
                </a:solidFill>
                <a:latin typeface="微软雅黑" panose="020B0503020204020204" pitchFamily="34" charset="-122"/>
                <a:ea typeface="微软雅黑" panose="020B0503020204020204" pitchFamily="34" charset="-122"/>
              </a:rPr>
              <a:t>0000 0010 = 1 0000 0010 </a:t>
            </a:r>
            <a:endParaRPr lang="en-US" altLang="zh-CN" b="0">
              <a:solidFill>
                <a:srgbClr val="00B05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722755" y="4418965"/>
            <a:ext cx="6388735" cy="1198880"/>
          </a:xfrm>
          <a:prstGeom prst="rect">
            <a:avLst/>
          </a:prstGeom>
          <a:noFill/>
        </p:spPr>
        <p:txBody>
          <a:bodyPr wrap="square" rtlCol="0">
            <a:spAutoFit/>
          </a:bodyPr>
          <a:p>
            <a:pPr>
              <a:lnSpc>
                <a:spcPct val="150000"/>
              </a:lnSpc>
            </a:pPr>
            <a:r>
              <a:rPr lang="en-US" altLang="zh-CN" b="0">
                <a:solidFill>
                  <a:srgbClr val="C00000"/>
                </a:solidFill>
                <a:latin typeface="微软雅黑" panose="020B0503020204020204" pitchFamily="34" charset="-122"/>
                <a:ea typeface="微软雅黑" panose="020B0503020204020204" pitchFamily="34" charset="-122"/>
                <a:sym typeface="+mn-ea"/>
              </a:rPr>
              <a:t>00000000~01111111 </a:t>
            </a:r>
            <a:r>
              <a:rPr lang="zh-CN" altLang="en-US" b="0">
                <a:solidFill>
                  <a:srgbClr val="C00000"/>
                </a:solidFill>
                <a:latin typeface="微软雅黑" panose="020B0503020204020204" pitchFamily="34" charset="-122"/>
                <a:ea typeface="微软雅黑" panose="020B0503020204020204" pitchFamily="34" charset="-122"/>
                <a:sym typeface="+mn-ea"/>
              </a:rPr>
              <a:t>： </a:t>
            </a:r>
            <a:r>
              <a:rPr lang="en-US" altLang="zh-CN" b="0">
                <a:solidFill>
                  <a:srgbClr val="C00000"/>
                </a:solidFill>
                <a:latin typeface="微软雅黑" panose="020B0503020204020204" pitchFamily="34" charset="-122"/>
                <a:ea typeface="微软雅黑" panose="020B0503020204020204" pitchFamily="34" charset="-122"/>
                <a:sym typeface="+mn-ea"/>
              </a:rPr>
              <a:t>0~127</a:t>
            </a:r>
            <a:endParaRPr lang="en-US" altLang="zh-CN" b="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b="0">
                <a:solidFill>
                  <a:srgbClr val="C00000"/>
                </a:solidFill>
                <a:latin typeface="微软雅黑" panose="020B0503020204020204" pitchFamily="34" charset="-122"/>
                <a:ea typeface="微软雅黑" panose="020B0503020204020204" pitchFamily="34" charset="-122"/>
                <a:sym typeface="+mn-ea"/>
              </a:rPr>
              <a:t>10000000~11111111 </a:t>
            </a:r>
            <a:r>
              <a:rPr lang="zh-CN" altLang="en-US" b="0">
                <a:solidFill>
                  <a:srgbClr val="C00000"/>
                </a:solidFill>
                <a:latin typeface="微软雅黑" panose="020B0503020204020204" pitchFamily="34" charset="-122"/>
                <a:ea typeface="微软雅黑" panose="020B0503020204020204" pitchFamily="34" charset="-122"/>
                <a:sym typeface="+mn-ea"/>
              </a:rPr>
              <a:t>： </a:t>
            </a:r>
            <a:r>
              <a:rPr lang="en-US" altLang="zh-CN" b="0">
                <a:solidFill>
                  <a:srgbClr val="C00000"/>
                </a:solidFill>
                <a:latin typeface="微软雅黑" panose="020B0503020204020204" pitchFamily="34" charset="-122"/>
                <a:ea typeface="微软雅黑" panose="020B0503020204020204" pitchFamily="34" charset="-122"/>
                <a:sym typeface="+mn-ea"/>
              </a:rPr>
              <a:t>-128~-1</a:t>
            </a:r>
            <a:endParaRPr lang="zh-CN" altLang="en-US"/>
          </a:p>
        </p:txBody>
      </p:sp>
      <p:sp>
        <p:nvSpPr>
          <p:cNvPr id="19" name="文本框 18"/>
          <p:cNvSpPr txBox="1"/>
          <p:nvPr/>
        </p:nvSpPr>
        <p:spPr>
          <a:xfrm>
            <a:off x="3638550" y="2868295"/>
            <a:ext cx="3731895" cy="460375"/>
          </a:xfrm>
          <a:prstGeom prst="rect">
            <a:avLst/>
          </a:prstGeom>
          <a:noFill/>
        </p:spPr>
        <p:txBody>
          <a:bodyPr wrap="square" rtlCol="0">
            <a:spAutoFit/>
          </a:bodyPr>
          <a:p>
            <a:r>
              <a:rPr lang="en-US" altLang="zh-CN" b="0">
                <a:solidFill>
                  <a:srgbClr val="00B050"/>
                </a:solidFill>
                <a:latin typeface="微软雅黑" panose="020B0503020204020204" pitchFamily="34" charset="-122"/>
                <a:ea typeface="微软雅黑" panose="020B0503020204020204" pitchFamily="34" charset="-122"/>
              </a:rPr>
              <a:t>2 = 258</a:t>
            </a:r>
            <a:endParaRPr lang="en-US" altLang="zh-CN" b="0">
              <a:solidFill>
                <a:srgbClr val="00B05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722755" y="3470275"/>
            <a:ext cx="1390015" cy="460375"/>
          </a:xfrm>
          <a:prstGeom prst="rect">
            <a:avLst/>
          </a:prstGeom>
          <a:noFill/>
        </p:spPr>
        <p:txBody>
          <a:bodyPr wrap="square" rtlCol="0">
            <a:spAutoFit/>
          </a:bodyPr>
          <a:p>
            <a:r>
              <a:rPr lang="en-US" altLang="zh-CN" b="0">
                <a:solidFill>
                  <a:srgbClr val="C00000"/>
                </a:solidFill>
                <a:latin typeface="微软雅黑" panose="020B0503020204020204" pitchFamily="34" charset="-122"/>
                <a:ea typeface="微软雅黑" panose="020B0503020204020204" pitchFamily="34" charset="-122"/>
              </a:rPr>
              <a:t>3-1=2</a:t>
            </a:r>
            <a:endParaRPr lang="en-US" altLang="zh-CN" b="0">
              <a:solidFill>
                <a:srgbClr val="C00000"/>
              </a:solidFill>
              <a:latin typeface="微软雅黑" panose="020B0503020204020204" pitchFamily="34" charset="-122"/>
              <a:ea typeface="微软雅黑" panose="020B0503020204020204" pitchFamily="34" charset="-122"/>
            </a:endParaRPr>
          </a:p>
        </p:txBody>
      </p:sp>
      <p:sp>
        <p:nvSpPr>
          <p:cNvPr id="21" name="右箭头 20"/>
          <p:cNvSpPr/>
          <p:nvPr/>
        </p:nvSpPr>
        <p:spPr>
          <a:xfrm>
            <a:off x="2896235" y="3520440"/>
            <a:ext cx="431800" cy="360045"/>
          </a:xfrm>
          <a:prstGeom prst="rightArrow">
            <a:avLst/>
          </a:prstGeom>
          <a:solidFill>
            <a:schemeClr val="accent1"/>
          </a:solidFill>
          <a:ln w="12700" cap="sq"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2" name="文本框 21"/>
          <p:cNvSpPr txBox="1"/>
          <p:nvPr/>
        </p:nvSpPr>
        <p:spPr>
          <a:xfrm>
            <a:off x="3638550" y="3491865"/>
            <a:ext cx="2259965" cy="460375"/>
          </a:xfrm>
          <a:prstGeom prst="rect">
            <a:avLst/>
          </a:prstGeom>
          <a:noFill/>
        </p:spPr>
        <p:txBody>
          <a:bodyPr wrap="square" rtlCol="0">
            <a:spAutoFit/>
          </a:bodyPr>
          <a:p>
            <a:r>
              <a:rPr lang="en-US" altLang="zh-CN" b="0">
                <a:solidFill>
                  <a:srgbClr val="00B050"/>
                </a:solidFill>
                <a:latin typeface="微软雅黑" panose="020B0503020204020204" pitchFamily="34" charset="-122"/>
                <a:ea typeface="微软雅黑" panose="020B0503020204020204" pitchFamily="34" charset="-122"/>
              </a:rPr>
              <a:t>3+255 = 258</a:t>
            </a:r>
            <a:endParaRPr lang="en-US" altLang="zh-CN" b="0">
              <a:solidFill>
                <a:srgbClr val="00B05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109970" y="2941955"/>
            <a:ext cx="2366010" cy="1420495"/>
          </a:xfrm>
          <a:prstGeom prst="rect">
            <a:avLst/>
          </a:prstGeom>
          <a:noFill/>
        </p:spPr>
        <p:txBody>
          <a:bodyPr wrap="square" rtlCol="0">
            <a:spAutoFit/>
          </a:bodyPr>
          <a:p>
            <a:pPr indent="306705">
              <a:lnSpc>
                <a:spcPct val="120000"/>
              </a:lnSpc>
              <a:spcBef>
                <a:spcPts val="0"/>
              </a:spcBef>
              <a:spcAft>
                <a:spcPts val="0"/>
              </a:spcAft>
            </a:pPr>
            <a:r>
              <a:rPr lang="en-US" altLang="zh-CN" b="0">
                <a:solidFill>
                  <a:schemeClr val="bg1"/>
                </a:solidFill>
                <a:latin typeface="微软雅黑" panose="020B0503020204020204" pitchFamily="34" charset="-122"/>
                <a:ea typeface="微软雅黑" panose="020B0503020204020204" pitchFamily="34" charset="-122"/>
              </a:rPr>
              <a:t> 0000 0011</a:t>
            </a:r>
            <a:endParaRPr lang="en-US" altLang="zh-CN" b="0">
              <a:solidFill>
                <a:schemeClr val="bg1"/>
              </a:solidFill>
              <a:latin typeface="微软雅黑" panose="020B0503020204020204" pitchFamily="34" charset="-122"/>
              <a:ea typeface="微软雅黑" panose="020B0503020204020204" pitchFamily="34" charset="-122"/>
            </a:endParaRPr>
          </a:p>
          <a:p>
            <a:pPr>
              <a:lnSpc>
                <a:spcPct val="120000"/>
              </a:lnSpc>
              <a:spcBef>
                <a:spcPts val="0"/>
              </a:spcBef>
              <a:spcAft>
                <a:spcPts val="0"/>
              </a:spcAft>
            </a:pPr>
            <a:r>
              <a:rPr lang="en-US" altLang="zh-CN" b="0">
                <a:solidFill>
                  <a:schemeClr val="bg1"/>
                </a:solidFill>
                <a:latin typeface="微软雅黑" panose="020B0503020204020204" pitchFamily="34" charset="-122"/>
                <a:ea typeface="微软雅黑" panose="020B0503020204020204" pitchFamily="34" charset="-122"/>
              </a:rPr>
              <a:t>+  1111 1111</a:t>
            </a:r>
            <a:endParaRPr lang="en-US" altLang="zh-CN" b="0">
              <a:solidFill>
                <a:schemeClr val="bg1"/>
              </a:solidFill>
              <a:latin typeface="微软雅黑" panose="020B0503020204020204" pitchFamily="34" charset="-122"/>
              <a:ea typeface="微软雅黑" panose="020B0503020204020204" pitchFamily="34" charset="-122"/>
            </a:endParaRPr>
          </a:p>
          <a:p>
            <a:pPr indent="68580">
              <a:lnSpc>
                <a:spcPct val="120000"/>
              </a:lnSpc>
              <a:spcBef>
                <a:spcPts val="0"/>
              </a:spcBef>
              <a:spcAft>
                <a:spcPts val="0"/>
              </a:spcAft>
            </a:pPr>
            <a:r>
              <a:rPr lang="en-US" altLang="zh-CN" b="0">
                <a:solidFill>
                  <a:schemeClr val="bg1"/>
                </a:solidFill>
                <a:latin typeface="微软雅黑" panose="020B0503020204020204" pitchFamily="34" charset="-122"/>
                <a:ea typeface="微软雅黑" panose="020B0503020204020204" pitchFamily="34" charset="-122"/>
              </a:rPr>
              <a:t> 1 0000 0010</a:t>
            </a:r>
            <a:endParaRPr lang="en-US" altLang="zh-CN" b="0">
              <a:solidFill>
                <a:schemeClr val="bg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6118225" y="3871595"/>
            <a:ext cx="2160016" cy="0"/>
          </a:xfrm>
          <a:prstGeom prst="line">
            <a:avLst/>
          </a:prstGeom>
          <a:solidFill>
            <a:schemeClr val="accent1"/>
          </a:solidFill>
          <a:ln w="19050" cap="sq" cmpd="sng" algn="ctr">
            <a:solidFill>
              <a:schemeClr val="bg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9" grpId="0"/>
      <p:bldP spid="20" grpId="0"/>
      <p:bldP spid="21" grpId="0" animBg="1"/>
      <p:bldP spid="22" grpId="0"/>
      <p:bldP spid="18" grpId="0"/>
      <p:bldP spid="23" grpId="0"/>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5938" name="Rectangle 2"/>
          <p:cNvSpPr>
            <a:spLocks noGrp="1" noChangeArrowheads="1"/>
          </p:cNvSpPr>
          <p:nvPr>
            <p:ph type="body" idx="1"/>
          </p:nvPr>
        </p:nvSpPr>
        <p:spPr>
          <a:xfrm>
            <a:off x="332709" y="571480"/>
            <a:ext cx="8172450" cy="2928958"/>
          </a:xfrm>
        </p:spPr>
        <p:txBody>
          <a:bodyPr/>
          <a:lstStyle/>
          <a:p>
            <a:pPr lvl="1" eaLnBrk="1" hangingPunct="1">
              <a:lnSpc>
                <a:spcPct val="90000"/>
              </a:lnSpc>
            </a:pPr>
            <a:r>
              <a:rPr lang="zh-CN" altLang="en-US" sz="2000" dirty="0" smtClean="0">
                <a:solidFill>
                  <a:schemeClr val="bg1"/>
                </a:solidFill>
                <a:latin typeface="微软雅黑" panose="020B0503020204020204" pitchFamily="34" charset="-122"/>
                <a:ea typeface="微软雅黑" panose="020B0503020204020204" pitchFamily="34" charset="-122"/>
              </a:rPr>
              <a:t>数值的表示方法</a:t>
            </a:r>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原码、反码和补码</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lvl="2" eaLnBrk="1" hangingPunct="1">
              <a:lnSpc>
                <a:spcPct val="90000"/>
              </a:lnSpc>
            </a:pPr>
            <a:r>
              <a:rPr lang="zh-CN" altLang="en-US" sz="2000" dirty="0" smtClean="0">
                <a:solidFill>
                  <a:schemeClr val="bg1"/>
                </a:solidFill>
                <a:latin typeface="微软雅黑" panose="020B0503020204020204" pitchFamily="34" charset="-122"/>
                <a:ea typeface="微软雅黑" panose="020B0503020204020204" pitchFamily="34" charset="-122"/>
              </a:rPr>
              <a:t>原码：最高位为符号位，其余各位为数值本身的绝对值</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lvl="2" eaLnBrk="1" hangingPunct="1">
              <a:lnSpc>
                <a:spcPct val="90000"/>
              </a:lnSpc>
            </a:pPr>
            <a:r>
              <a:rPr lang="zh-CN" altLang="en-US" sz="2000" dirty="0" smtClean="0">
                <a:solidFill>
                  <a:schemeClr val="bg1"/>
                </a:solidFill>
                <a:latin typeface="微软雅黑" panose="020B0503020204020204" pitchFamily="34" charset="-122"/>
                <a:ea typeface="微软雅黑" panose="020B0503020204020204" pitchFamily="34" charset="-122"/>
              </a:rPr>
              <a:t>反码：</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lvl="3" eaLnBrk="1" hangingPunct="1">
              <a:lnSpc>
                <a:spcPct val="90000"/>
              </a:lnSpc>
            </a:pPr>
            <a:r>
              <a:rPr lang="zh-CN" altLang="en-US" dirty="0" smtClean="0">
                <a:solidFill>
                  <a:schemeClr val="bg1"/>
                </a:solidFill>
                <a:latin typeface="微软雅黑" panose="020B0503020204020204" pitchFamily="34" charset="-122"/>
                <a:ea typeface="微软雅黑" panose="020B0503020204020204" pitchFamily="34" charset="-122"/>
              </a:rPr>
              <a:t>正数：反码与原码相同</a:t>
            </a:r>
            <a:endParaRPr lang="zh-CN" altLang="en-US" dirty="0" smtClean="0">
              <a:solidFill>
                <a:schemeClr val="bg1"/>
              </a:solidFill>
              <a:latin typeface="微软雅黑" panose="020B0503020204020204" pitchFamily="34" charset="-122"/>
              <a:ea typeface="微软雅黑" panose="020B0503020204020204" pitchFamily="34" charset="-122"/>
            </a:endParaRPr>
          </a:p>
          <a:p>
            <a:pPr lvl="3" eaLnBrk="1" hangingPunct="1">
              <a:lnSpc>
                <a:spcPct val="90000"/>
              </a:lnSpc>
            </a:pPr>
            <a:r>
              <a:rPr lang="zh-CN" altLang="en-US" dirty="0" smtClean="0">
                <a:solidFill>
                  <a:schemeClr val="bg1"/>
                </a:solidFill>
                <a:latin typeface="微软雅黑" panose="020B0503020204020204" pitchFamily="34" charset="-122"/>
                <a:ea typeface="微软雅黑" panose="020B0503020204020204" pitchFamily="34" charset="-122"/>
              </a:rPr>
              <a:t>负数：符号位为</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，其余位对原码取反</a:t>
            </a:r>
            <a:endParaRPr lang="zh-CN" altLang="en-US" dirty="0" smtClean="0">
              <a:solidFill>
                <a:schemeClr val="bg1"/>
              </a:solidFill>
              <a:latin typeface="微软雅黑" panose="020B0503020204020204" pitchFamily="34" charset="-122"/>
              <a:ea typeface="微软雅黑" panose="020B0503020204020204" pitchFamily="34" charset="-122"/>
            </a:endParaRPr>
          </a:p>
          <a:p>
            <a:pPr lvl="2" eaLnBrk="1" hangingPunct="1">
              <a:lnSpc>
                <a:spcPct val="90000"/>
              </a:lnSpc>
            </a:pPr>
            <a:r>
              <a:rPr lang="zh-CN" altLang="en-US" sz="2000" dirty="0" smtClean="0">
                <a:solidFill>
                  <a:schemeClr val="bg1"/>
                </a:solidFill>
                <a:latin typeface="微软雅黑" panose="020B0503020204020204" pitchFamily="34" charset="-122"/>
                <a:ea typeface="微软雅黑" panose="020B0503020204020204" pitchFamily="34" charset="-122"/>
              </a:rPr>
              <a:t>补码：</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lvl="3" eaLnBrk="1" hangingPunct="1">
              <a:lnSpc>
                <a:spcPct val="90000"/>
              </a:lnSpc>
            </a:pPr>
            <a:r>
              <a:rPr lang="zh-CN" altLang="en-US" dirty="0" smtClean="0">
                <a:solidFill>
                  <a:schemeClr val="bg1"/>
                </a:solidFill>
                <a:latin typeface="微软雅黑" panose="020B0503020204020204" pitchFamily="34" charset="-122"/>
                <a:ea typeface="微软雅黑" panose="020B0503020204020204" pitchFamily="34" charset="-122"/>
              </a:rPr>
              <a:t>正数：原码、反码、补码相同</a:t>
            </a:r>
            <a:endParaRPr lang="zh-CN" altLang="en-US" dirty="0" smtClean="0">
              <a:solidFill>
                <a:schemeClr val="bg1"/>
              </a:solidFill>
              <a:latin typeface="微软雅黑" panose="020B0503020204020204" pitchFamily="34" charset="-122"/>
              <a:ea typeface="微软雅黑" panose="020B0503020204020204" pitchFamily="34" charset="-122"/>
            </a:endParaRPr>
          </a:p>
          <a:p>
            <a:pPr lvl="3" eaLnBrk="1" hangingPunct="1">
              <a:lnSpc>
                <a:spcPct val="90000"/>
              </a:lnSpc>
            </a:pPr>
            <a:r>
              <a:rPr lang="zh-CN" altLang="en-US" dirty="0" smtClean="0">
                <a:solidFill>
                  <a:schemeClr val="bg1"/>
                </a:solidFill>
                <a:latin typeface="微软雅黑" panose="020B0503020204020204" pitchFamily="34" charset="-122"/>
                <a:ea typeface="微软雅黑" panose="020B0503020204020204" pitchFamily="34" charset="-122"/>
              </a:rPr>
              <a:t>负数：最高位为</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，其余位为原码取反，再对整个数加</a:t>
            </a:r>
            <a:r>
              <a:rPr lang="en-US" altLang="zh-CN" dirty="0" smtClean="0">
                <a:solidFill>
                  <a:schemeClr val="bg1"/>
                </a:solidFill>
                <a:latin typeface="微软雅黑" panose="020B0503020204020204" pitchFamily="34" charset="-122"/>
                <a:ea typeface="微软雅黑" panose="020B0503020204020204" pitchFamily="34" charset="-122"/>
              </a:rPr>
              <a:t>1</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p:nvPr/>
        </p:nvGrpSpPr>
        <p:grpSpPr bwMode="auto">
          <a:xfrm>
            <a:off x="1403350" y="476250"/>
            <a:ext cx="7065963" cy="3676650"/>
            <a:chOff x="593" y="284"/>
            <a:chExt cx="4451" cy="2316"/>
          </a:xfrm>
        </p:grpSpPr>
        <p:sp>
          <p:nvSpPr>
            <p:cNvPr id="77829" name="Rectangle 3"/>
            <p:cNvSpPr>
              <a:spLocks noChangeArrowheads="1"/>
            </p:cNvSpPr>
            <p:nvPr/>
          </p:nvSpPr>
          <p:spPr bwMode="auto">
            <a:xfrm>
              <a:off x="599" y="556"/>
              <a:ext cx="4445" cy="2044"/>
            </a:xfrm>
            <a:prstGeom prst="rect">
              <a:avLst/>
            </a:prstGeom>
            <a:solidFill>
              <a:schemeClr val="bg1"/>
            </a:solidFill>
            <a:ln w="38100">
              <a:solidFill>
                <a:schemeClr val="tx1"/>
              </a:solidFill>
              <a:miter lim="800000"/>
            </a:ln>
          </p:spPr>
          <p:txBody>
            <a:bodyPr wrap="none" anchor="ctr"/>
            <a:lstStyle/>
            <a:p>
              <a:pPr algn="ctr" eaLnBrk="1" hangingPunct="1"/>
              <a:endParaRPr lang="zh-CN" altLang="en-US">
                <a:ea typeface="微软雅黑" panose="020B0503020204020204" pitchFamily="34" charset="-122"/>
              </a:endParaRPr>
            </a:p>
          </p:txBody>
        </p:sp>
        <p:sp>
          <p:nvSpPr>
            <p:cNvPr id="77830" name="Text Box 4"/>
            <p:cNvSpPr txBox="1">
              <a:spLocks noChangeArrowheads="1"/>
            </p:cNvSpPr>
            <p:nvPr/>
          </p:nvSpPr>
          <p:spPr bwMode="auto">
            <a:xfrm>
              <a:off x="1663" y="573"/>
              <a:ext cx="436" cy="250"/>
            </a:xfrm>
            <a:prstGeom prst="rect">
              <a:avLst/>
            </a:prstGeom>
            <a:noFill/>
            <a:ln w="9525">
              <a:noFill/>
              <a:miter lim="800000"/>
            </a:ln>
          </p:spPr>
          <p:txBody>
            <a:bodyPr wrap="none">
              <a:spAutoFit/>
            </a:bodyPr>
            <a:lstStyle/>
            <a:p>
              <a:pPr eaLnBrk="1" hangingPunct="1"/>
              <a:r>
                <a:rPr lang="zh-CN" altLang="en-US" sz="2000" b="0">
                  <a:latin typeface="Arial" panose="020B0604020202020204" pitchFamily="34" charset="0"/>
                  <a:ea typeface="微软雅黑" panose="020B0503020204020204" pitchFamily="34" charset="-122"/>
                </a:rPr>
                <a:t>原码</a:t>
              </a:r>
              <a:endParaRPr lang="zh-CN" altLang="en-US" sz="2000" b="0">
                <a:latin typeface="Arial" panose="020B0604020202020204" pitchFamily="34" charset="0"/>
                <a:ea typeface="微软雅黑" panose="020B0503020204020204" pitchFamily="34" charset="-122"/>
              </a:endParaRPr>
            </a:p>
          </p:txBody>
        </p:sp>
        <p:sp>
          <p:nvSpPr>
            <p:cNvPr id="77831" name="Text Box 5"/>
            <p:cNvSpPr txBox="1">
              <a:spLocks noChangeArrowheads="1"/>
            </p:cNvSpPr>
            <p:nvPr/>
          </p:nvSpPr>
          <p:spPr bwMode="auto">
            <a:xfrm>
              <a:off x="2986" y="573"/>
              <a:ext cx="436" cy="250"/>
            </a:xfrm>
            <a:prstGeom prst="rect">
              <a:avLst/>
            </a:prstGeom>
            <a:noFill/>
            <a:ln w="9525">
              <a:noFill/>
              <a:miter lim="800000"/>
            </a:ln>
          </p:spPr>
          <p:txBody>
            <a:bodyPr wrap="none">
              <a:spAutoFit/>
            </a:bodyPr>
            <a:lstStyle/>
            <a:p>
              <a:pPr eaLnBrk="1" hangingPunct="1"/>
              <a:r>
                <a:rPr lang="zh-CN" altLang="en-US" sz="2000" b="0">
                  <a:latin typeface="Arial" panose="020B0604020202020204" pitchFamily="34" charset="0"/>
                  <a:ea typeface="微软雅黑" panose="020B0503020204020204" pitchFamily="34" charset="-122"/>
                </a:rPr>
                <a:t>反码</a:t>
              </a:r>
              <a:endParaRPr lang="zh-CN" altLang="en-US" sz="2000" b="0">
                <a:latin typeface="Arial" panose="020B0604020202020204" pitchFamily="34" charset="0"/>
                <a:ea typeface="微软雅黑" panose="020B0503020204020204" pitchFamily="34" charset="-122"/>
              </a:endParaRPr>
            </a:p>
          </p:txBody>
        </p:sp>
        <p:sp>
          <p:nvSpPr>
            <p:cNvPr id="77832" name="Text Box 6"/>
            <p:cNvSpPr txBox="1">
              <a:spLocks noChangeArrowheads="1"/>
            </p:cNvSpPr>
            <p:nvPr/>
          </p:nvSpPr>
          <p:spPr bwMode="auto">
            <a:xfrm>
              <a:off x="4198" y="573"/>
              <a:ext cx="436" cy="250"/>
            </a:xfrm>
            <a:prstGeom prst="rect">
              <a:avLst/>
            </a:prstGeom>
            <a:noFill/>
            <a:ln w="9525">
              <a:noFill/>
              <a:miter lim="800000"/>
            </a:ln>
          </p:spPr>
          <p:txBody>
            <a:bodyPr wrap="none">
              <a:spAutoFit/>
            </a:bodyPr>
            <a:lstStyle/>
            <a:p>
              <a:pPr eaLnBrk="1" hangingPunct="1"/>
              <a:r>
                <a:rPr lang="zh-CN" altLang="en-US" sz="2000" b="0">
                  <a:latin typeface="Arial" panose="020B0604020202020204" pitchFamily="34" charset="0"/>
                  <a:ea typeface="微软雅黑" panose="020B0503020204020204" pitchFamily="34" charset="-122"/>
                </a:rPr>
                <a:t>补码</a:t>
              </a:r>
              <a:endParaRPr lang="zh-CN" altLang="en-US" sz="2000" b="0">
                <a:latin typeface="Arial" panose="020B0604020202020204" pitchFamily="34" charset="0"/>
                <a:ea typeface="微软雅黑" panose="020B0503020204020204" pitchFamily="34" charset="-122"/>
              </a:endParaRPr>
            </a:p>
          </p:txBody>
        </p:sp>
        <p:sp>
          <p:nvSpPr>
            <p:cNvPr id="77833" name="Line 7"/>
            <p:cNvSpPr>
              <a:spLocks noChangeShapeType="1"/>
            </p:cNvSpPr>
            <p:nvPr/>
          </p:nvSpPr>
          <p:spPr bwMode="auto">
            <a:xfrm>
              <a:off x="599" y="823"/>
              <a:ext cx="4445" cy="1"/>
            </a:xfrm>
            <a:prstGeom prst="line">
              <a:avLst/>
            </a:prstGeom>
            <a:noFill/>
            <a:ln w="9525">
              <a:solidFill>
                <a:schemeClr val="tx1"/>
              </a:solidFill>
              <a:round/>
            </a:ln>
          </p:spPr>
          <p:txBody>
            <a:bodyPr wrap="none" anchor="ctr"/>
            <a:lstStyle/>
            <a:p>
              <a:endParaRPr lang="zh-CN" altLang="en-US"/>
            </a:p>
          </p:txBody>
        </p:sp>
        <p:sp>
          <p:nvSpPr>
            <p:cNvPr id="77834" name="Text Box 8"/>
            <p:cNvSpPr txBox="1">
              <a:spLocks noChangeArrowheads="1"/>
            </p:cNvSpPr>
            <p:nvPr/>
          </p:nvSpPr>
          <p:spPr bwMode="auto">
            <a:xfrm>
              <a:off x="630" y="823"/>
              <a:ext cx="29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+7</a:t>
              </a:r>
              <a:endParaRPr lang="en-US" altLang="zh-CN" sz="2000" b="0">
                <a:latin typeface="Arial" panose="020B0604020202020204" pitchFamily="34" charset="0"/>
                <a:ea typeface="微软雅黑" panose="020B0503020204020204" pitchFamily="34" charset="-122"/>
              </a:endParaRPr>
            </a:p>
          </p:txBody>
        </p:sp>
        <p:sp>
          <p:nvSpPr>
            <p:cNvPr id="77835" name="Text Box 9"/>
            <p:cNvSpPr txBox="1">
              <a:spLocks noChangeArrowheads="1"/>
            </p:cNvSpPr>
            <p:nvPr/>
          </p:nvSpPr>
          <p:spPr bwMode="auto">
            <a:xfrm>
              <a:off x="1441" y="823"/>
              <a:ext cx="82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00000111</a:t>
              </a:r>
              <a:endParaRPr lang="en-US" altLang="zh-CN" sz="2000" b="0">
                <a:latin typeface="Arial" panose="020B0604020202020204" pitchFamily="34" charset="0"/>
                <a:ea typeface="微软雅黑" panose="020B0503020204020204" pitchFamily="34" charset="-122"/>
              </a:endParaRPr>
            </a:p>
          </p:txBody>
        </p:sp>
        <p:sp>
          <p:nvSpPr>
            <p:cNvPr id="77836" name="Text Box 10"/>
            <p:cNvSpPr txBox="1">
              <a:spLocks noChangeArrowheads="1"/>
            </p:cNvSpPr>
            <p:nvPr/>
          </p:nvSpPr>
          <p:spPr bwMode="auto">
            <a:xfrm>
              <a:off x="2626" y="823"/>
              <a:ext cx="82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00000111</a:t>
              </a:r>
              <a:endParaRPr lang="en-US" altLang="zh-CN" sz="2000" b="0">
                <a:latin typeface="Arial" panose="020B0604020202020204" pitchFamily="34" charset="0"/>
                <a:ea typeface="微软雅黑" panose="020B0503020204020204" pitchFamily="34" charset="-122"/>
              </a:endParaRPr>
            </a:p>
          </p:txBody>
        </p:sp>
        <p:sp>
          <p:nvSpPr>
            <p:cNvPr id="77837" name="Text Box 11"/>
            <p:cNvSpPr txBox="1">
              <a:spLocks noChangeArrowheads="1"/>
            </p:cNvSpPr>
            <p:nvPr/>
          </p:nvSpPr>
          <p:spPr bwMode="auto">
            <a:xfrm>
              <a:off x="3938" y="823"/>
              <a:ext cx="82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00000111</a:t>
              </a:r>
              <a:endParaRPr lang="en-US" altLang="zh-CN" sz="2000" b="0">
                <a:latin typeface="Arial" panose="020B0604020202020204" pitchFamily="34" charset="0"/>
                <a:ea typeface="微软雅黑" panose="020B0503020204020204" pitchFamily="34" charset="-122"/>
              </a:endParaRPr>
            </a:p>
          </p:txBody>
        </p:sp>
        <p:sp>
          <p:nvSpPr>
            <p:cNvPr id="77838" name="Line 12"/>
            <p:cNvSpPr>
              <a:spLocks noChangeShapeType="1"/>
            </p:cNvSpPr>
            <p:nvPr/>
          </p:nvSpPr>
          <p:spPr bwMode="auto">
            <a:xfrm>
              <a:off x="1299" y="556"/>
              <a:ext cx="0" cy="2044"/>
            </a:xfrm>
            <a:prstGeom prst="line">
              <a:avLst/>
            </a:prstGeom>
            <a:noFill/>
            <a:ln w="9525">
              <a:solidFill>
                <a:schemeClr val="tx1"/>
              </a:solidFill>
              <a:round/>
            </a:ln>
          </p:spPr>
          <p:txBody>
            <a:bodyPr wrap="none" anchor="ctr"/>
            <a:lstStyle/>
            <a:p>
              <a:endParaRPr lang="zh-CN" altLang="en-US"/>
            </a:p>
          </p:txBody>
        </p:sp>
        <p:sp>
          <p:nvSpPr>
            <p:cNvPr id="77839" name="Line 13"/>
            <p:cNvSpPr>
              <a:spLocks noChangeShapeType="1"/>
            </p:cNvSpPr>
            <p:nvPr/>
          </p:nvSpPr>
          <p:spPr bwMode="auto">
            <a:xfrm>
              <a:off x="2544" y="556"/>
              <a:ext cx="0" cy="2044"/>
            </a:xfrm>
            <a:prstGeom prst="line">
              <a:avLst/>
            </a:prstGeom>
            <a:noFill/>
            <a:ln w="9525">
              <a:solidFill>
                <a:schemeClr val="tx1"/>
              </a:solidFill>
              <a:round/>
            </a:ln>
          </p:spPr>
          <p:txBody>
            <a:bodyPr wrap="none" anchor="ctr"/>
            <a:lstStyle/>
            <a:p>
              <a:endParaRPr lang="zh-CN" altLang="en-US"/>
            </a:p>
          </p:txBody>
        </p:sp>
        <p:sp>
          <p:nvSpPr>
            <p:cNvPr id="77840" name="Line 14"/>
            <p:cNvSpPr>
              <a:spLocks noChangeShapeType="1"/>
            </p:cNvSpPr>
            <p:nvPr/>
          </p:nvSpPr>
          <p:spPr bwMode="auto">
            <a:xfrm>
              <a:off x="3755" y="556"/>
              <a:ext cx="0" cy="2044"/>
            </a:xfrm>
            <a:prstGeom prst="line">
              <a:avLst/>
            </a:prstGeom>
            <a:noFill/>
            <a:ln w="9525">
              <a:solidFill>
                <a:schemeClr val="tx1"/>
              </a:solidFill>
              <a:round/>
            </a:ln>
          </p:spPr>
          <p:txBody>
            <a:bodyPr wrap="none" anchor="ctr"/>
            <a:lstStyle/>
            <a:p>
              <a:endParaRPr lang="zh-CN" altLang="en-US"/>
            </a:p>
          </p:txBody>
        </p:sp>
        <p:sp>
          <p:nvSpPr>
            <p:cNvPr id="77841" name="Line 15"/>
            <p:cNvSpPr>
              <a:spLocks noChangeShapeType="1"/>
            </p:cNvSpPr>
            <p:nvPr/>
          </p:nvSpPr>
          <p:spPr bwMode="auto">
            <a:xfrm>
              <a:off x="599" y="1089"/>
              <a:ext cx="4445" cy="0"/>
            </a:xfrm>
            <a:prstGeom prst="line">
              <a:avLst/>
            </a:prstGeom>
            <a:noFill/>
            <a:ln w="9525">
              <a:solidFill>
                <a:schemeClr val="tx1"/>
              </a:solidFill>
              <a:round/>
            </a:ln>
          </p:spPr>
          <p:txBody>
            <a:bodyPr wrap="none" anchor="ctr"/>
            <a:lstStyle/>
            <a:p>
              <a:endParaRPr lang="zh-CN" altLang="en-US"/>
            </a:p>
          </p:txBody>
        </p:sp>
        <p:sp>
          <p:nvSpPr>
            <p:cNvPr id="77842" name="Text Box 16"/>
            <p:cNvSpPr txBox="1">
              <a:spLocks noChangeArrowheads="1"/>
            </p:cNvSpPr>
            <p:nvPr/>
          </p:nvSpPr>
          <p:spPr bwMode="auto">
            <a:xfrm>
              <a:off x="626" y="1130"/>
              <a:ext cx="25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-7</a:t>
              </a:r>
              <a:endParaRPr lang="en-US" altLang="zh-CN" sz="2000" b="0">
                <a:latin typeface="Arial" panose="020B0604020202020204" pitchFamily="34" charset="0"/>
                <a:ea typeface="微软雅黑" panose="020B0503020204020204" pitchFamily="34" charset="-122"/>
              </a:endParaRPr>
            </a:p>
          </p:txBody>
        </p:sp>
        <p:sp>
          <p:nvSpPr>
            <p:cNvPr id="77843" name="Text Box 17"/>
            <p:cNvSpPr txBox="1">
              <a:spLocks noChangeArrowheads="1"/>
            </p:cNvSpPr>
            <p:nvPr/>
          </p:nvSpPr>
          <p:spPr bwMode="auto">
            <a:xfrm>
              <a:off x="1437" y="1130"/>
              <a:ext cx="828" cy="250"/>
            </a:xfrm>
            <a:prstGeom prst="rect">
              <a:avLst/>
            </a:prstGeom>
            <a:noFill/>
            <a:ln w="9525">
              <a:noFill/>
              <a:miter lim="800000"/>
            </a:ln>
          </p:spPr>
          <p:txBody>
            <a:bodyPr wrap="none">
              <a:spAutoFit/>
            </a:bodyPr>
            <a:lstStyle/>
            <a:p>
              <a:pPr eaLnBrk="1" hangingPunct="1"/>
              <a:r>
                <a:rPr lang="en-US" altLang="zh-CN" sz="2000" b="0">
                  <a:solidFill>
                    <a:srgbClr val="FF0000"/>
                  </a:solidFill>
                  <a:latin typeface="Arial" panose="020B0604020202020204" pitchFamily="34" charset="0"/>
                  <a:ea typeface="微软雅黑" panose="020B0503020204020204" pitchFamily="34" charset="-122"/>
                </a:rPr>
                <a:t>1</a:t>
              </a:r>
              <a:r>
                <a:rPr lang="en-US" altLang="zh-CN" sz="2000" b="0">
                  <a:latin typeface="Arial" panose="020B0604020202020204" pitchFamily="34" charset="0"/>
                  <a:ea typeface="微软雅黑" panose="020B0503020204020204" pitchFamily="34" charset="-122"/>
                </a:rPr>
                <a:t>0000111</a:t>
              </a:r>
              <a:endParaRPr lang="en-US" altLang="zh-CN" sz="2000" b="0">
                <a:latin typeface="Arial" panose="020B0604020202020204" pitchFamily="34" charset="0"/>
                <a:ea typeface="微软雅黑" panose="020B0503020204020204" pitchFamily="34" charset="-122"/>
              </a:endParaRPr>
            </a:p>
          </p:txBody>
        </p:sp>
        <p:sp>
          <p:nvSpPr>
            <p:cNvPr id="77844" name="Text Box 18"/>
            <p:cNvSpPr txBox="1">
              <a:spLocks noChangeArrowheads="1"/>
            </p:cNvSpPr>
            <p:nvPr/>
          </p:nvSpPr>
          <p:spPr bwMode="auto">
            <a:xfrm>
              <a:off x="2622" y="1130"/>
              <a:ext cx="787" cy="252"/>
            </a:xfrm>
            <a:prstGeom prst="rect">
              <a:avLst/>
            </a:prstGeom>
            <a:noFill/>
            <a:ln w="9525">
              <a:noFill/>
              <a:miter lim="800000"/>
            </a:ln>
          </p:spPr>
          <p:txBody>
            <a:bodyPr wrap="none">
              <a:spAutoFit/>
            </a:bodyPr>
            <a:lstStyle/>
            <a:p>
              <a:pPr eaLnBrk="1" hangingPunct="1"/>
              <a:r>
                <a:rPr lang="en-US" altLang="zh-CN" sz="2000" b="0">
                  <a:solidFill>
                    <a:srgbClr val="FF0000"/>
                  </a:solidFill>
                  <a:latin typeface="Arial" panose="020B0604020202020204" pitchFamily="34" charset="0"/>
                  <a:ea typeface="微软雅黑" panose="020B0503020204020204" pitchFamily="34" charset="-122"/>
                </a:rPr>
                <a:t>1</a:t>
              </a:r>
              <a:r>
                <a:rPr lang="en-US" altLang="zh-CN" sz="2000" b="0">
                  <a:latin typeface="Arial" panose="020B0604020202020204" pitchFamily="34" charset="0"/>
                  <a:ea typeface="微软雅黑" panose="020B0503020204020204" pitchFamily="34" charset="-122"/>
                </a:rPr>
                <a:t>1111000</a:t>
              </a:r>
              <a:endParaRPr lang="en-US" altLang="zh-CN" sz="2000" b="0">
                <a:latin typeface="Arial" panose="020B0604020202020204" pitchFamily="34" charset="0"/>
                <a:ea typeface="微软雅黑" panose="020B0503020204020204" pitchFamily="34" charset="-122"/>
              </a:endParaRPr>
            </a:p>
          </p:txBody>
        </p:sp>
        <p:sp>
          <p:nvSpPr>
            <p:cNvPr id="77845" name="Text Box 19"/>
            <p:cNvSpPr txBox="1">
              <a:spLocks noChangeArrowheads="1"/>
            </p:cNvSpPr>
            <p:nvPr/>
          </p:nvSpPr>
          <p:spPr bwMode="auto">
            <a:xfrm>
              <a:off x="3934" y="1130"/>
              <a:ext cx="787" cy="252"/>
            </a:xfrm>
            <a:prstGeom prst="rect">
              <a:avLst/>
            </a:prstGeom>
            <a:noFill/>
            <a:ln w="9525">
              <a:noFill/>
              <a:miter lim="800000"/>
            </a:ln>
          </p:spPr>
          <p:txBody>
            <a:bodyPr wrap="none">
              <a:spAutoFit/>
            </a:bodyPr>
            <a:lstStyle/>
            <a:p>
              <a:pPr eaLnBrk="1" hangingPunct="1"/>
              <a:r>
                <a:rPr lang="en-US" altLang="zh-CN" sz="2000" b="0">
                  <a:solidFill>
                    <a:srgbClr val="FF0000"/>
                  </a:solidFill>
                  <a:latin typeface="Arial" panose="020B0604020202020204" pitchFamily="34" charset="0"/>
                  <a:ea typeface="微软雅黑" panose="020B0503020204020204" pitchFamily="34" charset="-122"/>
                </a:rPr>
                <a:t>1</a:t>
              </a:r>
              <a:r>
                <a:rPr lang="en-US" altLang="zh-CN" sz="2000" b="0">
                  <a:latin typeface="Arial" panose="020B0604020202020204" pitchFamily="34" charset="0"/>
                  <a:ea typeface="微软雅黑" panose="020B0503020204020204" pitchFamily="34" charset="-122"/>
                </a:rPr>
                <a:t>1111001</a:t>
              </a:r>
              <a:endParaRPr lang="en-US" altLang="zh-CN" sz="2000" b="0">
                <a:latin typeface="Arial" panose="020B0604020202020204" pitchFamily="34" charset="0"/>
                <a:ea typeface="微软雅黑" panose="020B0503020204020204" pitchFamily="34" charset="-122"/>
              </a:endParaRPr>
            </a:p>
          </p:txBody>
        </p:sp>
        <p:sp>
          <p:nvSpPr>
            <p:cNvPr id="77846" name="Line 20"/>
            <p:cNvSpPr>
              <a:spLocks noChangeShapeType="1"/>
            </p:cNvSpPr>
            <p:nvPr/>
          </p:nvSpPr>
          <p:spPr bwMode="auto">
            <a:xfrm>
              <a:off x="599" y="1356"/>
              <a:ext cx="4445" cy="0"/>
            </a:xfrm>
            <a:prstGeom prst="line">
              <a:avLst/>
            </a:prstGeom>
            <a:noFill/>
            <a:ln w="9525">
              <a:solidFill>
                <a:schemeClr val="tx1"/>
              </a:solidFill>
              <a:round/>
            </a:ln>
          </p:spPr>
          <p:txBody>
            <a:bodyPr wrap="none" anchor="ctr"/>
            <a:lstStyle/>
            <a:p>
              <a:endParaRPr lang="zh-CN" altLang="en-US"/>
            </a:p>
          </p:txBody>
        </p:sp>
        <p:sp>
          <p:nvSpPr>
            <p:cNvPr id="77847" name="Text Box 21"/>
            <p:cNvSpPr txBox="1">
              <a:spLocks noChangeArrowheads="1"/>
            </p:cNvSpPr>
            <p:nvPr/>
          </p:nvSpPr>
          <p:spPr bwMode="auto">
            <a:xfrm>
              <a:off x="604" y="1375"/>
              <a:ext cx="29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a:t>
              </a:r>
              <a:endParaRPr lang="en-US" altLang="zh-CN" sz="2000" b="0">
                <a:latin typeface="Arial" panose="020B0604020202020204" pitchFamily="34" charset="0"/>
                <a:ea typeface="微软雅黑" panose="020B0503020204020204" pitchFamily="34" charset="-122"/>
              </a:endParaRPr>
            </a:p>
          </p:txBody>
        </p:sp>
        <p:sp>
          <p:nvSpPr>
            <p:cNvPr id="77848" name="Text Box 22"/>
            <p:cNvSpPr txBox="1">
              <a:spLocks noChangeArrowheads="1"/>
            </p:cNvSpPr>
            <p:nvPr/>
          </p:nvSpPr>
          <p:spPr bwMode="auto">
            <a:xfrm>
              <a:off x="1415" y="1375"/>
              <a:ext cx="82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00000000</a:t>
              </a:r>
              <a:endParaRPr lang="en-US" altLang="zh-CN" sz="2000" b="0">
                <a:latin typeface="Arial" panose="020B0604020202020204" pitchFamily="34" charset="0"/>
                <a:ea typeface="微软雅黑" panose="020B0503020204020204" pitchFamily="34" charset="-122"/>
              </a:endParaRPr>
            </a:p>
          </p:txBody>
        </p:sp>
        <p:sp>
          <p:nvSpPr>
            <p:cNvPr id="77849" name="Text Box 23"/>
            <p:cNvSpPr txBox="1">
              <a:spLocks noChangeArrowheads="1"/>
            </p:cNvSpPr>
            <p:nvPr/>
          </p:nvSpPr>
          <p:spPr bwMode="auto">
            <a:xfrm>
              <a:off x="2600" y="1375"/>
              <a:ext cx="82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00000000</a:t>
              </a:r>
              <a:endParaRPr lang="en-US" altLang="zh-CN" sz="2000" b="0">
                <a:latin typeface="Arial" panose="020B0604020202020204" pitchFamily="34" charset="0"/>
                <a:ea typeface="微软雅黑" panose="020B0503020204020204" pitchFamily="34" charset="-122"/>
              </a:endParaRPr>
            </a:p>
          </p:txBody>
        </p:sp>
        <p:sp>
          <p:nvSpPr>
            <p:cNvPr id="77850" name="Text Box 24"/>
            <p:cNvSpPr txBox="1">
              <a:spLocks noChangeArrowheads="1"/>
            </p:cNvSpPr>
            <p:nvPr/>
          </p:nvSpPr>
          <p:spPr bwMode="auto">
            <a:xfrm>
              <a:off x="3912" y="1375"/>
              <a:ext cx="82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00000000</a:t>
              </a:r>
              <a:endParaRPr lang="en-US" altLang="zh-CN" sz="2000" b="0">
                <a:latin typeface="Arial" panose="020B0604020202020204" pitchFamily="34" charset="0"/>
                <a:ea typeface="微软雅黑" panose="020B0503020204020204" pitchFamily="34" charset="-122"/>
              </a:endParaRPr>
            </a:p>
          </p:txBody>
        </p:sp>
        <p:sp>
          <p:nvSpPr>
            <p:cNvPr id="77851" name="Line 25"/>
            <p:cNvSpPr>
              <a:spLocks noChangeShapeType="1"/>
            </p:cNvSpPr>
            <p:nvPr/>
          </p:nvSpPr>
          <p:spPr bwMode="auto">
            <a:xfrm>
              <a:off x="599" y="1623"/>
              <a:ext cx="4445" cy="0"/>
            </a:xfrm>
            <a:prstGeom prst="line">
              <a:avLst/>
            </a:prstGeom>
            <a:noFill/>
            <a:ln w="9525">
              <a:solidFill>
                <a:schemeClr val="tx1"/>
              </a:solidFill>
              <a:round/>
            </a:ln>
          </p:spPr>
          <p:txBody>
            <a:bodyPr wrap="none" anchor="ctr"/>
            <a:lstStyle/>
            <a:p>
              <a:endParaRPr lang="zh-CN" altLang="en-US"/>
            </a:p>
          </p:txBody>
        </p:sp>
        <p:sp>
          <p:nvSpPr>
            <p:cNvPr id="77852" name="Text Box 26"/>
            <p:cNvSpPr txBox="1">
              <a:spLocks noChangeArrowheads="1"/>
            </p:cNvSpPr>
            <p:nvPr/>
          </p:nvSpPr>
          <p:spPr bwMode="auto">
            <a:xfrm>
              <a:off x="593" y="1663"/>
              <a:ext cx="25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a:t>
              </a:r>
              <a:endParaRPr lang="en-US" altLang="zh-CN" sz="2000" b="0">
                <a:latin typeface="Arial" panose="020B0604020202020204" pitchFamily="34" charset="0"/>
                <a:ea typeface="微软雅黑" panose="020B0503020204020204" pitchFamily="34" charset="-122"/>
              </a:endParaRPr>
            </a:p>
          </p:txBody>
        </p:sp>
        <p:sp>
          <p:nvSpPr>
            <p:cNvPr id="77853" name="Text Box 27"/>
            <p:cNvSpPr txBox="1">
              <a:spLocks noChangeArrowheads="1"/>
            </p:cNvSpPr>
            <p:nvPr/>
          </p:nvSpPr>
          <p:spPr bwMode="auto">
            <a:xfrm>
              <a:off x="1404" y="1663"/>
              <a:ext cx="82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10000000</a:t>
              </a:r>
              <a:endParaRPr lang="en-US" altLang="zh-CN" sz="2000" b="0">
                <a:latin typeface="Arial" panose="020B0604020202020204" pitchFamily="34" charset="0"/>
                <a:ea typeface="微软雅黑" panose="020B0503020204020204" pitchFamily="34" charset="-122"/>
              </a:endParaRPr>
            </a:p>
          </p:txBody>
        </p:sp>
        <p:sp>
          <p:nvSpPr>
            <p:cNvPr id="77854" name="Text Box 28"/>
            <p:cNvSpPr txBox="1">
              <a:spLocks noChangeArrowheads="1"/>
            </p:cNvSpPr>
            <p:nvPr/>
          </p:nvSpPr>
          <p:spPr bwMode="auto">
            <a:xfrm>
              <a:off x="2589" y="1663"/>
              <a:ext cx="751" cy="252"/>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11111111</a:t>
              </a:r>
              <a:endParaRPr lang="en-US" altLang="zh-CN" sz="2000" b="0">
                <a:latin typeface="Arial" panose="020B0604020202020204" pitchFamily="34" charset="0"/>
                <a:ea typeface="微软雅黑" panose="020B0503020204020204" pitchFamily="34" charset="-122"/>
              </a:endParaRPr>
            </a:p>
          </p:txBody>
        </p:sp>
        <p:sp>
          <p:nvSpPr>
            <p:cNvPr id="77855" name="Text Box 29"/>
            <p:cNvSpPr txBox="1">
              <a:spLocks noChangeArrowheads="1"/>
            </p:cNvSpPr>
            <p:nvPr/>
          </p:nvSpPr>
          <p:spPr bwMode="auto">
            <a:xfrm>
              <a:off x="3901" y="1663"/>
              <a:ext cx="828" cy="250"/>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00000000</a:t>
              </a:r>
              <a:endParaRPr lang="en-US" altLang="zh-CN" sz="2000" b="0">
                <a:latin typeface="Arial" panose="020B0604020202020204" pitchFamily="34" charset="0"/>
                <a:ea typeface="微软雅黑" panose="020B0503020204020204" pitchFamily="34" charset="-122"/>
              </a:endParaRPr>
            </a:p>
          </p:txBody>
        </p:sp>
        <p:sp>
          <p:nvSpPr>
            <p:cNvPr id="77856" name="Line 30"/>
            <p:cNvSpPr>
              <a:spLocks noChangeShapeType="1"/>
            </p:cNvSpPr>
            <p:nvPr/>
          </p:nvSpPr>
          <p:spPr bwMode="auto">
            <a:xfrm>
              <a:off x="599" y="1901"/>
              <a:ext cx="4445" cy="0"/>
            </a:xfrm>
            <a:prstGeom prst="line">
              <a:avLst/>
            </a:prstGeom>
            <a:noFill/>
            <a:ln w="9525">
              <a:solidFill>
                <a:schemeClr val="tx1"/>
              </a:solidFill>
              <a:round/>
            </a:ln>
          </p:spPr>
          <p:txBody>
            <a:bodyPr wrap="none" anchor="ctr"/>
            <a:lstStyle/>
            <a:p>
              <a:endParaRPr lang="zh-CN" altLang="en-US"/>
            </a:p>
          </p:txBody>
        </p:sp>
        <p:sp>
          <p:nvSpPr>
            <p:cNvPr id="77857" name="Text Box 31"/>
            <p:cNvSpPr txBox="1">
              <a:spLocks noChangeArrowheads="1"/>
            </p:cNvSpPr>
            <p:nvPr/>
          </p:nvSpPr>
          <p:spPr bwMode="auto">
            <a:xfrm>
              <a:off x="629" y="2128"/>
              <a:ext cx="628" cy="212"/>
            </a:xfrm>
            <a:prstGeom prst="rect">
              <a:avLst/>
            </a:prstGeom>
            <a:noFill/>
            <a:ln w="9525">
              <a:noFill/>
              <a:miter lim="800000"/>
            </a:ln>
          </p:spPr>
          <p:txBody>
            <a:bodyPr wrap="none">
              <a:spAutoFit/>
            </a:bodyPr>
            <a:lstStyle/>
            <a:p>
              <a:pPr eaLnBrk="1" hangingPunct="1"/>
              <a:r>
                <a:rPr lang="zh-CN" altLang="en-US" sz="1600" b="0">
                  <a:latin typeface="Arial" panose="020B0604020202020204" pitchFamily="34" charset="0"/>
                  <a:ea typeface="微软雅黑" panose="020B0503020204020204" pitchFamily="34" charset="-122"/>
                </a:rPr>
                <a:t>数的范围</a:t>
              </a:r>
              <a:endParaRPr lang="zh-CN" altLang="en-US" sz="2000" b="0">
                <a:latin typeface="Arial" panose="020B0604020202020204" pitchFamily="34" charset="0"/>
                <a:ea typeface="微软雅黑" panose="020B0503020204020204" pitchFamily="34" charset="-122"/>
              </a:endParaRPr>
            </a:p>
          </p:txBody>
        </p:sp>
        <p:sp>
          <p:nvSpPr>
            <p:cNvPr id="77858" name="Text Box 32"/>
            <p:cNvSpPr txBox="1">
              <a:spLocks noChangeArrowheads="1"/>
            </p:cNvSpPr>
            <p:nvPr/>
          </p:nvSpPr>
          <p:spPr bwMode="auto">
            <a:xfrm>
              <a:off x="1374" y="1949"/>
              <a:ext cx="995" cy="634"/>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01111111~</a:t>
              </a:r>
              <a:endParaRPr lang="en-US" altLang="zh-CN" sz="2000" b="0">
                <a:latin typeface="Arial" panose="020B0604020202020204" pitchFamily="34" charset="0"/>
                <a:ea typeface="微软雅黑" panose="020B0503020204020204" pitchFamily="34" charset="-122"/>
              </a:endParaRPr>
            </a:p>
            <a:p>
              <a:pPr eaLnBrk="1" hangingPunct="1"/>
              <a:r>
                <a:rPr lang="en-US" altLang="zh-CN" sz="2000" b="0">
                  <a:latin typeface="Arial" panose="020B0604020202020204" pitchFamily="34" charset="0"/>
                  <a:ea typeface="微软雅黑" panose="020B0503020204020204" pitchFamily="34" charset="-122"/>
                </a:rPr>
                <a:t>11111111</a:t>
              </a:r>
              <a:endParaRPr lang="en-US" altLang="zh-CN" sz="2000" b="0">
                <a:latin typeface="Arial" panose="020B0604020202020204" pitchFamily="34" charset="0"/>
                <a:ea typeface="微软雅黑" panose="020B0503020204020204" pitchFamily="34" charset="-122"/>
              </a:endParaRPr>
            </a:p>
            <a:p>
              <a:pPr eaLnBrk="1" hangingPunct="1"/>
              <a:r>
                <a:rPr lang="en-US" altLang="zh-CN" sz="2000" b="0">
                  <a:latin typeface="Arial" panose="020B0604020202020204" pitchFamily="34" charset="0"/>
                  <a:ea typeface="微软雅黑" panose="020B0503020204020204" pitchFamily="34" charset="-122"/>
                </a:rPr>
                <a:t>(-127~+127)</a:t>
              </a:r>
              <a:endParaRPr lang="en-US" altLang="zh-CN" sz="2000" b="0">
                <a:latin typeface="Arial" panose="020B0604020202020204" pitchFamily="34" charset="0"/>
                <a:ea typeface="微软雅黑" panose="020B0503020204020204" pitchFamily="34" charset="-122"/>
              </a:endParaRPr>
            </a:p>
          </p:txBody>
        </p:sp>
        <p:sp>
          <p:nvSpPr>
            <p:cNvPr id="77859" name="Text Box 33"/>
            <p:cNvSpPr txBox="1">
              <a:spLocks noChangeArrowheads="1"/>
            </p:cNvSpPr>
            <p:nvPr/>
          </p:nvSpPr>
          <p:spPr bwMode="auto">
            <a:xfrm>
              <a:off x="2603" y="1945"/>
              <a:ext cx="995" cy="634"/>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01111111~</a:t>
              </a:r>
              <a:endParaRPr lang="en-US" altLang="zh-CN" sz="2000" b="0">
                <a:latin typeface="Arial" panose="020B0604020202020204" pitchFamily="34" charset="0"/>
                <a:ea typeface="微软雅黑" panose="020B0503020204020204" pitchFamily="34" charset="-122"/>
              </a:endParaRPr>
            </a:p>
            <a:p>
              <a:pPr eaLnBrk="1" hangingPunct="1"/>
              <a:r>
                <a:rPr lang="en-US" altLang="zh-CN" sz="2000" b="0">
                  <a:latin typeface="Arial" panose="020B0604020202020204" pitchFamily="34" charset="0"/>
                  <a:ea typeface="微软雅黑" panose="020B0503020204020204" pitchFamily="34" charset="-122"/>
                </a:rPr>
                <a:t>10000000</a:t>
              </a:r>
              <a:endParaRPr lang="en-US" altLang="zh-CN" sz="2000" b="0">
                <a:latin typeface="Arial" panose="020B0604020202020204" pitchFamily="34" charset="0"/>
                <a:ea typeface="微软雅黑" panose="020B0503020204020204" pitchFamily="34" charset="-122"/>
              </a:endParaRPr>
            </a:p>
            <a:p>
              <a:pPr eaLnBrk="1" hangingPunct="1"/>
              <a:r>
                <a:rPr lang="en-US" altLang="zh-CN" sz="2000" b="0">
                  <a:latin typeface="Arial" panose="020B0604020202020204" pitchFamily="34" charset="0"/>
                  <a:ea typeface="微软雅黑" panose="020B0503020204020204" pitchFamily="34" charset="-122"/>
                </a:rPr>
                <a:t>(-127~+127)</a:t>
              </a:r>
              <a:endParaRPr lang="en-US" altLang="zh-CN" sz="2000" b="0">
                <a:latin typeface="Arial" panose="020B0604020202020204" pitchFamily="34" charset="0"/>
                <a:ea typeface="微软雅黑" panose="020B0503020204020204" pitchFamily="34" charset="-122"/>
              </a:endParaRPr>
            </a:p>
          </p:txBody>
        </p:sp>
        <p:sp>
          <p:nvSpPr>
            <p:cNvPr id="77860" name="Text Box 34"/>
            <p:cNvSpPr txBox="1">
              <a:spLocks noChangeArrowheads="1"/>
            </p:cNvSpPr>
            <p:nvPr/>
          </p:nvSpPr>
          <p:spPr bwMode="auto">
            <a:xfrm>
              <a:off x="3914" y="1923"/>
              <a:ext cx="995" cy="634"/>
            </a:xfrm>
            <a:prstGeom prst="rect">
              <a:avLst/>
            </a:prstGeom>
            <a:noFill/>
            <a:ln w="9525">
              <a:noFill/>
              <a:miter lim="800000"/>
            </a:ln>
          </p:spPr>
          <p:txBody>
            <a:bodyPr wrap="none">
              <a:spAutoFit/>
            </a:bodyPr>
            <a:lstStyle/>
            <a:p>
              <a:pPr eaLnBrk="1" hangingPunct="1"/>
              <a:r>
                <a:rPr lang="en-US" altLang="zh-CN" sz="2000" b="0">
                  <a:latin typeface="Arial" panose="020B0604020202020204" pitchFamily="34" charset="0"/>
                  <a:ea typeface="微软雅黑" panose="020B0503020204020204" pitchFamily="34" charset="-122"/>
                </a:rPr>
                <a:t>01111111~</a:t>
              </a:r>
              <a:endParaRPr lang="en-US" altLang="zh-CN" sz="2000" b="0">
                <a:latin typeface="Arial" panose="020B0604020202020204" pitchFamily="34" charset="0"/>
                <a:ea typeface="微软雅黑" panose="020B0503020204020204" pitchFamily="34" charset="-122"/>
              </a:endParaRPr>
            </a:p>
            <a:p>
              <a:pPr eaLnBrk="1" hangingPunct="1"/>
              <a:r>
                <a:rPr lang="en-US" altLang="zh-CN" sz="2000" b="0">
                  <a:latin typeface="Arial" panose="020B0604020202020204" pitchFamily="34" charset="0"/>
                  <a:ea typeface="微软雅黑" panose="020B0503020204020204" pitchFamily="34" charset="-122"/>
                </a:rPr>
                <a:t>10000000</a:t>
              </a:r>
              <a:endParaRPr lang="en-US" altLang="zh-CN" sz="2000" b="0">
                <a:latin typeface="Arial" panose="020B0604020202020204" pitchFamily="34" charset="0"/>
                <a:ea typeface="微软雅黑" panose="020B0503020204020204" pitchFamily="34" charset="-122"/>
              </a:endParaRPr>
            </a:p>
            <a:p>
              <a:pPr eaLnBrk="1" hangingPunct="1"/>
              <a:r>
                <a:rPr lang="en-US" altLang="zh-CN" sz="2000" b="0">
                  <a:latin typeface="Arial" panose="020B0604020202020204" pitchFamily="34" charset="0"/>
                  <a:ea typeface="微软雅黑" panose="020B0503020204020204" pitchFamily="34" charset="-122"/>
                </a:rPr>
                <a:t>(-128~+127)</a:t>
              </a:r>
              <a:endParaRPr lang="en-US" altLang="zh-CN" sz="2000" b="0">
                <a:latin typeface="Arial" panose="020B0604020202020204" pitchFamily="34" charset="0"/>
                <a:ea typeface="微软雅黑" panose="020B0503020204020204" pitchFamily="34" charset="-122"/>
              </a:endParaRPr>
            </a:p>
          </p:txBody>
        </p:sp>
        <p:sp>
          <p:nvSpPr>
            <p:cNvPr id="77861" name="Text Box 35"/>
            <p:cNvSpPr txBox="1">
              <a:spLocks noChangeArrowheads="1"/>
            </p:cNvSpPr>
            <p:nvPr/>
          </p:nvSpPr>
          <p:spPr bwMode="auto">
            <a:xfrm>
              <a:off x="1975" y="284"/>
              <a:ext cx="1556" cy="250"/>
            </a:xfrm>
            <a:prstGeom prst="rect">
              <a:avLst/>
            </a:prstGeom>
            <a:noFill/>
            <a:ln w="9525">
              <a:noFill/>
              <a:miter lim="800000"/>
            </a:ln>
          </p:spPr>
          <p:txBody>
            <a:bodyPr wrap="none">
              <a:spAutoFit/>
            </a:bodyPr>
            <a:lstStyle/>
            <a:p>
              <a:pPr eaLnBrk="1" hangingPunct="1"/>
              <a:r>
                <a:rPr lang="zh-CN" altLang="en-US" sz="2000" b="0">
                  <a:latin typeface="Arial" panose="020B0604020202020204" pitchFamily="34" charset="0"/>
                  <a:ea typeface="微软雅黑" panose="020B0503020204020204" pitchFamily="34" charset="-122"/>
                </a:rPr>
                <a:t>（用一字节表示数）</a:t>
              </a:r>
              <a:endParaRPr lang="zh-CN" altLang="en-US" sz="2000" b="0">
                <a:latin typeface="Arial" panose="020B0604020202020204" pitchFamily="34" charset="0"/>
                <a:ea typeface="微软雅黑" panose="020B0503020204020204" pitchFamily="34" charset="-122"/>
              </a:endParaRPr>
            </a:p>
          </p:txBody>
        </p:sp>
      </p:grpSp>
      <p:sp>
        <p:nvSpPr>
          <p:cNvPr id="296996" name="Rectangle 36"/>
          <p:cNvSpPr>
            <a:spLocks noChangeArrowheads="1"/>
          </p:cNvSpPr>
          <p:nvPr/>
        </p:nvSpPr>
        <p:spPr bwMode="auto">
          <a:xfrm>
            <a:off x="1116013" y="4540250"/>
            <a:ext cx="7632700" cy="760413"/>
          </a:xfrm>
          <a:prstGeom prst="rect">
            <a:avLst/>
          </a:prstGeom>
          <a:noFill/>
          <a:ln w="9525">
            <a:noFill/>
            <a:miter lim="800000"/>
          </a:ln>
        </p:spPr>
        <p:txBody>
          <a:bodyPr/>
          <a:lstStyle/>
          <a:p>
            <a:pPr marL="342900" indent="-342900" eaLnBrk="1" hangingPunct="1">
              <a:spcBef>
                <a:spcPct val="20000"/>
              </a:spcBef>
              <a:buClr>
                <a:schemeClr val="tx2"/>
              </a:buClr>
              <a:buSzPct val="90000"/>
              <a:buFont typeface="Symbol" panose="05050102010706020507" pitchFamily="18" charset="2"/>
              <a:buChar char="¨"/>
            </a:pPr>
            <a:r>
              <a:rPr lang="zh-CN" altLang="en-US" sz="2000" b="0">
                <a:solidFill>
                  <a:schemeClr val="bg1"/>
                </a:solidFill>
                <a:ea typeface="微软雅黑" panose="020B0503020204020204" pitchFamily="34" charset="-122"/>
              </a:rPr>
              <a:t>负数补码转换成十进制数：最高位不动，其余位取反加</a:t>
            </a:r>
            <a:r>
              <a:rPr lang="en-US" altLang="zh-CN" sz="2000" b="0">
                <a:solidFill>
                  <a:schemeClr val="bg1"/>
                </a:solidFill>
                <a:ea typeface="微软雅黑" panose="020B0503020204020204" pitchFamily="34" charset="-122"/>
              </a:rPr>
              <a:t>1</a:t>
            </a:r>
            <a:endParaRPr lang="en-US" altLang="zh-CN" sz="2000" b="0">
              <a:solidFill>
                <a:schemeClr val="bg1"/>
              </a:solidFill>
              <a:ea typeface="微软雅黑" panose="020B0503020204020204" pitchFamily="34" charset="-122"/>
            </a:endParaRPr>
          </a:p>
        </p:txBody>
      </p:sp>
      <p:sp>
        <p:nvSpPr>
          <p:cNvPr id="296997" name="Text Box 37"/>
          <p:cNvSpPr txBox="1">
            <a:spLocks noChangeArrowheads="1"/>
          </p:cNvSpPr>
          <p:nvPr/>
        </p:nvSpPr>
        <p:spPr bwMode="auto">
          <a:xfrm>
            <a:off x="1212850" y="5049838"/>
            <a:ext cx="2895600" cy="1006475"/>
          </a:xfrm>
          <a:prstGeom prst="rect">
            <a:avLst/>
          </a:prstGeom>
          <a:noFill/>
          <a:ln w="9525">
            <a:noFill/>
            <a:miter lim="800000"/>
          </a:ln>
        </p:spPr>
        <p:txBody>
          <a:bodyPr wrap="none">
            <a:spAutoFit/>
          </a:bodyPr>
          <a:lstStyle/>
          <a:p>
            <a:pPr eaLnBrk="1" hangingPunct="1"/>
            <a:r>
              <a:rPr lang="zh-CN" altLang="en-US" sz="2000" b="0">
                <a:solidFill>
                  <a:schemeClr val="bg1"/>
                </a:solidFill>
                <a:latin typeface="Arial" panose="020B0604020202020204" pitchFamily="34" charset="0"/>
                <a:ea typeface="微软雅黑" panose="020B0503020204020204" pitchFamily="34" charset="-122"/>
              </a:rPr>
              <a:t>例  补码：</a:t>
            </a:r>
            <a:r>
              <a:rPr lang="en-US" altLang="zh-CN" sz="2000" b="0">
                <a:solidFill>
                  <a:schemeClr val="bg1"/>
                </a:solidFill>
                <a:latin typeface="Arial" panose="020B0604020202020204" pitchFamily="34" charset="0"/>
                <a:ea typeface="微软雅黑" panose="020B0503020204020204" pitchFamily="34" charset="-122"/>
              </a:rPr>
              <a:t>11111001</a:t>
            </a:r>
            <a:endParaRPr lang="en-US" altLang="zh-CN" sz="2000" b="0">
              <a:solidFill>
                <a:schemeClr val="bg1"/>
              </a:solidFill>
              <a:latin typeface="Arial" panose="020B0604020202020204" pitchFamily="34" charset="0"/>
              <a:ea typeface="微软雅黑" panose="020B0503020204020204" pitchFamily="34" charset="-122"/>
            </a:endParaRPr>
          </a:p>
          <a:p>
            <a:pPr eaLnBrk="1" hangingPunct="1"/>
            <a:r>
              <a:rPr lang="en-US" altLang="zh-CN" sz="2000" b="0">
                <a:solidFill>
                  <a:schemeClr val="bg1"/>
                </a:solidFill>
                <a:latin typeface="Arial" panose="020B0604020202020204" pitchFamily="34" charset="0"/>
                <a:ea typeface="微软雅黑" panose="020B0503020204020204" pitchFamily="34" charset="-122"/>
              </a:rPr>
              <a:t>      </a:t>
            </a:r>
            <a:r>
              <a:rPr lang="zh-CN" altLang="en-US" sz="2000" b="0">
                <a:solidFill>
                  <a:schemeClr val="bg1"/>
                </a:solidFill>
                <a:latin typeface="Arial" panose="020B0604020202020204" pitchFamily="34" charset="0"/>
                <a:ea typeface="微软雅黑" panose="020B0503020204020204" pitchFamily="34" charset="-122"/>
              </a:rPr>
              <a:t>取反：</a:t>
            </a:r>
            <a:r>
              <a:rPr lang="en-US" altLang="zh-CN" sz="2000" b="0">
                <a:solidFill>
                  <a:schemeClr val="bg1"/>
                </a:solidFill>
                <a:latin typeface="Arial" panose="020B0604020202020204" pitchFamily="34" charset="0"/>
                <a:ea typeface="微软雅黑" panose="020B0503020204020204" pitchFamily="34" charset="-122"/>
              </a:rPr>
              <a:t>10000110</a:t>
            </a:r>
            <a:endParaRPr lang="en-US" altLang="zh-CN" sz="2000" b="0">
              <a:solidFill>
                <a:schemeClr val="bg1"/>
              </a:solidFill>
              <a:latin typeface="Arial" panose="020B0604020202020204" pitchFamily="34" charset="0"/>
              <a:ea typeface="微软雅黑" panose="020B0503020204020204" pitchFamily="34" charset="-122"/>
            </a:endParaRPr>
          </a:p>
          <a:p>
            <a:pPr eaLnBrk="1" hangingPunct="1"/>
            <a:r>
              <a:rPr lang="en-US" altLang="zh-CN" sz="2000" b="0">
                <a:solidFill>
                  <a:schemeClr val="bg1"/>
                </a:solidFill>
                <a:latin typeface="Arial" panose="020B0604020202020204" pitchFamily="34" charset="0"/>
                <a:ea typeface="微软雅黑" panose="020B0503020204020204" pitchFamily="34" charset="-122"/>
              </a:rPr>
              <a:t>      </a:t>
            </a:r>
            <a:r>
              <a:rPr lang="zh-CN" altLang="en-US" sz="2000" b="0">
                <a:solidFill>
                  <a:schemeClr val="bg1"/>
                </a:solidFill>
                <a:latin typeface="Arial" panose="020B0604020202020204" pitchFamily="34" charset="0"/>
                <a:ea typeface="微软雅黑" panose="020B0503020204020204" pitchFamily="34" charset="-122"/>
              </a:rPr>
              <a:t>加</a:t>
            </a:r>
            <a:r>
              <a:rPr lang="en-US" altLang="zh-CN" sz="2000" b="0">
                <a:solidFill>
                  <a:schemeClr val="bg1"/>
                </a:solidFill>
                <a:latin typeface="Arial" panose="020B0604020202020204" pitchFamily="34" charset="0"/>
                <a:ea typeface="微软雅黑" panose="020B0503020204020204" pitchFamily="34" charset="-122"/>
              </a:rPr>
              <a:t>1</a:t>
            </a:r>
            <a:r>
              <a:rPr lang="zh-CN" altLang="en-US" sz="2000" b="0">
                <a:solidFill>
                  <a:schemeClr val="bg1"/>
                </a:solidFill>
                <a:latin typeface="Arial" panose="020B0604020202020204" pitchFamily="34" charset="0"/>
                <a:ea typeface="微软雅黑" panose="020B0503020204020204" pitchFamily="34" charset="-122"/>
              </a:rPr>
              <a:t>：  </a:t>
            </a:r>
            <a:r>
              <a:rPr lang="en-US" altLang="zh-CN" sz="2000" b="0">
                <a:solidFill>
                  <a:schemeClr val="bg1"/>
                </a:solidFill>
                <a:latin typeface="Arial" panose="020B0604020202020204" pitchFamily="34" charset="0"/>
                <a:ea typeface="微软雅黑" panose="020B0503020204020204" pitchFamily="34" charset="-122"/>
              </a:rPr>
              <a:t>10000111=-7</a:t>
            </a:r>
            <a:endParaRPr lang="en-US" altLang="zh-CN" sz="2000" b="0">
              <a:solidFill>
                <a:schemeClr val="bg1"/>
              </a:solidFill>
              <a:latin typeface="Arial" panose="020B0604020202020204" pitchFamily="34" charset="0"/>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96996">
                                            <p:txEl>
                                              <p:pRg st="0" end="0"/>
                                            </p:txEl>
                                          </p:spTgt>
                                        </p:tgtEl>
                                        <p:attrNameLst>
                                          <p:attrName>style.visibility</p:attrName>
                                        </p:attrNameLst>
                                      </p:cBhvr>
                                      <p:to>
                                        <p:strVal val="visible"/>
                                      </p:to>
                                    </p:set>
                                    <p:animEffect transition="in" filter="box(out)">
                                      <p:cBhvr>
                                        <p:cTn id="12" dur="500"/>
                                        <p:tgtEl>
                                          <p:spTgt spid="296996">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1"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96997">
                                            <p:txEl>
                                              <p:pRg st="0" end="0"/>
                                            </p:txEl>
                                          </p:spTgt>
                                        </p:tgtEl>
                                        <p:attrNameLst>
                                          <p:attrName>style.visibility</p:attrName>
                                        </p:attrNameLst>
                                      </p:cBhvr>
                                      <p:to>
                                        <p:strVal val="visible"/>
                                      </p:to>
                                    </p:set>
                                    <p:animEffect transition="in" filter="box(out)">
                                      <p:cBhvr>
                                        <p:cTn id="17" dur="500"/>
                                        <p:tgtEl>
                                          <p:spTgt spid="296997">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1"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96997">
                                            <p:txEl>
                                              <p:pRg st="1" end="1"/>
                                            </p:txEl>
                                          </p:spTgt>
                                        </p:tgtEl>
                                        <p:attrNameLst>
                                          <p:attrName>style.visibility</p:attrName>
                                        </p:attrNameLst>
                                      </p:cBhvr>
                                      <p:to>
                                        <p:strVal val="visible"/>
                                      </p:to>
                                    </p:set>
                                    <p:animEffect transition="in" filter="box(out)">
                                      <p:cBhvr>
                                        <p:cTn id="22" dur="500"/>
                                        <p:tgtEl>
                                          <p:spTgt spid="296997">
                                            <p:txEl>
                                              <p:pRg st="1" end="1"/>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1"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96997">
                                            <p:txEl>
                                              <p:pRg st="2" end="2"/>
                                            </p:txEl>
                                          </p:spTgt>
                                        </p:tgtEl>
                                        <p:attrNameLst>
                                          <p:attrName>style.visibility</p:attrName>
                                        </p:attrNameLst>
                                      </p:cBhvr>
                                      <p:to>
                                        <p:strVal val="visible"/>
                                      </p:to>
                                    </p:set>
                                    <p:animEffect transition="in" filter="box(out)">
                                      <p:cBhvr>
                                        <p:cTn id="27" dur="500"/>
                                        <p:tgtEl>
                                          <p:spTgt spid="296997">
                                            <p:txEl>
                                              <p:pRg st="2" end="2"/>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6" grpId="0" autoUpdateAnimBg="0" build="p"/>
      <p:bldP spid="296997" grpId="0" autoUpdateAnimBg="0" build="p"/>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710565" y="1017905"/>
            <a:ext cx="8268335" cy="4511040"/>
          </a:xfrm>
          <a:prstGeom prst="rect">
            <a:avLst/>
          </a:prstGeom>
          <a:noFill/>
          <a:ln w="12700" cap="sq">
            <a:noFill/>
            <a:miter lim="800000"/>
            <a:headEnd type="none" w="sm" len="sm"/>
            <a:tailEnd type="none" w="sm" len="sm"/>
          </a:ln>
        </p:spPr>
        <p:txBody>
          <a:bodyPr wrap="square">
            <a:spAutoFit/>
          </a:bodyPr>
          <a:lstStyle/>
          <a:p>
            <a:pPr eaLnBrk="1" hangingPunct="1"/>
            <a:r>
              <a:rPr lang="en-US" altLang="zh-CN" sz="2800">
                <a:solidFill>
                  <a:schemeClr val="bg1"/>
                </a:solidFill>
                <a:ea typeface="微软雅黑" panose="020B0503020204020204" pitchFamily="34" charset="-122"/>
              </a:rPr>
              <a:t>4. </a:t>
            </a:r>
            <a:r>
              <a:rPr lang="zh-CN" altLang="en-US" sz="2800">
                <a:solidFill>
                  <a:schemeClr val="bg1"/>
                </a:solidFill>
                <a:ea typeface="微软雅黑" panose="020B0503020204020204" pitchFamily="34" charset="-122"/>
              </a:rPr>
              <a:t>计算机中的数据单位</a:t>
            </a:r>
            <a:r>
              <a:rPr lang="en-US" altLang="zh-CN" sz="2800">
                <a:solidFill>
                  <a:schemeClr val="bg1"/>
                </a:solidFill>
                <a:ea typeface="微软雅黑" panose="020B0503020204020204" pitchFamily="34" charset="-122"/>
              </a:rPr>
              <a:t>:</a:t>
            </a:r>
            <a:endParaRPr lang="en-US" altLang="zh-CN" sz="2800">
              <a:solidFill>
                <a:schemeClr val="bg1"/>
              </a:solidFill>
              <a:ea typeface="微软雅黑" panose="020B0503020204020204" pitchFamily="34" charset="-122"/>
            </a:endParaRPr>
          </a:p>
          <a:p>
            <a:pPr eaLnBrk="1" hangingPunct="1">
              <a:lnSpc>
                <a:spcPct val="130000"/>
              </a:lnSpc>
            </a:pPr>
            <a:r>
              <a:rPr lang="zh-CN" altLang="en-US" sz="2000">
                <a:solidFill>
                  <a:schemeClr val="bg1"/>
                </a:solidFill>
                <a:ea typeface="微软雅黑" panose="020B0503020204020204" pitchFamily="34" charset="-122"/>
              </a:rPr>
              <a:t>     </a:t>
            </a:r>
            <a:r>
              <a:rPr lang="zh-CN" altLang="en-US" sz="2000">
                <a:solidFill>
                  <a:schemeClr val="bg2">
                    <a:lumMod val="50000"/>
                    <a:lumOff val="50000"/>
                  </a:schemeClr>
                </a:solidFill>
                <a:ea typeface="微软雅黑" panose="020B0503020204020204" pitchFamily="34" charset="-122"/>
              </a:rPr>
              <a:t>比特</a:t>
            </a:r>
            <a:r>
              <a:rPr lang="en-US" altLang="zh-CN" sz="2000">
                <a:solidFill>
                  <a:schemeClr val="bg2">
                    <a:lumMod val="50000"/>
                    <a:lumOff val="50000"/>
                  </a:schemeClr>
                </a:solidFill>
                <a:ea typeface="微软雅黑" panose="020B0503020204020204" pitchFamily="34" charset="-122"/>
              </a:rPr>
              <a:t>(bit)</a:t>
            </a:r>
            <a:r>
              <a:rPr lang="en-US" altLang="zh-CN" sz="2000">
                <a:solidFill>
                  <a:schemeClr val="bg1"/>
                </a:solidFill>
                <a:ea typeface="微软雅黑" panose="020B0503020204020204" pitchFamily="34" charset="-122"/>
              </a:rPr>
              <a:t>: </a:t>
            </a:r>
            <a:r>
              <a:rPr lang="zh-CN" altLang="en-US" sz="2000">
                <a:solidFill>
                  <a:schemeClr val="bg1"/>
                </a:solidFill>
                <a:ea typeface="微软雅黑" panose="020B0503020204020204" pitchFamily="34" charset="-122"/>
              </a:rPr>
              <a:t>位，即一个二进制位。</a:t>
            </a:r>
            <a:endParaRPr lang="zh-CN" altLang="en-US" sz="2000">
              <a:solidFill>
                <a:schemeClr val="bg1"/>
              </a:solidFill>
              <a:ea typeface="微软雅黑" panose="020B0503020204020204" pitchFamily="34" charset="-122"/>
            </a:endParaRPr>
          </a:p>
          <a:p>
            <a:pPr eaLnBrk="1" hangingPunct="1">
              <a:lnSpc>
                <a:spcPct val="130000"/>
              </a:lnSpc>
            </a:pPr>
            <a:r>
              <a:rPr lang="zh-CN" altLang="en-US" sz="2000">
                <a:solidFill>
                  <a:schemeClr val="bg1"/>
                </a:solidFill>
                <a:ea typeface="微软雅黑" panose="020B0503020204020204" pitchFamily="34" charset="-122"/>
              </a:rPr>
              <a:t>     </a:t>
            </a:r>
            <a:r>
              <a:rPr lang="zh-CN" altLang="en-US" sz="2000">
                <a:solidFill>
                  <a:schemeClr val="bg2">
                    <a:lumMod val="50000"/>
                    <a:lumOff val="50000"/>
                  </a:schemeClr>
                </a:solidFill>
                <a:ea typeface="微软雅黑" panose="020B0503020204020204" pitchFamily="34" charset="-122"/>
              </a:rPr>
              <a:t>字节</a:t>
            </a:r>
            <a:r>
              <a:rPr lang="en-US" altLang="zh-CN" sz="2000">
                <a:solidFill>
                  <a:schemeClr val="bg2">
                    <a:lumMod val="50000"/>
                    <a:lumOff val="50000"/>
                  </a:schemeClr>
                </a:solidFill>
                <a:ea typeface="微软雅黑" panose="020B0503020204020204" pitchFamily="34" charset="-122"/>
              </a:rPr>
              <a:t>(byte,B)</a:t>
            </a:r>
            <a:r>
              <a:rPr lang="en-US" altLang="zh-CN" sz="2000">
                <a:solidFill>
                  <a:schemeClr val="bg1"/>
                </a:solidFill>
                <a:ea typeface="微软雅黑" panose="020B0503020204020204" pitchFamily="34" charset="-122"/>
              </a:rPr>
              <a:t>   1B=8 bit</a:t>
            </a:r>
            <a:endParaRPr lang="en-US" altLang="zh-CN" sz="2000">
              <a:solidFill>
                <a:schemeClr val="bg1"/>
              </a:solidFill>
              <a:ea typeface="微软雅黑" panose="020B0503020204020204" pitchFamily="34" charset="-122"/>
            </a:endParaRPr>
          </a:p>
          <a:p>
            <a:pPr eaLnBrk="1" hangingPunct="1">
              <a:lnSpc>
                <a:spcPct val="130000"/>
              </a:lnSpc>
            </a:pPr>
            <a:r>
              <a:rPr lang="en-US" altLang="zh-CN" sz="2000">
                <a:solidFill>
                  <a:schemeClr val="bg1"/>
                </a:solidFill>
                <a:ea typeface="微软雅黑" panose="020B0503020204020204" pitchFamily="34" charset="-122"/>
              </a:rPr>
              <a:t>                             </a:t>
            </a:r>
            <a:r>
              <a:rPr lang="zh-CN" altLang="en-US" sz="2000">
                <a:solidFill>
                  <a:schemeClr val="bg1"/>
                </a:solidFill>
                <a:ea typeface="微软雅黑" panose="020B0503020204020204" pitchFamily="34" charset="-122"/>
              </a:rPr>
              <a:t>一个英文字符占用</a:t>
            </a:r>
            <a:r>
              <a:rPr lang="en-US" altLang="zh-CN" sz="2000">
                <a:solidFill>
                  <a:srgbClr val="00B050"/>
                </a:solidFill>
                <a:ea typeface="微软雅黑" panose="020B0503020204020204" pitchFamily="34" charset="-122"/>
              </a:rPr>
              <a:t>1</a:t>
            </a:r>
            <a:r>
              <a:rPr lang="zh-CN" altLang="en-US" sz="2000">
                <a:solidFill>
                  <a:srgbClr val="00B050"/>
                </a:solidFill>
                <a:ea typeface="微软雅黑" panose="020B0503020204020204" pitchFamily="34" charset="-122"/>
              </a:rPr>
              <a:t>个字节</a:t>
            </a:r>
            <a:r>
              <a:rPr lang="zh-CN" altLang="en-US" sz="2000">
                <a:solidFill>
                  <a:schemeClr val="bg1"/>
                </a:solidFill>
                <a:ea typeface="微软雅黑" panose="020B0503020204020204" pitchFamily="34" charset="-122"/>
              </a:rPr>
              <a:t>，一个汉字占</a:t>
            </a:r>
            <a:r>
              <a:rPr lang="en-US" altLang="zh-CN" sz="2000">
                <a:solidFill>
                  <a:srgbClr val="00B050"/>
                </a:solidFill>
                <a:ea typeface="微软雅黑" panose="020B0503020204020204" pitchFamily="34" charset="-122"/>
              </a:rPr>
              <a:t>2</a:t>
            </a:r>
            <a:r>
              <a:rPr lang="zh-CN" altLang="en-US" sz="2000">
                <a:solidFill>
                  <a:srgbClr val="00B050"/>
                </a:solidFill>
                <a:ea typeface="微软雅黑" panose="020B0503020204020204" pitchFamily="34" charset="-122"/>
              </a:rPr>
              <a:t>个字节</a:t>
            </a:r>
            <a:endParaRPr lang="zh-CN" altLang="en-US" sz="2000">
              <a:solidFill>
                <a:srgbClr val="00B050"/>
              </a:solidFill>
              <a:ea typeface="微软雅黑" panose="020B0503020204020204" pitchFamily="34" charset="-122"/>
            </a:endParaRPr>
          </a:p>
          <a:p>
            <a:pPr eaLnBrk="1" hangingPunct="1">
              <a:lnSpc>
                <a:spcPct val="130000"/>
              </a:lnSpc>
            </a:pPr>
            <a:r>
              <a:rPr lang="zh-CN" altLang="en-US" sz="2000">
                <a:solidFill>
                  <a:schemeClr val="bg1"/>
                </a:solidFill>
                <a:ea typeface="微软雅黑" panose="020B0503020204020204" pitchFamily="34" charset="-122"/>
              </a:rPr>
              <a:t>     </a:t>
            </a:r>
            <a:r>
              <a:rPr lang="zh-CN" altLang="en-US" sz="2000">
                <a:solidFill>
                  <a:schemeClr val="bg2">
                    <a:lumMod val="50000"/>
                    <a:lumOff val="50000"/>
                  </a:schemeClr>
                </a:solidFill>
                <a:ea typeface="微软雅黑" panose="020B0503020204020204" pitchFamily="34" charset="-122"/>
              </a:rPr>
              <a:t>字（</a:t>
            </a:r>
            <a:r>
              <a:rPr lang="en-US" altLang="zh-CN" sz="2000">
                <a:solidFill>
                  <a:schemeClr val="bg2">
                    <a:lumMod val="50000"/>
                    <a:lumOff val="50000"/>
                  </a:schemeClr>
                </a:solidFill>
                <a:ea typeface="微软雅黑" panose="020B0503020204020204" pitchFamily="34" charset="-122"/>
              </a:rPr>
              <a:t>Word</a:t>
            </a:r>
            <a:r>
              <a:rPr lang="zh-CN" altLang="en-US" sz="2000">
                <a:solidFill>
                  <a:schemeClr val="bg2">
                    <a:lumMod val="50000"/>
                    <a:lumOff val="50000"/>
                  </a:schemeClr>
                </a:solidFill>
                <a:ea typeface="微软雅黑" panose="020B0503020204020204" pitchFamily="34" charset="-122"/>
              </a:rPr>
              <a:t>）</a:t>
            </a:r>
            <a:r>
              <a:rPr lang="en-US" altLang="zh-CN" sz="2000">
                <a:solidFill>
                  <a:schemeClr val="bg1"/>
                </a:solidFill>
                <a:ea typeface="微软雅黑" panose="020B0503020204020204" pitchFamily="34" charset="-122"/>
              </a:rPr>
              <a:t>:</a:t>
            </a:r>
            <a:r>
              <a:rPr lang="zh-CN" altLang="en-US" sz="2000">
                <a:solidFill>
                  <a:schemeClr val="bg1"/>
                </a:solidFill>
                <a:ea typeface="微软雅黑" panose="020B0503020204020204" pitchFamily="34" charset="-122"/>
              </a:rPr>
              <a:t>是计算机进行数据处理时一次存取、加工和传递的一组     </a:t>
            </a:r>
            <a:endParaRPr lang="zh-CN" altLang="en-US" sz="2000">
              <a:solidFill>
                <a:schemeClr val="bg1"/>
              </a:solidFill>
              <a:ea typeface="微软雅黑" panose="020B0503020204020204" pitchFamily="34" charset="-122"/>
            </a:endParaRPr>
          </a:p>
          <a:p>
            <a:pPr eaLnBrk="1" hangingPunct="1">
              <a:lnSpc>
                <a:spcPct val="130000"/>
              </a:lnSpc>
            </a:pPr>
            <a:r>
              <a:rPr lang="zh-CN" altLang="en-US" sz="2000">
                <a:solidFill>
                  <a:schemeClr val="bg1"/>
                </a:solidFill>
                <a:ea typeface="微软雅黑" panose="020B0503020204020204" pitchFamily="34" charset="-122"/>
              </a:rPr>
              <a:t>                            二进制代码的位数位，其长度叫</a:t>
            </a:r>
            <a:r>
              <a:rPr lang="zh-CN" altLang="en-US" sz="2000">
                <a:solidFill>
                  <a:srgbClr val="0070C0"/>
                </a:solidFill>
                <a:ea typeface="微软雅黑" panose="020B0503020204020204" pitchFamily="34" charset="-122"/>
              </a:rPr>
              <a:t>字长</a:t>
            </a:r>
            <a:r>
              <a:rPr lang="zh-CN" altLang="en-US" sz="2000">
                <a:solidFill>
                  <a:schemeClr val="bg1"/>
                </a:solidFill>
                <a:ea typeface="微软雅黑" panose="020B0503020204020204" pitchFamily="34" charset="-122"/>
              </a:rPr>
              <a:t>，是衡量计算机性 </a:t>
            </a:r>
            <a:endParaRPr lang="zh-CN" altLang="en-US" sz="2000">
              <a:solidFill>
                <a:schemeClr val="bg1"/>
              </a:solidFill>
              <a:ea typeface="微软雅黑" panose="020B0503020204020204" pitchFamily="34" charset="-122"/>
            </a:endParaRPr>
          </a:p>
          <a:p>
            <a:pPr eaLnBrk="1" hangingPunct="1">
              <a:lnSpc>
                <a:spcPct val="130000"/>
              </a:lnSpc>
            </a:pPr>
            <a:r>
              <a:rPr lang="zh-CN" altLang="en-US" sz="2000">
                <a:solidFill>
                  <a:schemeClr val="bg1"/>
                </a:solidFill>
                <a:ea typeface="微软雅黑" panose="020B0503020204020204" pitchFamily="34" charset="-122"/>
              </a:rPr>
              <a:t>                            能的一个重要指标。</a:t>
            </a:r>
            <a:endParaRPr lang="zh-CN" altLang="en-US" sz="2000">
              <a:solidFill>
                <a:schemeClr val="bg1"/>
              </a:solidFill>
              <a:ea typeface="微软雅黑" panose="020B0503020204020204" pitchFamily="34" charset="-122"/>
            </a:endParaRPr>
          </a:p>
          <a:p>
            <a:pPr eaLnBrk="1" hangingPunct="1">
              <a:lnSpc>
                <a:spcPct val="130000"/>
              </a:lnSpc>
            </a:pPr>
            <a:r>
              <a:rPr lang="zh-CN" altLang="en-US" sz="2000">
                <a:solidFill>
                  <a:schemeClr val="bg1"/>
                </a:solidFill>
                <a:ea typeface="微软雅黑" panose="020B0503020204020204" pitchFamily="34" charset="-122"/>
              </a:rPr>
              <a:t>     其它容量单位：</a:t>
            </a:r>
            <a:endParaRPr lang="zh-CN" altLang="en-US" sz="2000">
              <a:solidFill>
                <a:schemeClr val="bg1"/>
              </a:solidFill>
              <a:ea typeface="微软雅黑" panose="020B0503020204020204" pitchFamily="34" charset="-122"/>
            </a:endParaRPr>
          </a:p>
          <a:p>
            <a:pPr eaLnBrk="1" hangingPunct="1">
              <a:lnSpc>
                <a:spcPct val="130000"/>
              </a:lnSpc>
            </a:pPr>
            <a:r>
              <a:rPr lang="zh-CN" altLang="en-US" sz="2000">
                <a:solidFill>
                  <a:schemeClr val="bg1"/>
                </a:solidFill>
                <a:ea typeface="微软雅黑" panose="020B0503020204020204" pitchFamily="34" charset="-122"/>
              </a:rPr>
              <a:t>        </a:t>
            </a:r>
            <a:r>
              <a:rPr lang="en-US" altLang="zh-CN" sz="2000">
                <a:solidFill>
                  <a:schemeClr val="bg1"/>
                </a:solidFill>
                <a:ea typeface="微软雅黑" panose="020B0503020204020204" pitchFamily="34" charset="-122"/>
              </a:rPr>
              <a:t>1K=2</a:t>
            </a:r>
            <a:r>
              <a:rPr lang="en-US" altLang="zh-CN" sz="2000" baseline="30000">
                <a:solidFill>
                  <a:schemeClr val="bg1"/>
                </a:solidFill>
                <a:ea typeface="微软雅黑" panose="020B0503020204020204" pitchFamily="34" charset="-122"/>
              </a:rPr>
              <a:t>10</a:t>
            </a:r>
            <a:r>
              <a:rPr lang="en-US" altLang="zh-CN" sz="2000">
                <a:solidFill>
                  <a:schemeClr val="bg1"/>
                </a:solidFill>
                <a:ea typeface="微软雅黑" panose="020B0503020204020204" pitchFamily="34" charset="-122"/>
              </a:rPr>
              <a:t>B=1024B≈1000B     1M=2</a:t>
            </a:r>
            <a:r>
              <a:rPr lang="en-US" altLang="zh-CN" sz="2000" baseline="30000">
                <a:solidFill>
                  <a:schemeClr val="bg1"/>
                </a:solidFill>
                <a:ea typeface="微软雅黑" panose="020B0503020204020204" pitchFamily="34" charset="-122"/>
              </a:rPr>
              <a:t>10</a:t>
            </a:r>
            <a:r>
              <a:rPr lang="en-US" altLang="zh-CN" sz="2000">
                <a:solidFill>
                  <a:schemeClr val="bg1"/>
                </a:solidFill>
                <a:ea typeface="微软雅黑" panose="020B0503020204020204" pitchFamily="34" charset="-122"/>
              </a:rPr>
              <a:t>KB=2</a:t>
            </a:r>
            <a:r>
              <a:rPr lang="en-US" altLang="zh-CN" sz="2000" baseline="30000">
                <a:solidFill>
                  <a:schemeClr val="bg1"/>
                </a:solidFill>
                <a:ea typeface="微软雅黑" panose="020B0503020204020204" pitchFamily="34" charset="-122"/>
              </a:rPr>
              <a:t>20</a:t>
            </a:r>
            <a:r>
              <a:rPr lang="en-US" altLang="zh-CN" sz="2000">
                <a:solidFill>
                  <a:schemeClr val="bg1"/>
                </a:solidFill>
                <a:ea typeface="微软雅黑" panose="020B0503020204020204" pitchFamily="34" charset="-122"/>
              </a:rPr>
              <a:t>B</a:t>
            </a:r>
            <a:endParaRPr lang="en-US" altLang="zh-CN" sz="2000">
              <a:solidFill>
                <a:schemeClr val="bg1"/>
              </a:solidFill>
              <a:ea typeface="微软雅黑" panose="020B0503020204020204" pitchFamily="34" charset="-122"/>
            </a:endParaRPr>
          </a:p>
          <a:p>
            <a:pPr eaLnBrk="1" hangingPunct="1">
              <a:lnSpc>
                <a:spcPct val="130000"/>
              </a:lnSpc>
            </a:pPr>
            <a:r>
              <a:rPr lang="en-US" altLang="zh-CN" sz="2000">
                <a:solidFill>
                  <a:schemeClr val="bg1"/>
                </a:solidFill>
                <a:ea typeface="微软雅黑" panose="020B0503020204020204" pitchFamily="34" charset="-122"/>
              </a:rPr>
              <a:t>        1GB=2</a:t>
            </a:r>
            <a:r>
              <a:rPr lang="en-US" altLang="zh-CN" sz="2000" baseline="30000">
                <a:solidFill>
                  <a:schemeClr val="bg1"/>
                </a:solidFill>
                <a:ea typeface="微软雅黑" panose="020B0503020204020204" pitchFamily="34" charset="-122"/>
              </a:rPr>
              <a:t>10</a:t>
            </a:r>
            <a:r>
              <a:rPr lang="en-US" altLang="zh-CN" sz="2000">
                <a:solidFill>
                  <a:schemeClr val="bg1"/>
                </a:solidFill>
                <a:ea typeface="微软雅黑" panose="020B0503020204020204" pitchFamily="34" charset="-122"/>
              </a:rPr>
              <a:t>MB=2</a:t>
            </a:r>
            <a:r>
              <a:rPr lang="en-US" altLang="zh-CN" sz="2000" baseline="30000">
                <a:solidFill>
                  <a:schemeClr val="bg1"/>
                </a:solidFill>
                <a:ea typeface="微软雅黑" panose="020B0503020204020204" pitchFamily="34" charset="-122"/>
              </a:rPr>
              <a:t>30</a:t>
            </a:r>
            <a:r>
              <a:rPr lang="en-US" altLang="zh-CN" sz="2000">
                <a:solidFill>
                  <a:schemeClr val="bg1"/>
                </a:solidFill>
                <a:ea typeface="微软雅黑" panose="020B0503020204020204" pitchFamily="34" charset="-122"/>
              </a:rPr>
              <a:t>B               1TB=2</a:t>
            </a:r>
            <a:r>
              <a:rPr lang="en-US" altLang="zh-CN" sz="2000" baseline="30000">
                <a:solidFill>
                  <a:schemeClr val="bg1"/>
                </a:solidFill>
                <a:ea typeface="微软雅黑" panose="020B0503020204020204" pitchFamily="34" charset="-122"/>
              </a:rPr>
              <a:t>10</a:t>
            </a:r>
            <a:r>
              <a:rPr lang="en-US" altLang="zh-CN" sz="2000">
                <a:solidFill>
                  <a:schemeClr val="bg1"/>
                </a:solidFill>
                <a:ea typeface="微软雅黑" panose="020B0503020204020204" pitchFamily="34" charset="-122"/>
              </a:rPr>
              <a:t>GB=2</a:t>
            </a:r>
            <a:r>
              <a:rPr lang="en-US" altLang="zh-CN" sz="2000" baseline="30000">
                <a:solidFill>
                  <a:schemeClr val="bg1"/>
                </a:solidFill>
                <a:ea typeface="微软雅黑" panose="020B0503020204020204" pitchFamily="34" charset="-122"/>
              </a:rPr>
              <a:t>40</a:t>
            </a:r>
            <a:r>
              <a:rPr lang="en-US" altLang="zh-CN" sz="2000">
                <a:solidFill>
                  <a:schemeClr val="bg1"/>
                </a:solidFill>
                <a:ea typeface="微软雅黑" panose="020B0503020204020204" pitchFamily="34" charset="-122"/>
              </a:rPr>
              <a:t>B</a:t>
            </a:r>
            <a:endParaRPr lang="en-US" altLang="zh-CN" sz="2000">
              <a:solidFill>
                <a:schemeClr val="bg1"/>
              </a:solidFill>
              <a:ea typeface="微软雅黑" panose="020B0503020204020204" pitchFamily="34" charset="-122"/>
            </a:endParaRPr>
          </a:p>
          <a:p>
            <a:pPr eaLnBrk="1" hangingPunct="1">
              <a:lnSpc>
                <a:spcPct val="130000"/>
              </a:lnSpc>
            </a:pPr>
            <a:endParaRPr lang="en-US" altLang="zh-CN" sz="200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a:xfrm>
            <a:off x="967740" y="299720"/>
            <a:ext cx="6934200" cy="609600"/>
          </a:xfrm>
        </p:spPr>
        <p:txBody>
          <a:bodyPr/>
          <a:lstStyle/>
          <a:p>
            <a:pPr eaLnBrk="1" hangingPunct="1"/>
            <a:r>
              <a:rPr lang="zh-CN" altLang="en-US" sz="2800" smtClean="0">
                <a:solidFill>
                  <a:schemeClr val="bg1"/>
                </a:solidFill>
                <a:latin typeface="微软雅黑" panose="020B0503020204020204" pitchFamily="34" charset="-122"/>
                <a:ea typeface="微软雅黑" panose="020B0503020204020204" pitchFamily="34" charset="-122"/>
              </a:rPr>
              <a:t>三、计算机中字符的编码</a:t>
            </a:r>
            <a:endParaRPr lang="zh-CN" altLang="en-US" sz="2800" smtClean="0">
              <a:solidFill>
                <a:schemeClr val="bg1"/>
              </a:solidFill>
              <a:latin typeface="微软雅黑" panose="020B0503020204020204" pitchFamily="34" charset="-122"/>
              <a:ea typeface="微软雅黑" panose="020B0503020204020204" pitchFamily="34" charset="-122"/>
            </a:endParaRPr>
          </a:p>
        </p:txBody>
      </p:sp>
      <p:grpSp>
        <p:nvGrpSpPr>
          <p:cNvPr id="80899" name="Group 3"/>
          <p:cNvGrpSpPr/>
          <p:nvPr/>
        </p:nvGrpSpPr>
        <p:grpSpPr bwMode="auto">
          <a:xfrm>
            <a:off x="1048385" y="918845"/>
            <a:ext cx="7341706" cy="2057400"/>
            <a:chOff x="1248" y="624"/>
            <a:chExt cx="4416" cy="1296"/>
          </a:xfrm>
        </p:grpSpPr>
        <p:sp>
          <p:nvSpPr>
            <p:cNvPr id="80901" name="Rectangle 4"/>
            <p:cNvSpPr>
              <a:spLocks noChangeArrowheads="1"/>
            </p:cNvSpPr>
            <p:nvPr/>
          </p:nvSpPr>
          <p:spPr bwMode="auto">
            <a:xfrm>
              <a:off x="1248" y="960"/>
              <a:ext cx="432" cy="240"/>
            </a:xfrm>
            <a:prstGeom prst="rect">
              <a:avLst/>
            </a:prstGeom>
            <a:noFill/>
            <a:ln w="12700" cap="sq">
              <a:noFill/>
              <a:miter lim="800000"/>
              <a:headEnd type="none" w="sm" len="sm"/>
              <a:tailEnd type="none" w="sm" len="sm"/>
            </a:ln>
          </p:spPr>
          <p:txBody>
            <a:bodyPr wrap="none" anchor="ctr"/>
            <a:lstStyle/>
            <a:p>
              <a:pPr algn="ctr" eaLnBrk="1" hangingPunct="1"/>
              <a:r>
                <a:rPr lang="zh-CN" altLang="en-US" sz="2000">
                  <a:solidFill>
                    <a:schemeClr val="bg1"/>
                  </a:solidFill>
                  <a:ea typeface="微软雅黑" panose="020B0503020204020204" pitchFamily="34" charset="-122"/>
                </a:rPr>
                <a:t>信息</a:t>
              </a:r>
              <a:endParaRPr lang="zh-CN" altLang="en-US" sz="2000">
                <a:solidFill>
                  <a:schemeClr val="bg1"/>
                </a:solidFill>
                <a:ea typeface="微软雅黑" panose="020B0503020204020204" pitchFamily="34" charset="-122"/>
              </a:endParaRPr>
            </a:p>
          </p:txBody>
        </p:sp>
        <p:sp>
          <p:nvSpPr>
            <p:cNvPr id="80902" name="AutoShape 5"/>
            <p:cNvSpPr/>
            <p:nvPr/>
          </p:nvSpPr>
          <p:spPr bwMode="auto">
            <a:xfrm>
              <a:off x="1728" y="816"/>
              <a:ext cx="144" cy="672"/>
            </a:xfrm>
            <a:prstGeom prst="leftBrace">
              <a:avLst>
                <a:gd name="adj1" fmla="val 38889"/>
                <a:gd name="adj2" fmla="val 50000"/>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wrap="none" anchor="ctr"/>
            <a:lstStyle/>
            <a:p>
              <a:pPr algn="ctr" eaLnBrk="1" hangingPunct="1"/>
              <a:endParaRPr lang="zh-CN" altLang="en-US" sz="2000">
                <a:solidFill>
                  <a:schemeClr val="bg1"/>
                </a:solidFill>
                <a:ea typeface="微软雅黑" panose="020B0503020204020204" pitchFamily="34" charset="-122"/>
              </a:endParaRPr>
            </a:p>
          </p:txBody>
        </p:sp>
        <p:sp>
          <p:nvSpPr>
            <p:cNvPr id="80903" name="Rectangle 6"/>
            <p:cNvSpPr>
              <a:spLocks noChangeArrowheads="1"/>
            </p:cNvSpPr>
            <p:nvPr/>
          </p:nvSpPr>
          <p:spPr bwMode="auto">
            <a:xfrm>
              <a:off x="1644" y="624"/>
              <a:ext cx="2448" cy="384"/>
            </a:xfrm>
            <a:prstGeom prst="rect">
              <a:avLst/>
            </a:prstGeom>
            <a:noFill/>
            <a:ln w="12700" cap="sq">
              <a:noFill/>
              <a:miter lim="800000"/>
              <a:headEnd type="none" w="sm" len="sm"/>
              <a:tailEnd type="none" w="sm" len="sm"/>
            </a:ln>
          </p:spPr>
          <p:txBody>
            <a:bodyPr wrap="none" anchor="ctr"/>
            <a:lstStyle/>
            <a:p>
              <a:pPr algn="ctr" eaLnBrk="1" hangingPunct="1"/>
              <a:r>
                <a:rPr lang="zh-CN" altLang="en-US" sz="2000">
                  <a:solidFill>
                    <a:schemeClr val="bg1"/>
                  </a:solidFill>
                  <a:ea typeface="微软雅黑" panose="020B0503020204020204" pitchFamily="34" charset="-122"/>
                </a:rPr>
                <a:t>指令信息：</a:t>
              </a:r>
              <a:r>
                <a:rPr lang="zh-CN" altLang="en-US" sz="2000" b="0">
                  <a:solidFill>
                    <a:schemeClr val="bg1"/>
                  </a:solidFill>
                  <a:ea typeface="微软雅黑" panose="020B0503020204020204" pitchFamily="34" charset="-122"/>
                </a:rPr>
                <a:t>程序指令代码</a:t>
              </a:r>
              <a:endParaRPr lang="zh-CN" altLang="en-US" sz="2000" b="0">
                <a:solidFill>
                  <a:schemeClr val="bg1"/>
                </a:solidFill>
                <a:ea typeface="微软雅黑" panose="020B0503020204020204" pitchFamily="34" charset="-122"/>
              </a:endParaRPr>
            </a:p>
          </p:txBody>
        </p:sp>
        <p:sp>
          <p:nvSpPr>
            <p:cNvPr id="80904" name="Rectangle 7"/>
            <p:cNvSpPr>
              <a:spLocks noChangeArrowheads="1"/>
            </p:cNvSpPr>
            <p:nvPr/>
          </p:nvSpPr>
          <p:spPr bwMode="auto">
            <a:xfrm>
              <a:off x="1923" y="1344"/>
              <a:ext cx="816" cy="240"/>
            </a:xfrm>
            <a:prstGeom prst="rect">
              <a:avLst/>
            </a:prstGeom>
            <a:noFill/>
            <a:ln w="12700" cap="sq">
              <a:noFill/>
              <a:miter lim="800000"/>
              <a:headEnd type="none" w="sm" len="sm"/>
              <a:tailEnd type="none" w="sm" len="sm"/>
            </a:ln>
          </p:spPr>
          <p:txBody>
            <a:bodyPr wrap="none" anchor="ctr"/>
            <a:lstStyle/>
            <a:p>
              <a:pPr algn="ctr" eaLnBrk="1" hangingPunct="1"/>
              <a:r>
                <a:rPr lang="zh-CN" altLang="en-US" sz="2000">
                  <a:solidFill>
                    <a:schemeClr val="bg1"/>
                  </a:solidFill>
                  <a:ea typeface="微软雅黑" panose="020B0503020204020204" pitchFamily="34" charset="-122"/>
                </a:rPr>
                <a:t>数据信息</a:t>
              </a:r>
              <a:endParaRPr lang="zh-CN" altLang="en-US" sz="2000">
                <a:solidFill>
                  <a:schemeClr val="bg1"/>
                </a:solidFill>
                <a:ea typeface="微软雅黑" panose="020B0503020204020204" pitchFamily="34" charset="-122"/>
              </a:endParaRPr>
            </a:p>
          </p:txBody>
        </p:sp>
        <p:sp>
          <p:nvSpPr>
            <p:cNvPr id="80905" name="AutoShape 8"/>
            <p:cNvSpPr/>
            <p:nvPr/>
          </p:nvSpPr>
          <p:spPr bwMode="auto">
            <a:xfrm>
              <a:off x="2746" y="1200"/>
              <a:ext cx="144" cy="528"/>
            </a:xfrm>
            <a:prstGeom prst="leftBrace">
              <a:avLst>
                <a:gd name="adj1" fmla="val 30556"/>
                <a:gd name="adj2" fmla="val 50000"/>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wrap="none" anchor="ctr"/>
            <a:lstStyle/>
            <a:p>
              <a:pPr algn="ctr" eaLnBrk="1" hangingPunct="1"/>
              <a:endParaRPr lang="zh-CN" altLang="en-US" sz="2000">
                <a:solidFill>
                  <a:schemeClr val="bg1"/>
                </a:solidFill>
                <a:ea typeface="微软雅黑" panose="020B0503020204020204" pitchFamily="34" charset="-122"/>
              </a:endParaRPr>
            </a:p>
          </p:txBody>
        </p:sp>
        <p:sp>
          <p:nvSpPr>
            <p:cNvPr id="80906" name="Rectangle 9"/>
            <p:cNvSpPr>
              <a:spLocks noChangeArrowheads="1"/>
            </p:cNvSpPr>
            <p:nvPr/>
          </p:nvSpPr>
          <p:spPr bwMode="auto">
            <a:xfrm>
              <a:off x="2755" y="1056"/>
              <a:ext cx="2352" cy="288"/>
            </a:xfrm>
            <a:prstGeom prst="rect">
              <a:avLst/>
            </a:prstGeom>
            <a:noFill/>
            <a:ln w="12700" cap="sq">
              <a:noFill/>
              <a:miter lim="800000"/>
              <a:headEnd type="none" w="sm" len="sm"/>
              <a:tailEnd type="none" w="sm" len="sm"/>
            </a:ln>
          </p:spPr>
          <p:txBody>
            <a:bodyPr wrap="none" anchor="ctr"/>
            <a:lstStyle/>
            <a:p>
              <a:pPr algn="ctr" eaLnBrk="1" hangingPunct="1"/>
              <a:r>
                <a:rPr lang="zh-CN" altLang="en-US" sz="2000">
                  <a:solidFill>
                    <a:schemeClr val="bg1"/>
                  </a:solidFill>
                  <a:ea typeface="微软雅黑" panose="020B0503020204020204" pitchFamily="34" charset="-122"/>
                </a:rPr>
                <a:t>数值信息：</a:t>
              </a:r>
              <a:r>
                <a:rPr lang="zh-CN" altLang="en-US" sz="2000" b="0">
                  <a:solidFill>
                    <a:schemeClr val="bg1"/>
                  </a:solidFill>
                  <a:ea typeface="微软雅黑" panose="020B0503020204020204" pitchFamily="34" charset="-122"/>
                </a:rPr>
                <a:t>定点数、浮点数</a:t>
              </a:r>
              <a:endParaRPr lang="zh-CN" altLang="en-US" sz="2000" b="0">
                <a:solidFill>
                  <a:schemeClr val="bg1"/>
                </a:solidFill>
                <a:ea typeface="微软雅黑" panose="020B0503020204020204" pitchFamily="34" charset="-122"/>
              </a:endParaRPr>
            </a:p>
          </p:txBody>
        </p:sp>
        <p:sp>
          <p:nvSpPr>
            <p:cNvPr id="80907" name="Rectangle 10"/>
            <p:cNvSpPr>
              <a:spLocks noChangeArrowheads="1"/>
            </p:cNvSpPr>
            <p:nvPr/>
          </p:nvSpPr>
          <p:spPr bwMode="auto">
            <a:xfrm>
              <a:off x="2784" y="1584"/>
              <a:ext cx="2880" cy="336"/>
            </a:xfrm>
            <a:prstGeom prst="rect">
              <a:avLst/>
            </a:prstGeom>
            <a:noFill/>
            <a:ln w="12700" cap="sq">
              <a:noFill/>
              <a:miter lim="800000"/>
              <a:headEnd type="none" w="sm" len="sm"/>
              <a:tailEnd type="none" w="sm" len="sm"/>
            </a:ln>
          </p:spPr>
          <p:txBody>
            <a:bodyPr wrap="none" anchor="ctr"/>
            <a:lstStyle/>
            <a:p>
              <a:pPr algn="ctr" eaLnBrk="1" hangingPunct="1"/>
              <a:r>
                <a:rPr lang="zh-CN" altLang="en-US" sz="2000">
                  <a:solidFill>
                    <a:schemeClr val="bg1"/>
                  </a:solidFill>
                  <a:ea typeface="微软雅黑" panose="020B0503020204020204" pitchFamily="34" charset="-122"/>
                </a:rPr>
                <a:t>非数值信息：</a:t>
              </a:r>
              <a:r>
                <a:rPr lang="zh-CN" altLang="en-US" sz="2000" b="0">
                  <a:solidFill>
                    <a:schemeClr val="bg1"/>
                  </a:solidFill>
                  <a:ea typeface="微软雅黑" panose="020B0503020204020204" pitchFamily="34" charset="-122"/>
                </a:rPr>
                <a:t>字母、运算符、汉字、</a:t>
              </a:r>
              <a:endParaRPr lang="zh-CN" altLang="en-US" sz="2000" b="0">
                <a:solidFill>
                  <a:schemeClr val="bg1"/>
                </a:solidFill>
                <a:ea typeface="微软雅黑" panose="020B0503020204020204" pitchFamily="34" charset="-122"/>
              </a:endParaRPr>
            </a:p>
            <a:p>
              <a:pPr algn="ctr" eaLnBrk="1" hangingPunct="1"/>
              <a:r>
                <a:rPr lang="zh-CN" altLang="en-US" sz="2000" b="0">
                  <a:solidFill>
                    <a:schemeClr val="bg1"/>
                  </a:solidFill>
                  <a:ea typeface="微软雅黑" panose="020B0503020204020204" pitchFamily="34" charset="-122"/>
                </a:rPr>
                <a:t>        多媒体信息等</a:t>
              </a:r>
              <a:endParaRPr lang="zh-CN" altLang="en-US" sz="2000" b="0">
                <a:solidFill>
                  <a:schemeClr val="bg1"/>
                </a:solidFill>
                <a:ea typeface="微软雅黑" panose="020B0503020204020204" pitchFamily="34" charset="-122"/>
              </a:endParaRPr>
            </a:p>
          </p:txBody>
        </p:sp>
      </p:grpSp>
      <p:sp>
        <p:nvSpPr>
          <p:cNvPr id="80900" name="Text Box 11"/>
          <p:cNvSpPr txBox="1">
            <a:spLocks noChangeArrowheads="1"/>
          </p:cNvSpPr>
          <p:nvPr/>
        </p:nvSpPr>
        <p:spPr bwMode="auto">
          <a:xfrm>
            <a:off x="1120140" y="3218180"/>
            <a:ext cx="6858000" cy="3622675"/>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en-US" altLang="zh-CN">
                <a:solidFill>
                  <a:schemeClr val="bg1"/>
                </a:solidFill>
                <a:ea typeface="微软雅黑" panose="020B0503020204020204" pitchFamily="34" charset="-122"/>
              </a:rPr>
              <a:t>1</a:t>
            </a:r>
            <a:r>
              <a:rPr lang="zh-CN" altLang="en-US">
                <a:solidFill>
                  <a:schemeClr val="bg1"/>
                </a:solidFill>
                <a:ea typeface="微软雅黑" panose="020B0503020204020204" pitchFamily="34" charset="-122"/>
              </a:rPr>
              <a:t>、英文字符编码：</a:t>
            </a:r>
            <a:endParaRPr lang="zh-CN" altLang="en-US">
              <a:solidFill>
                <a:schemeClr val="bg1"/>
              </a:solidFill>
              <a:ea typeface="微软雅黑" panose="020B0503020204020204" pitchFamily="34" charset="-122"/>
            </a:endParaRPr>
          </a:p>
          <a:p>
            <a:pPr lvl="1" eaLnBrk="1" hangingPunct="1">
              <a:spcBef>
                <a:spcPct val="50000"/>
              </a:spcBef>
              <a:buClr>
                <a:srgbClr val="FF3399"/>
              </a:buClr>
              <a:buFont typeface="Wingdings" panose="05000000000000000000" pitchFamily="2" charset="2"/>
              <a:buChar char="v"/>
            </a:pPr>
            <a:r>
              <a:rPr lang="zh-CN" altLang="en-US" b="0">
                <a:solidFill>
                  <a:schemeClr val="bg1"/>
                </a:solidFill>
                <a:ea typeface="微软雅黑" panose="020B0503020204020204" pitchFamily="34" charset="-122"/>
              </a:rPr>
              <a:t> </a:t>
            </a:r>
            <a:r>
              <a:rPr lang="zh-CN" altLang="en-US" sz="2000" b="0">
                <a:solidFill>
                  <a:schemeClr val="bg1"/>
                </a:solidFill>
                <a:ea typeface="微软雅黑" panose="020B0503020204020204" pitchFamily="34" charset="-122"/>
              </a:rPr>
              <a:t>字符数据包括：运算符号、货币符号、控制符号、字母和数字等。</a:t>
            </a:r>
            <a:endParaRPr lang="zh-CN" altLang="en-US" sz="2000" b="0">
              <a:solidFill>
                <a:schemeClr val="bg1"/>
              </a:solidFill>
              <a:ea typeface="微软雅黑" panose="020B0503020204020204" pitchFamily="34" charset="-122"/>
            </a:endParaRPr>
          </a:p>
          <a:p>
            <a:pPr lvl="1" eaLnBrk="1" hangingPunct="1">
              <a:spcBef>
                <a:spcPct val="50000"/>
              </a:spcBef>
              <a:buClr>
                <a:srgbClr val="FF3399"/>
              </a:buClr>
              <a:buFont typeface="Wingdings" panose="05000000000000000000" pitchFamily="2" charset="2"/>
              <a:buChar char="v"/>
            </a:pPr>
            <a:r>
              <a:rPr lang="zh-CN" altLang="en-US" sz="2000" b="0">
                <a:solidFill>
                  <a:schemeClr val="bg1"/>
                </a:solidFill>
                <a:ea typeface="微软雅黑" panose="020B0503020204020204" pitchFamily="34" charset="-122"/>
              </a:rPr>
              <a:t>计算机中使用最广泛的字符编码是美国信息交换标准码</a:t>
            </a:r>
            <a:r>
              <a:rPr lang="en-US" altLang="zh-CN" sz="2000" b="0">
                <a:solidFill>
                  <a:schemeClr val="bg1"/>
                </a:solidFill>
                <a:ea typeface="微软雅黑" panose="020B0503020204020204" pitchFamily="34" charset="-122"/>
              </a:rPr>
              <a:t>(ASCII) .</a:t>
            </a:r>
            <a:r>
              <a:rPr lang="zh-CN" altLang="en-US" sz="2000" b="0">
                <a:solidFill>
                  <a:schemeClr val="bg1"/>
                </a:solidFill>
                <a:ea typeface="微软雅黑" panose="020B0503020204020204" pitchFamily="34" charset="-122"/>
              </a:rPr>
              <a:t>采用</a:t>
            </a:r>
            <a:r>
              <a:rPr lang="en-US" altLang="zh-CN" sz="2000" b="0">
                <a:solidFill>
                  <a:schemeClr val="bg1"/>
                </a:solidFill>
                <a:ea typeface="微软雅黑" panose="020B0503020204020204" pitchFamily="34" charset="-122"/>
              </a:rPr>
              <a:t>7</a:t>
            </a:r>
            <a:r>
              <a:rPr lang="zh-CN" altLang="en-US" sz="2000" b="0">
                <a:solidFill>
                  <a:schemeClr val="bg1"/>
                </a:solidFill>
                <a:ea typeface="微软雅黑" panose="020B0503020204020204" pitchFamily="34" charset="-122"/>
              </a:rPr>
              <a:t>位二进制编码，可表示</a:t>
            </a:r>
            <a:r>
              <a:rPr lang="en-US" altLang="zh-CN" sz="2000" b="0">
                <a:solidFill>
                  <a:schemeClr val="bg1"/>
                </a:solidFill>
                <a:ea typeface="微软雅黑" panose="020B0503020204020204" pitchFamily="34" charset="-122"/>
              </a:rPr>
              <a:t>128 </a:t>
            </a:r>
            <a:r>
              <a:rPr lang="zh-CN" altLang="en-US" sz="2000" b="0">
                <a:solidFill>
                  <a:schemeClr val="bg1"/>
                </a:solidFill>
                <a:ea typeface="微软雅黑" panose="020B0503020204020204" pitchFamily="34" charset="-122"/>
              </a:rPr>
              <a:t>个字符。其中</a:t>
            </a:r>
            <a:r>
              <a:rPr lang="en-US" altLang="zh-CN" sz="2000" b="0">
                <a:solidFill>
                  <a:schemeClr val="bg1"/>
                </a:solidFill>
                <a:ea typeface="微软雅黑" panose="020B0503020204020204" pitchFamily="34" charset="-122"/>
              </a:rPr>
              <a:t>95</a:t>
            </a:r>
            <a:r>
              <a:rPr lang="zh-CN" altLang="en-US" sz="2000" b="0">
                <a:solidFill>
                  <a:schemeClr val="bg1"/>
                </a:solidFill>
                <a:ea typeface="微软雅黑" panose="020B0503020204020204" pitchFamily="34" charset="-122"/>
              </a:rPr>
              <a:t>个可打印字符，</a:t>
            </a:r>
            <a:r>
              <a:rPr lang="en-US" altLang="zh-CN" sz="2000" b="0">
                <a:solidFill>
                  <a:schemeClr val="bg1"/>
                </a:solidFill>
                <a:ea typeface="微软雅黑" panose="020B0503020204020204" pitchFamily="34" charset="-122"/>
              </a:rPr>
              <a:t>33</a:t>
            </a:r>
            <a:r>
              <a:rPr lang="zh-CN" altLang="en-US" sz="2000" b="0">
                <a:solidFill>
                  <a:schemeClr val="bg1"/>
                </a:solidFill>
                <a:ea typeface="微软雅黑" panose="020B0503020204020204" pitchFamily="34" charset="-122"/>
              </a:rPr>
              <a:t>个不可打印和显示字符。</a:t>
            </a:r>
            <a:endParaRPr lang="zh-CN" altLang="en-US" sz="2000" b="0">
              <a:solidFill>
                <a:schemeClr val="bg1"/>
              </a:solidFill>
              <a:ea typeface="微软雅黑" panose="020B0503020204020204" pitchFamily="34" charset="-122"/>
            </a:endParaRPr>
          </a:p>
          <a:p>
            <a:pPr lvl="1" eaLnBrk="1" hangingPunct="1">
              <a:spcBef>
                <a:spcPct val="50000"/>
              </a:spcBef>
              <a:buClr>
                <a:srgbClr val="FF3399"/>
              </a:buClr>
              <a:buFont typeface="Wingdings" panose="05000000000000000000" pitchFamily="2" charset="2"/>
              <a:buChar char="v"/>
            </a:pPr>
            <a:r>
              <a:rPr lang="zh-CN" altLang="en-US" sz="2000" b="0">
                <a:solidFill>
                  <a:schemeClr val="bg1"/>
                </a:solidFill>
                <a:ea typeface="微软雅黑" panose="020B0503020204020204" pitchFamily="34" charset="-122"/>
                <a:sym typeface="+mn-ea"/>
              </a:rPr>
              <a:t>扩充的</a:t>
            </a:r>
            <a:r>
              <a:rPr lang="en-US" altLang="zh-CN" sz="2000" b="0">
                <a:solidFill>
                  <a:schemeClr val="bg1"/>
                </a:solidFill>
                <a:ea typeface="微软雅黑" panose="020B0503020204020204" pitchFamily="34" charset="-122"/>
                <a:sym typeface="+mn-ea"/>
              </a:rPr>
              <a:t>ASCII</a:t>
            </a:r>
            <a:r>
              <a:rPr lang="zh-CN" altLang="en-US" sz="2000" b="0">
                <a:solidFill>
                  <a:schemeClr val="bg1"/>
                </a:solidFill>
                <a:ea typeface="微软雅黑" panose="020B0503020204020204" pitchFamily="34" charset="-122"/>
                <a:sym typeface="+mn-ea"/>
              </a:rPr>
              <a:t>表：</a:t>
            </a:r>
            <a:r>
              <a:rPr lang="en-US" altLang="zh-CN" sz="2000" b="0">
                <a:solidFill>
                  <a:schemeClr val="bg1"/>
                </a:solidFill>
                <a:ea typeface="微软雅黑" panose="020B0503020204020204" pitchFamily="34" charset="-122"/>
                <a:sym typeface="+mn-ea"/>
              </a:rPr>
              <a:t>8</a:t>
            </a:r>
            <a:r>
              <a:rPr lang="zh-CN" altLang="en-US" sz="2000" b="0">
                <a:solidFill>
                  <a:schemeClr val="bg1"/>
                </a:solidFill>
                <a:ea typeface="微软雅黑" panose="020B0503020204020204" pitchFamily="34" charset="-122"/>
                <a:sym typeface="+mn-ea"/>
              </a:rPr>
              <a:t>位码，共</a:t>
            </a:r>
            <a:r>
              <a:rPr lang="en-US" altLang="zh-CN" sz="2000" b="0">
                <a:solidFill>
                  <a:schemeClr val="bg1"/>
                </a:solidFill>
                <a:ea typeface="微软雅黑" panose="020B0503020204020204" pitchFamily="34" charset="-122"/>
                <a:sym typeface="+mn-ea"/>
              </a:rPr>
              <a:t>256</a:t>
            </a:r>
            <a:r>
              <a:rPr lang="zh-CN" altLang="en-US" sz="2000" b="0">
                <a:solidFill>
                  <a:schemeClr val="bg1"/>
                </a:solidFill>
                <a:ea typeface="微软雅黑" panose="020B0503020204020204" pitchFamily="34" charset="-122"/>
                <a:sym typeface="+mn-ea"/>
              </a:rPr>
              <a:t>个编码，增加了</a:t>
            </a:r>
            <a:r>
              <a:rPr lang="en-US" altLang="zh-CN" sz="2000" b="0">
                <a:solidFill>
                  <a:schemeClr val="bg1"/>
                </a:solidFill>
                <a:ea typeface="微软雅黑" panose="020B0503020204020204" pitchFamily="34" charset="-122"/>
                <a:sym typeface="+mn-ea"/>
              </a:rPr>
              <a:t>128</a:t>
            </a:r>
            <a:r>
              <a:rPr lang="zh-CN" altLang="en-US" sz="2000" b="0">
                <a:solidFill>
                  <a:schemeClr val="bg1"/>
                </a:solidFill>
                <a:ea typeface="微软雅黑" panose="020B0503020204020204" pitchFamily="34" charset="-122"/>
                <a:sym typeface="+mn-ea"/>
              </a:rPr>
              <a:t>个图形符号。</a:t>
            </a:r>
            <a:endParaRPr lang="zh-CN" altLang="en-US" sz="2000" b="0">
              <a:solidFill>
                <a:schemeClr val="bg1"/>
              </a:solidFill>
              <a:ea typeface="微软雅黑" panose="020B0503020204020204" pitchFamily="34" charset="-122"/>
            </a:endParaRPr>
          </a:p>
          <a:p>
            <a:pPr eaLnBrk="1" hangingPunct="1">
              <a:spcBef>
                <a:spcPct val="50000"/>
              </a:spcBef>
            </a:pPr>
            <a:endParaRPr lang="zh-CN" altLang="en-US" sz="2000" b="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486093" y="896620"/>
            <a:ext cx="8027987" cy="4624070"/>
          </a:xfrm>
          <a:prstGeom prst="rect">
            <a:avLst/>
          </a:prstGeom>
          <a:noFill/>
          <a:ln w="12700" cap="sq">
            <a:noFill/>
            <a:miter lim="800000"/>
            <a:headEnd type="none" w="sm" len="sm"/>
            <a:tailEnd type="none" w="sm" len="sm"/>
          </a:ln>
        </p:spPr>
        <p:txBody>
          <a:bodyPr>
            <a:spAutoFit/>
          </a:bodyPr>
          <a:lstStyle/>
          <a:p>
            <a:pPr indent="0" eaLnBrk="1" hangingPunct="1">
              <a:spcBef>
                <a:spcPct val="50000"/>
              </a:spcBef>
              <a:buClr>
                <a:srgbClr val="FF3399"/>
              </a:buClr>
              <a:buFont typeface="Wingdings" panose="05000000000000000000" pitchFamily="2" charset="2"/>
              <a:buNone/>
            </a:pPr>
            <a:r>
              <a:rPr lang="en-US" altLang="zh-CN" sz="2000" b="0">
                <a:solidFill>
                  <a:schemeClr val="bg1"/>
                </a:solidFill>
                <a:ea typeface="微软雅黑" panose="020B0503020204020204" pitchFamily="34" charset="-122"/>
              </a:rPr>
              <a:t>2.</a:t>
            </a:r>
            <a:r>
              <a:rPr lang="zh-CN" altLang="en-US" sz="2000" b="0">
                <a:solidFill>
                  <a:schemeClr val="bg1"/>
                </a:solidFill>
                <a:ea typeface="微软雅黑" panose="020B0503020204020204" pitchFamily="34" charset="-122"/>
              </a:rPr>
              <a:t>汉字编码：</a:t>
            </a:r>
            <a:endParaRPr lang="zh-CN" altLang="en-US" sz="2000" b="0">
              <a:solidFill>
                <a:schemeClr val="bg1"/>
              </a:solidFill>
              <a:ea typeface="微软雅黑" panose="020B0503020204020204" pitchFamily="34" charset="-122"/>
            </a:endParaRPr>
          </a:p>
          <a:p>
            <a:pPr lvl="1" eaLnBrk="1" hangingPunct="1">
              <a:spcBef>
                <a:spcPct val="50000"/>
              </a:spcBef>
              <a:buClr>
                <a:srgbClr val="FF3399"/>
              </a:buClr>
              <a:buFont typeface="Wingdings" panose="05000000000000000000" pitchFamily="2" charset="2"/>
              <a:buChar char="v"/>
            </a:pPr>
            <a:r>
              <a:rPr lang="zh-CN" altLang="en-US" sz="2000" b="0">
                <a:solidFill>
                  <a:schemeClr val="bg1"/>
                </a:solidFill>
                <a:ea typeface="微软雅黑" panose="020B0503020204020204" pitchFamily="34" charset="-122"/>
              </a:rPr>
              <a:t> 输入码</a:t>
            </a:r>
            <a:r>
              <a:rPr lang="en-US" altLang="zh-CN" sz="2000" b="0">
                <a:solidFill>
                  <a:schemeClr val="bg1"/>
                </a:solidFill>
                <a:ea typeface="微软雅黑" panose="020B0503020204020204" pitchFamily="34" charset="-122"/>
              </a:rPr>
              <a:t>(</a:t>
            </a:r>
            <a:r>
              <a:rPr lang="zh-CN" altLang="en-US" sz="2000" b="0">
                <a:solidFill>
                  <a:schemeClr val="bg1"/>
                </a:solidFill>
                <a:ea typeface="微软雅黑" panose="020B0503020204020204" pitchFamily="34" charset="-122"/>
              </a:rPr>
              <a:t>外码</a:t>
            </a:r>
            <a:r>
              <a:rPr lang="en-US" altLang="zh-CN" sz="2000" b="0">
                <a:solidFill>
                  <a:schemeClr val="bg1"/>
                </a:solidFill>
                <a:ea typeface="微软雅黑" panose="020B0503020204020204" pitchFamily="34" charset="-122"/>
              </a:rPr>
              <a:t>)</a:t>
            </a:r>
            <a:r>
              <a:rPr lang="zh-CN" altLang="en-US" sz="2000" b="0">
                <a:solidFill>
                  <a:schemeClr val="bg1"/>
                </a:solidFill>
                <a:ea typeface="微软雅黑" panose="020B0503020204020204" pitchFamily="34" charset="-122"/>
              </a:rPr>
              <a:t>：输入汉字所使用的由字母和数字构成的编码。有流水码、音码、形码、音形码。</a:t>
            </a:r>
            <a:endParaRPr lang="zh-CN" altLang="en-US" sz="2000" b="0">
              <a:solidFill>
                <a:schemeClr val="bg1"/>
              </a:solidFill>
              <a:ea typeface="微软雅黑" panose="020B0503020204020204" pitchFamily="34" charset="-122"/>
            </a:endParaRPr>
          </a:p>
          <a:p>
            <a:pPr lvl="1" eaLnBrk="1" hangingPunct="1">
              <a:spcBef>
                <a:spcPct val="50000"/>
              </a:spcBef>
              <a:buClr>
                <a:srgbClr val="FF3399"/>
              </a:buClr>
              <a:buFont typeface="Wingdings" panose="05000000000000000000" pitchFamily="2" charset="2"/>
              <a:buChar char="v"/>
            </a:pPr>
            <a:r>
              <a:rPr lang="zh-CN" altLang="en-US" sz="2000" b="0">
                <a:solidFill>
                  <a:schemeClr val="bg1"/>
                </a:solidFill>
                <a:ea typeface="微软雅黑" panose="020B0503020204020204" pitchFamily="34" charset="-122"/>
              </a:rPr>
              <a:t>汉字交换码（国标码）：用于不同汉字信息处理系统之间或者汉字处理系统与通信系统之间进行信息交换的汉字码，要求必须采用统一的形式。</a:t>
            </a:r>
            <a:endParaRPr lang="zh-CN" altLang="en-US" sz="2000" b="0">
              <a:solidFill>
                <a:schemeClr val="bg1"/>
              </a:solidFill>
              <a:ea typeface="微软雅黑" panose="020B0503020204020204" pitchFamily="34" charset="-122"/>
            </a:endParaRPr>
          </a:p>
          <a:p>
            <a:pPr eaLnBrk="1" hangingPunct="1">
              <a:lnSpc>
                <a:spcPct val="80000"/>
              </a:lnSpc>
              <a:spcBef>
                <a:spcPct val="50000"/>
              </a:spcBef>
            </a:pPr>
            <a:r>
              <a:rPr lang="zh-CN" altLang="en-US" sz="2000" b="0">
                <a:solidFill>
                  <a:schemeClr val="bg1"/>
                </a:solidFill>
                <a:ea typeface="微软雅黑" panose="020B0503020204020204" pitchFamily="34" charset="-122"/>
              </a:rPr>
              <a:t>       </a:t>
            </a:r>
            <a:r>
              <a:rPr lang="en-US" altLang="zh-CN" sz="2000" b="0">
                <a:solidFill>
                  <a:schemeClr val="bg1"/>
                </a:solidFill>
                <a:ea typeface="微软雅黑" panose="020B0503020204020204" pitchFamily="34" charset="-122"/>
              </a:rPr>
              <a:t>(1)1981</a:t>
            </a:r>
            <a:r>
              <a:rPr lang="zh-CN" altLang="en-US" sz="2000" b="0">
                <a:solidFill>
                  <a:schemeClr val="bg1"/>
                </a:solidFill>
                <a:ea typeface="微软雅黑" panose="020B0503020204020204" pitchFamily="34" charset="-122"/>
              </a:rPr>
              <a:t>年国家颁布</a:t>
            </a:r>
            <a:r>
              <a:rPr lang="en-US" altLang="zh-CN" sz="2000" b="0">
                <a:solidFill>
                  <a:schemeClr val="bg2">
                    <a:lumMod val="50000"/>
                    <a:lumOff val="50000"/>
                  </a:schemeClr>
                </a:solidFill>
                <a:ea typeface="微软雅黑" panose="020B0503020204020204" pitchFamily="34" charset="-122"/>
              </a:rPr>
              <a:t>GB2312—80 </a:t>
            </a:r>
            <a:r>
              <a:rPr lang="en-US" altLang="zh-CN" sz="2000" b="0">
                <a:solidFill>
                  <a:schemeClr val="bg1"/>
                </a:solidFill>
                <a:ea typeface="微软雅黑" panose="020B0503020204020204" pitchFamily="34" charset="-122"/>
              </a:rPr>
              <a:t>《</a:t>
            </a:r>
            <a:r>
              <a:rPr lang="zh-CN" altLang="en-US" sz="2000" b="0">
                <a:solidFill>
                  <a:schemeClr val="bg1"/>
                </a:solidFill>
                <a:ea typeface="微软雅黑" panose="020B0503020204020204" pitchFamily="34" charset="-122"/>
              </a:rPr>
              <a:t>通讯用汉字字符集（基本集）及  </a:t>
            </a:r>
            <a:endParaRPr lang="zh-CN" altLang="en-US" sz="2000" b="0">
              <a:solidFill>
                <a:schemeClr val="bg1"/>
              </a:solidFill>
              <a:ea typeface="微软雅黑" panose="020B0503020204020204" pitchFamily="34" charset="-122"/>
            </a:endParaRPr>
          </a:p>
          <a:p>
            <a:pPr eaLnBrk="1" hangingPunct="1">
              <a:lnSpc>
                <a:spcPct val="80000"/>
              </a:lnSpc>
              <a:spcBef>
                <a:spcPct val="50000"/>
              </a:spcBef>
            </a:pPr>
            <a:r>
              <a:rPr lang="zh-CN" altLang="en-US" sz="2000" b="0">
                <a:solidFill>
                  <a:schemeClr val="bg1"/>
                </a:solidFill>
                <a:ea typeface="微软雅黑" panose="020B0503020204020204" pitchFamily="34" charset="-122"/>
              </a:rPr>
              <a:t>           其交换标准码</a:t>
            </a:r>
            <a:r>
              <a:rPr lang="en-US" altLang="zh-CN" sz="2000" b="0">
                <a:solidFill>
                  <a:schemeClr val="bg1"/>
                </a:solidFill>
                <a:ea typeface="微软雅黑" panose="020B0503020204020204" pitchFamily="34" charset="-122"/>
              </a:rPr>
              <a:t>》</a:t>
            </a:r>
            <a:r>
              <a:rPr lang="zh-CN" altLang="en-US" sz="2000" b="0">
                <a:solidFill>
                  <a:schemeClr val="bg1"/>
                </a:solidFill>
                <a:ea typeface="微软雅黑" panose="020B0503020204020204" pitchFamily="34" charset="-122"/>
              </a:rPr>
              <a:t>统称标准码、交换码。收录了</a:t>
            </a:r>
            <a:r>
              <a:rPr lang="en-US" altLang="zh-CN" sz="2000" b="0">
                <a:solidFill>
                  <a:schemeClr val="bg1"/>
                </a:solidFill>
                <a:ea typeface="微软雅黑" panose="020B0503020204020204" pitchFamily="34" charset="-122"/>
              </a:rPr>
              <a:t>7445</a:t>
            </a:r>
            <a:r>
              <a:rPr lang="zh-CN" altLang="en-US" sz="2000" b="0">
                <a:solidFill>
                  <a:schemeClr val="bg1"/>
                </a:solidFill>
                <a:ea typeface="微软雅黑" panose="020B0503020204020204" pitchFamily="34" charset="-122"/>
              </a:rPr>
              <a:t>个汉字及符号，</a:t>
            </a:r>
            <a:endParaRPr lang="zh-CN" altLang="en-US" sz="2000" b="0">
              <a:solidFill>
                <a:schemeClr val="bg1"/>
              </a:solidFill>
              <a:ea typeface="微软雅黑" panose="020B0503020204020204" pitchFamily="34" charset="-122"/>
            </a:endParaRPr>
          </a:p>
          <a:p>
            <a:pPr eaLnBrk="1" hangingPunct="1">
              <a:lnSpc>
                <a:spcPct val="80000"/>
              </a:lnSpc>
              <a:spcBef>
                <a:spcPct val="50000"/>
              </a:spcBef>
            </a:pPr>
            <a:r>
              <a:rPr lang="zh-CN" altLang="en-US" sz="2000" b="0">
                <a:solidFill>
                  <a:schemeClr val="bg1"/>
                </a:solidFill>
                <a:ea typeface="微软雅黑" panose="020B0503020204020204" pitchFamily="34" charset="-122"/>
              </a:rPr>
              <a:t>            其中</a:t>
            </a:r>
            <a:r>
              <a:rPr lang="en-US" altLang="zh-CN" sz="2000" b="0">
                <a:solidFill>
                  <a:schemeClr val="bg1"/>
                </a:solidFill>
                <a:ea typeface="微软雅黑" panose="020B0503020204020204" pitchFamily="34" charset="-122"/>
              </a:rPr>
              <a:t>6762</a:t>
            </a:r>
            <a:r>
              <a:rPr lang="zh-CN" altLang="en-US" sz="2000" b="0">
                <a:solidFill>
                  <a:schemeClr val="bg1"/>
                </a:solidFill>
                <a:ea typeface="微软雅黑" panose="020B0503020204020204" pitchFamily="34" charset="-122"/>
              </a:rPr>
              <a:t>个汉字，分为两级：一级</a:t>
            </a:r>
            <a:r>
              <a:rPr lang="en-US" altLang="zh-CN" sz="2000" b="0">
                <a:solidFill>
                  <a:schemeClr val="bg1"/>
                </a:solidFill>
                <a:ea typeface="微软雅黑" panose="020B0503020204020204" pitchFamily="34" charset="-122"/>
              </a:rPr>
              <a:t>3755</a:t>
            </a:r>
            <a:r>
              <a:rPr lang="zh-CN" altLang="en-US" sz="2000" b="0">
                <a:solidFill>
                  <a:schemeClr val="bg1"/>
                </a:solidFill>
                <a:ea typeface="微软雅黑" panose="020B0503020204020204" pitchFamily="34" charset="-122"/>
              </a:rPr>
              <a:t>个，二级</a:t>
            </a:r>
            <a:r>
              <a:rPr lang="en-US" altLang="zh-CN" sz="2000" b="0">
                <a:solidFill>
                  <a:schemeClr val="bg1"/>
                </a:solidFill>
                <a:ea typeface="微软雅黑" panose="020B0503020204020204" pitchFamily="34" charset="-122"/>
              </a:rPr>
              <a:t>3008</a:t>
            </a:r>
            <a:r>
              <a:rPr lang="zh-CN" altLang="en-US" sz="2000" b="0">
                <a:solidFill>
                  <a:schemeClr val="bg1"/>
                </a:solidFill>
                <a:ea typeface="微软雅黑" panose="020B0503020204020204" pitchFamily="34" charset="-122"/>
              </a:rPr>
              <a:t>个。（区</a:t>
            </a:r>
            <a:endParaRPr lang="zh-CN" altLang="en-US" sz="2000" b="0">
              <a:solidFill>
                <a:schemeClr val="bg1"/>
              </a:solidFill>
              <a:ea typeface="微软雅黑" panose="020B0503020204020204" pitchFamily="34" charset="-122"/>
            </a:endParaRPr>
          </a:p>
          <a:p>
            <a:pPr eaLnBrk="1" hangingPunct="1">
              <a:lnSpc>
                <a:spcPct val="80000"/>
              </a:lnSpc>
              <a:spcBef>
                <a:spcPct val="50000"/>
              </a:spcBef>
            </a:pPr>
            <a:r>
              <a:rPr lang="zh-CN" altLang="en-US" sz="2000" b="0">
                <a:solidFill>
                  <a:schemeClr val="bg1"/>
                </a:solidFill>
                <a:ea typeface="微软雅黑" panose="020B0503020204020204" pitchFamily="34" charset="-122"/>
              </a:rPr>
              <a:t>            位码）</a:t>
            </a:r>
            <a:endParaRPr lang="zh-CN" altLang="en-US" sz="2000" b="0">
              <a:solidFill>
                <a:schemeClr val="bg1"/>
              </a:solidFill>
              <a:ea typeface="微软雅黑" panose="020B0503020204020204" pitchFamily="34" charset="-122"/>
            </a:endParaRPr>
          </a:p>
          <a:p>
            <a:pPr eaLnBrk="1" hangingPunct="1">
              <a:lnSpc>
                <a:spcPct val="80000"/>
              </a:lnSpc>
              <a:spcBef>
                <a:spcPct val="50000"/>
              </a:spcBef>
            </a:pPr>
            <a:r>
              <a:rPr lang="zh-CN" altLang="en-US" sz="2000" b="0">
                <a:solidFill>
                  <a:schemeClr val="bg1"/>
                </a:solidFill>
                <a:ea typeface="微软雅黑" panose="020B0503020204020204" pitchFamily="34" charset="-122"/>
              </a:rPr>
              <a:t>       </a:t>
            </a:r>
            <a:r>
              <a:rPr lang="en-US" altLang="zh-CN" sz="2000" b="0">
                <a:solidFill>
                  <a:schemeClr val="bg1"/>
                </a:solidFill>
                <a:ea typeface="微软雅黑" panose="020B0503020204020204" pitchFamily="34" charset="-122"/>
              </a:rPr>
              <a:t>(2)1995.12</a:t>
            </a:r>
            <a:r>
              <a:rPr lang="zh-CN" altLang="en-US" sz="2000" b="0">
                <a:solidFill>
                  <a:schemeClr val="bg1"/>
                </a:solidFill>
                <a:ea typeface="微软雅黑" panose="020B0503020204020204" pitchFamily="34" charset="-122"/>
              </a:rPr>
              <a:t>，发布汉字扩展内码规范</a:t>
            </a:r>
            <a:r>
              <a:rPr lang="en-US" altLang="zh-CN" sz="2000" b="0">
                <a:solidFill>
                  <a:schemeClr val="bg1"/>
                </a:solidFill>
                <a:ea typeface="微软雅黑" panose="020B0503020204020204" pitchFamily="34" charset="-122"/>
              </a:rPr>
              <a:t>——GBK</a:t>
            </a:r>
            <a:r>
              <a:rPr lang="zh-CN" altLang="en-US" sz="2000" b="0">
                <a:solidFill>
                  <a:schemeClr val="bg1"/>
                </a:solidFill>
                <a:ea typeface="微软雅黑" panose="020B0503020204020204" pitchFamily="34" charset="-122"/>
              </a:rPr>
              <a:t>编码方案。</a:t>
            </a:r>
            <a:endParaRPr lang="zh-CN" altLang="en-US" sz="2000" b="0">
              <a:solidFill>
                <a:schemeClr val="bg1"/>
              </a:solidFill>
              <a:ea typeface="微软雅黑" panose="020B0503020204020204" pitchFamily="34" charset="-122"/>
            </a:endParaRPr>
          </a:p>
          <a:p>
            <a:pPr eaLnBrk="1" hangingPunct="1">
              <a:lnSpc>
                <a:spcPct val="80000"/>
              </a:lnSpc>
              <a:spcBef>
                <a:spcPct val="50000"/>
              </a:spcBef>
            </a:pPr>
            <a:r>
              <a:rPr lang="zh-CN" altLang="en-US" sz="2000" b="0">
                <a:solidFill>
                  <a:schemeClr val="bg1"/>
                </a:solidFill>
                <a:ea typeface="微软雅黑" panose="020B0503020204020204" pitchFamily="34" charset="-122"/>
              </a:rPr>
              <a:t>       </a:t>
            </a:r>
            <a:r>
              <a:rPr lang="en-US" altLang="zh-CN" sz="2000" b="0">
                <a:solidFill>
                  <a:schemeClr val="bg1"/>
                </a:solidFill>
                <a:ea typeface="微软雅黑" panose="020B0503020204020204" pitchFamily="34" charset="-122"/>
              </a:rPr>
              <a:t>(3)2000.3 </a:t>
            </a:r>
            <a:r>
              <a:rPr lang="zh-CN" altLang="en-US" sz="2000" b="0">
                <a:solidFill>
                  <a:schemeClr val="bg1"/>
                </a:solidFill>
                <a:ea typeface="微软雅黑" panose="020B0503020204020204" pitchFamily="34" charset="-122"/>
              </a:rPr>
              <a:t>，发布</a:t>
            </a:r>
            <a:r>
              <a:rPr lang="en-US" altLang="zh-CN" sz="2000" b="0">
                <a:solidFill>
                  <a:schemeClr val="bg1"/>
                </a:solidFill>
                <a:ea typeface="微软雅黑" panose="020B0503020204020204" pitchFamily="34" charset="-122"/>
              </a:rPr>
              <a:t>GB18030-2000</a:t>
            </a:r>
            <a:r>
              <a:rPr lang="zh-CN" altLang="en-US" sz="2000" b="0">
                <a:solidFill>
                  <a:schemeClr val="bg1"/>
                </a:solidFill>
                <a:ea typeface="微软雅黑" panose="020B0503020204020204" pitchFamily="34" charset="-122"/>
              </a:rPr>
              <a:t>，收录</a:t>
            </a:r>
            <a:r>
              <a:rPr lang="en-US" altLang="zh-CN" sz="2000" b="0">
                <a:solidFill>
                  <a:schemeClr val="bg1"/>
                </a:solidFill>
                <a:ea typeface="微软雅黑" panose="020B0503020204020204" pitchFamily="34" charset="-122"/>
              </a:rPr>
              <a:t>27000</a:t>
            </a:r>
            <a:r>
              <a:rPr lang="zh-CN" altLang="en-US" sz="2000" b="0">
                <a:solidFill>
                  <a:schemeClr val="bg1"/>
                </a:solidFill>
                <a:ea typeface="微软雅黑" panose="020B0503020204020204" pitchFamily="34" charset="-122"/>
              </a:rPr>
              <a:t>多汉字。</a:t>
            </a:r>
            <a:endParaRPr lang="zh-CN" altLang="en-US" sz="2000" b="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14"/>
          <p:cNvSpPr>
            <a:spLocks noChangeArrowheads="1"/>
          </p:cNvSpPr>
          <p:nvPr/>
        </p:nvSpPr>
        <p:spPr bwMode="auto">
          <a:xfrm>
            <a:off x="3786182" y="4643446"/>
            <a:ext cx="1457032" cy="1554372"/>
          </a:xfrm>
          <a:prstGeom prst="ellipse">
            <a:avLst/>
          </a:prstGeom>
          <a:solidFill>
            <a:schemeClr val="accent4">
              <a:lumMod val="20000"/>
              <a:lumOff val="80000"/>
            </a:schemeClr>
          </a:solidFill>
          <a:ln>
            <a:noFill/>
          </a:ln>
        </p:spPr>
        <p:txBody>
          <a:bodyPr vert="horz" wrap="square" lIns="108816" tIns="54408" rIns="108816" bIns="54408" numCol="1" anchor="t" anchorCtr="0" compatLnSpc="1"/>
          <a:lstStyle/>
          <a:p>
            <a:endParaRPr lang="zh-CN" altLang="en-US" dirty="0">
              <a:ea typeface="微软雅黑" panose="020B0503020204020204" pitchFamily="34" charset="-122"/>
            </a:endParaRPr>
          </a:p>
        </p:txBody>
      </p:sp>
      <p:sp>
        <p:nvSpPr>
          <p:cNvPr id="9218" name="Rectangle 2"/>
          <p:cNvSpPr>
            <a:spLocks noGrp="1" noChangeArrowheads="1"/>
          </p:cNvSpPr>
          <p:nvPr>
            <p:ph type="title"/>
          </p:nvPr>
        </p:nvSpPr>
        <p:spPr>
          <a:xfrm>
            <a:off x="1571604" y="722302"/>
            <a:ext cx="7772400" cy="1206500"/>
          </a:xfrm>
        </p:spPr>
        <p:txBody>
          <a:bodyPr/>
          <a:lstStyle/>
          <a:p>
            <a:pPr eaLnBrk="1" hangingPunct="1"/>
            <a:r>
              <a:rPr lang="zh-CN" altLang="en-US" sz="3600" dirty="0" smtClean="0">
                <a:solidFill>
                  <a:schemeClr val="bg1"/>
                </a:solidFill>
                <a:latin typeface="微软雅黑" panose="020B0503020204020204" pitchFamily="34" charset="-122"/>
                <a:ea typeface="微软雅黑" panose="020B0503020204020204" pitchFamily="34" charset="-122"/>
              </a:rPr>
              <a:t> 教材与参考书</a:t>
            </a:r>
            <a:endParaRPr lang="zh-CN" altLang="en-US" sz="3600" dirty="0" smtClean="0">
              <a:solidFill>
                <a:schemeClr val="bg1"/>
              </a:solidFill>
              <a:latin typeface="微软雅黑" panose="020B0503020204020204" pitchFamily="34" charset="-122"/>
              <a:ea typeface="微软雅黑" panose="020B0503020204020204" pitchFamily="34" charset="-122"/>
            </a:endParaRPr>
          </a:p>
        </p:txBody>
      </p:sp>
      <p:sp>
        <p:nvSpPr>
          <p:cNvPr id="9219" name="Rectangle 3"/>
          <p:cNvSpPr>
            <a:spLocks noGrp="1" noChangeArrowheads="1"/>
          </p:cNvSpPr>
          <p:nvPr>
            <p:ph type="body" idx="1"/>
          </p:nvPr>
        </p:nvSpPr>
        <p:spPr>
          <a:xfrm>
            <a:off x="714348" y="2143116"/>
            <a:ext cx="8201028" cy="2614618"/>
          </a:xfrm>
        </p:spPr>
        <p:txBody>
          <a:bodyPr/>
          <a:lstStyle/>
          <a:p>
            <a:pPr eaLnBrk="1" hangingPunct="1">
              <a:lnSpc>
                <a:spcPct val="150000"/>
              </a:lnSpc>
              <a:buFont typeface="Symbol" panose="05050102010706020507" pitchFamily="18" charset="2"/>
              <a:buNone/>
            </a:pPr>
            <a:r>
              <a:rPr lang="en-US" altLang="zh-CN" sz="2800" b="1" dirty="0" smtClean="0">
                <a:solidFill>
                  <a:schemeClr val="bg1"/>
                </a:solidFill>
                <a:latin typeface="微软雅黑" panose="020B0503020204020204" pitchFamily="34" charset="-122"/>
                <a:ea typeface="微软雅黑" panose="020B0503020204020204" pitchFamily="34" charset="-122"/>
              </a:rPr>
              <a:t>《</a:t>
            </a:r>
            <a:r>
              <a:rPr lang="zh-CN" altLang="en-US" sz="2800" b="1" dirty="0" smtClean="0">
                <a:solidFill>
                  <a:srgbClr val="C00000"/>
                </a:solidFill>
                <a:latin typeface="微软雅黑" panose="020B0503020204020204" pitchFamily="34" charset="-122"/>
                <a:ea typeface="微软雅黑" panose="020B0503020204020204" pitchFamily="34" charset="-122"/>
              </a:rPr>
              <a:t>计算机程序设计（</a:t>
            </a:r>
            <a:r>
              <a:rPr lang="en-US" altLang="zh-CN" sz="2800" b="1" dirty="0" smtClean="0">
                <a:solidFill>
                  <a:srgbClr val="C00000"/>
                </a:solidFill>
                <a:latin typeface="微软雅黑" panose="020B0503020204020204" pitchFamily="34" charset="-122"/>
                <a:ea typeface="微软雅黑" panose="020B0503020204020204" pitchFamily="34" charset="-122"/>
              </a:rPr>
              <a:t>C</a:t>
            </a:r>
            <a:r>
              <a:rPr lang="zh-CN" altLang="en-US" sz="2800" b="1" dirty="0" smtClean="0">
                <a:solidFill>
                  <a:srgbClr val="C00000"/>
                </a:solidFill>
                <a:latin typeface="微软雅黑" panose="020B0503020204020204" pitchFamily="34" charset="-122"/>
                <a:ea typeface="微软雅黑" panose="020B0503020204020204" pitchFamily="34" charset="-122"/>
              </a:rPr>
              <a:t>语言版） </a:t>
            </a:r>
            <a:r>
              <a:rPr lang="en-US" altLang="zh-CN" sz="2800" b="1" dirty="0" smtClean="0">
                <a:solidFill>
                  <a:schemeClr val="bg1"/>
                </a:solidFill>
                <a:latin typeface="微软雅黑" panose="020B0503020204020204" pitchFamily="34" charset="-122"/>
                <a:ea typeface="微软雅黑" panose="020B0503020204020204" pitchFamily="34" charset="-122"/>
              </a:rPr>
              <a:t>》</a:t>
            </a:r>
            <a:endParaRPr lang="en-US" altLang="zh-CN" sz="2800" b="1"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en-US" altLang="zh-CN" sz="2800" b="1" dirty="0" smtClean="0">
                <a:solidFill>
                  <a:schemeClr val="bg1"/>
                </a:solidFill>
                <a:latin typeface="微软雅黑" panose="020B0503020204020204" pitchFamily="34" charset="-122"/>
                <a:ea typeface="微软雅黑" panose="020B0503020204020204" pitchFamily="34" charset="-122"/>
              </a:rPr>
              <a:t>《</a:t>
            </a:r>
            <a:r>
              <a:rPr lang="zh-CN" altLang="en-US" sz="2800" b="1" dirty="0" smtClean="0">
                <a:solidFill>
                  <a:schemeClr val="bg1"/>
                </a:solidFill>
                <a:latin typeface="微软雅黑" panose="020B0503020204020204" pitchFamily="34" charset="-122"/>
                <a:ea typeface="微软雅黑" panose="020B0503020204020204" pitchFamily="34" charset="-122"/>
              </a:rPr>
              <a:t>计算机程序设计学习指导与练习 </a:t>
            </a:r>
            <a:r>
              <a:rPr lang="en-US" altLang="zh-CN" sz="2800" b="1" dirty="0" smtClean="0">
                <a:solidFill>
                  <a:schemeClr val="bg1"/>
                </a:solidFill>
                <a:latin typeface="微软雅黑" panose="020B0503020204020204" pitchFamily="34" charset="-122"/>
                <a:ea typeface="微软雅黑" panose="020B0503020204020204" pitchFamily="34" charset="-122"/>
              </a:rPr>
              <a:t>》</a:t>
            </a:r>
            <a:endParaRPr lang="en-US" altLang="zh-CN" sz="2800" b="1"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Symbol" panose="05050102010706020507" pitchFamily="18" charset="2"/>
              <a:buNone/>
            </a:pPr>
            <a:r>
              <a:rPr lang="en-US" altLang="zh-CN" sz="2800" b="1" dirty="0" smtClean="0">
                <a:solidFill>
                  <a:schemeClr val="bg1"/>
                </a:solidFill>
                <a:latin typeface="微软雅黑" panose="020B0503020204020204" pitchFamily="34" charset="-122"/>
                <a:ea typeface="微软雅黑" panose="020B0503020204020204" pitchFamily="34" charset="-122"/>
              </a:rPr>
              <a:t>《The C Programming Language》</a:t>
            </a:r>
            <a:r>
              <a:rPr lang="zh-CN" altLang="en-US" sz="2800" b="1" dirty="0" smtClean="0">
                <a:solidFill>
                  <a:schemeClr val="bg1"/>
                </a:solidFill>
                <a:latin typeface="微软雅黑" panose="020B0503020204020204" pitchFamily="34" charset="-122"/>
                <a:ea typeface="微软雅黑" panose="020B0503020204020204" pitchFamily="34" charset="-122"/>
              </a:rPr>
              <a:t>（</a:t>
            </a:r>
            <a:r>
              <a:rPr lang="en-US" altLang="zh-CN" sz="2800" b="1" dirty="0" smtClean="0">
                <a:solidFill>
                  <a:schemeClr val="bg1"/>
                </a:solidFill>
                <a:latin typeface="微软雅黑" panose="020B0503020204020204" pitchFamily="34" charset="-122"/>
                <a:ea typeface="微软雅黑" panose="020B0503020204020204" pitchFamily="34" charset="-122"/>
              </a:rPr>
              <a:t>K&amp;R</a:t>
            </a:r>
            <a:r>
              <a:rPr lang="zh-CN" altLang="en-US" sz="2800" b="1" dirty="0" smtClean="0">
                <a:solidFill>
                  <a:schemeClr val="bg1"/>
                </a:solidFill>
                <a:latin typeface="微软雅黑" panose="020B0503020204020204" pitchFamily="34" charset="-122"/>
                <a:ea typeface="微软雅黑" panose="020B0503020204020204" pitchFamily="34" charset="-122"/>
              </a:rPr>
              <a:t>）</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4" name="Freeform 15"/>
          <p:cNvSpPr>
            <a:spLocks noEditPoints="1"/>
          </p:cNvSpPr>
          <p:nvPr/>
        </p:nvSpPr>
        <p:spPr bwMode="auto">
          <a:xfrm>
            <a:off x="517520" y="752756"/>
            <a:ext cx="982646" cy="818856"/>
          </a:xfrm>
          <a:custGeom>
            <a:avLst/>
            <a:gdLst>
              <a:gd name="T0" fmla="*/ 1051 w 1910"/>
              <a:gd name="T1" fmla="*/ 1550 h 1774"/>
              <a:gd name="T2" fmla="*/ 788 w 1910"/>
              <a:gd name="T3" fmla="*/ 1668 h 1774"/>
              <a:gd name="T4" fmla="*/ 535 w 1910"/>
              <a:gd name="T5" fmla="*/ 59 h 1774"/>
              <a:gd name="T6" fmla="*/ 591 w 1910"/>
              <a:gd name="T7" fmla="*/ 95 h 1774"/>
              <a:gd name="T8" fmla="*/ 963 w 1910"/>
              <a:gd name="T9" fmla="*/ 4 h 1774"/>
              <a:gd name="T10" fmla="*/ 477 w 1910"/>
              <a:gd name="T11" fmla="*/ 72 h 1774"/>
              <a:gd name="T12" fmla="*/ 582 w 1910"/>
              <a:gd name="T13" fmla="*/ 175 h 1774"/>
              <a:gd name="T14" fmla="*/ 560 w 1910"/>
              <a:gd name="T15" fmla="*/ 959 h 1774"/>
              <a:gd name="T16" fmla="*/ 454 w 1910"/>
              <a:gd name="T17" fmla="*/ 856 h 1774"/>
              <a:gd name="T18" fmla="*/ 477 w 1910"/>
              <a:gd name="T19" fmla="*/ 72 h 1774"/>
              <a:gd name="T20" fmla="*/ 869 w 1910"/>
              <a:gd name="T21" fmla="*/ 340 h 1774"/>
              <a:gd name="T22" fmla="*/ 1316 w 1910"/>
              <a:gd name="T23" fmla="*/ 289 h 1774"/>
              <a:gd name="T24" fmla="*/ 820 w 1910"/>
              <a:gd name="T25" fmla="*/ 308 h 1774"/>
              <a:gd name="T26" fmla="*/ 845 w 1910"/>
              <a:gd name="T27" fmla="*/ 375 h 1774"/>
              <a:gd name="T28" fmla="*/ 867 w 1910"/>
              <a:gd name="T29" fmla="*/ 1187 h 1774"/>
              <a:gd name="T30" fmla="*/ 762 w 1910"/>
              <a:gd name="T31" fmla="*/ 1155 h 1774"/>
              <a:gd name="T32" fmla="*/ 740 w 1910"/>
              <a:gd name="T33" fmla="*/ 343 h 1774"/>
              <a:gd name="T34" fmla="*/ 908 w 1910"/>
              <a:gd name="T35" fmla="*/ 408 h 1774"/>
              <a:gd name="T36" fmla="*/ 1440 w 1910"/>
              <a:gd name="T37" fmla="*/ 408 h 1774"/>
              <a:gd name="T38" fmla="*/ 1368 w 1910"/>
              <a:gd name="T39" fmla="*/ 1142 h 1774"/>
              <a:gd name="T40" fmla="*/ 908 w 1910"/>
              <a:gd name="T41" fmla="*/ 408 h 1774"/>
              <a:gd name="T42" fmla="*/ 1356 w 1910"/>
              <a:gd name="T43" fmla="*/ 469 h 1774"/>
              <a:gd name="T44" fmla="*/ 996 w 1910"/>
              <a:gd name="T45" fmla="*/ 677 h 1774"/>
              <a:gd name="T46" fmla="*/ 622 w 1910"/>
              <a:gd name="T47" fmla="*/ 158 h 1774"/>
              <a:gd name="T48" fmla="*/ 1155 w 1910"/>
              <a:gd name="T49" fmla="*/ 158 h 1774"/>
              <a:gd name="T50" fmla="*/ 719 w 1910"/>
              <a:gd name="T51" fmla="*/ 233 h 1774"/>
              <a:gd name="T52" fmla="*/ 677 w 1910"/>
              <a:gd name="T53" fmla="*/ 944 h 1774"/>
              <a:gd name="T54" fmla="*/ 622 w 1910"/>
              <a:gd name="T55" fmla="*/ 158 h 1774"/>
              <a:gd name="T56" fmla="*/ 378 w 1910"/>
              <a:gd name="T57" fmla="*/ 530 h 1774"/>
              <a:gd name="T58" fmla="*/ 293 w 1910"/>
              <a:gd name="T59" fmla="*/ 381 h 1774"/>
              <a:gd name="T60" fmla="*/ 152 w 1910"/>
              <a:gd name="T61" fmla="*/ 1314 h 1774"/>
              <a:gd name="T62" fmla="*/ 254 w 1910"/>
              <a:gd name="T63" fmla="*/ 1450 h 1774"/>
              <a:gd name="T64" fmla="*/ 0 w 1910"/>
              <a:gd name="T65" fmla="*/ 1774 h 1774"/>
              <a:gd name="T66" fmla="*/ 1910 w 1910"/>
              <a:gd name="T67" fmla="*/ 1651 h 1774"/>
              <a:gd name="T68" fmla="*/ 1748 w 1910"/>
              <a:gd name="T69" fmla="*/ 1314 h 1774"/>
              <a:gd name="T70" fmla="*/ 1607 w 1910"/>
              <a:gd name="T71" fmla="*/ 381 h 1774"/>
              <a:gd name="T72" fmla="*/ 1523 w 1910"/>
              <a:gd name="T73" fmla="*/ 530 h 1774"/>
              <a:gd name="T74" fmla="*/ 1614 w 1910"/>
              <a:gd name="T75" fmla="*/ 1336 h 1774"/>
              <a:gd name="T76" fmla="*/ 286 w 1910"/>
              <a:gd name="T77" fmla="*/ 530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0" h="1774">
                <a:moveTo>
                  <a:pt x="848" y="1550"/>
                </a:moveTo>
                <a:lnTo>
                  <a:pt x="1051" y="1550"/>
                </a:lnTo>
                <a:lnTo>
                  <a:pt x="1122" y="1668"/>
                </a:lnTo>
                <a:lnTo>
                  <a:pt x="788" y="1668"/>
                </a:lnTo>
                <a:lnTo>
                  <a:pt x="848" y="1550"/>
                </a:lnTo>
                <a:close/>
                <a:moveTo>
                  <a:pt x="535" y="59"/>
                </a:moveTo>
                <a:lnTo>
                  <a:pt x="584" y="90"/>
                </a:lnTo>
                <a:cubicBezTo>
                  <a:pt x="587" y="92"/>
                  <a:pt x="589" y="93"/>
                  <a:pt x="591" y="95"/>
                </a:cubicBezTo>
                <a:lnTo>
                  <a:pt x="1031" y="39"/>
                </a:lnTo>
                <a:cubicBezTo>
                  <a:pt x="1020" y="15"/>
                  <a:pt x="994" y="0"/>
                  <a:pt x="963" y="4"/>
                </a:cubicBezTo>
                <a:lnTo>
                  <a:pt x="535" y="59"/>
                </a:lnTo>
                <a:close/>
                <a:moveTo>
                  <a:pt x="477" y="72"/>
                </a:moveTo>
                <a:lnTo>
                  <a:pt x="560" y="125"/>
                </a:lnTo>
                <a:cubicBezTo>
                  <a:pt x="572" y="133"/>
                  <a:pt x="582" y="155"/>
                  <a:pt x="582" y="175"/>
                </a:cubicBezTo>
                <a:lnTo>
                  <a:pt x="582" y="937"/>
                </a:lnTo>
                <a:cubicBezTo>
                  <a:pt x="582" y="957"/>
                  <a:pt x="572" y="966"/>
                  <a:pt x="560" y="959"/>
                </a:cubicBezTo>
                <a:lnTo>
                  <a:pt x="477" y="906"/>
                </a:lnTo>
                <a:cubicBezTo>
                  <a:pt x="464" y="898"/>
                  <a:pt x="454" y="875"/>
                  <a:pt x="454" y="856"/>
                </a:cubicBezTo>
                <a:lnTo>
                  <a:pt x="454" y="93"/>
                </a:lnTo>
                <a:cubicBezTo>
                  <a:pt x="454" y="74"/>
                  <a:pt x="464" y="64"/>
                  <a:pt x="477" y="72"/>
                </a:cubicBezTo>
                <a:close/>
                <a:moveTo>
                  <a:pt x="820" y="308"/>
                </a:moveTo>
                <a:lnTo>
                  <a:pt x="869" y="340"/>
                </a:lnTo>
                <a:cubicBezTo>
                  <a:pt x="872" y="341"/>
                  <a:pt x="874" y="343"/>
                  <a:pt x="877" y="345"/>
                </a:cubicBezTo>
                <a:lnTo>
                  <a:pt x="1316" y="289"/>
                </a:lnTo>
                <a:cubicBezTo>
                  <a:pt x="1305" y="264"/>
                  <a:pt x="1279" y="250"/>
                  <a:pt x="1249" y="253"/>
                </a:cubicBezTo>
                <a:lnTo>
                  <a:pt x="820" y="308"/>
                </a:lnTo>
                <a:close/>
                <a:moveTo>
                  <a:pt x="762" y="322"/>
                </a:moveTo>
                <a:lnTo>
                  <a:pt x="845" y="375"/>
                </a:lnTo>
                <a:cubicBezTo>
                  <a:pt x="857" y="382"/>
                  <a:pt x="867" y="405"/>
                  <a:pt x="867" y="424"/>
                </a:cubicBezTo>
                <a:lnTo>
                  <a:pt x="867" y="1187"/>
                </a:lnTo>
                <a:cubicBezTo>
                  <a:pt x="867" y="1206"/>
                  <a:pt x="857" y="1216"/>
                  <a:pt x="845" y="1208"/>
                </a:cubicBezTo>
                <a:lnTo>
                  <a:pt x="762" y="1155"/>
                </a:lnTo>
                <a:cubicBezTo>
                  <a:pt x="750" y="1147"/>
                  <a:pt x="740" y="1125"/>
                  <a:pt x="740" y="1105"/>
                </a:cubicBezTo>
                <a:lnTo>
                  <a:pt x="740" y="343"/>
                </a:lnTo>
                <a:cubicBezTo>
                  <a:pt x="740" y="323"/>
                  <a:pt x="750" y="314"/>
                  <a:pt x="762" y="322"/>
                </a:cubicBezTo>
                <a:close/>
                <a:moveTo>
                  <a:pt x="908" y="408"/>
                </a:moveTo>
                <a:lnTo>
                  <a:pt x="1368" y="349"/>
                </a:lnTo>
                <a:cubicBezTo>
                  <a:pt x="1407" y="344"/>
                  <a:pt x="1440" y="370"/>
                  <a:pt x="1440" y="408"/>
                </a:cubicBezTo>
                <a:lnTo>
                  <a:pt x="1440" y="1064"/>
                </a:lnTo>
                <a:cubicBezTo>
                  <a:pt x="1440" y="1102"/>
                  <a:pt x="1407" y="1137"/>
                  <a:pt x="1368" y="1142"/>
                </a:cubicBezTo>
                <a:lnTo>
                  <a:pt x="908" y="1201"/>
                </a:lnTo>
                <a:lnTo>
                  <a:pt x="908" y="408"/>
                </a:lnTo>
                <a:close/>
                <a:moveTo>
                  <a:pt x="996" y="515"/>
                </a:moveTo>
                <a:lnTo>
                  <a:pt x="1356" y="469"/>
                </a:lnTo>
                <a:lnTo>
                  <a:pt x="1356" y="631"/>
                </a:lnTo>
                <a:lnTo>
                  <a:pt x="996" y="677"/>
                </a:lnTo>
                <a:lnTo>
                  <a:pt x="996" y="515"/>
                </a:lnTo>
                <a:close/>
                <a:moveTo>
                  <a:pt x="622" y="158"/>
                </a:moveTo>
                <a:lnTo>
                  <a:pt x="1082" y="99"/>
                </a:lnTo>
                <a:cubicBezTo>
                  <a:pt x="1122" y="94"/>
                  <a:pt x="1155" y="121"/>
                  <a:pt x="1155" y="158"/>
                </a:cubicBezTo>
                <a:lnTo>
                  <a:pt x="1155" y="177"/>
                </a:lnTo>
                <a:lnTo>
                  <a:pt x="719" y="233"/>
                </a:lnTo>
                <a:cubicBezTo>
                  <a:pt x="688" y="242"/>
                  <a:pt x="676" y="262"/>
                  <a:pt x="677" y="303"/>
                </a:cubicBezTo>
                <a:lnTo>
                  <a:pt x="677" y="944"/>
                </a:lnTo>
                <a:lnTo>
                  <a:pt x="622" y="951"/>
                </a:lnTo>
                <a:lnTo>
                  <a:pt x="622" y="158"/>
                </a:lnTo>
                <a:close/>
                <a:moveTo>
                  <a:pt x="286" y="530"/>
                </a:moveTo>
                <a:lnTo>
                  <a:pt x="378" y="530"/>
                </a:lnTo>
                <a:lnTo>
                  <a:pt x="378" y="381"/>
                </a:lnTo>
                <a:lnTo>
                  <a:pt x="293" y="381"/>
                </a:lnTo>
                <a:cubicBezTo>
                  <a:pt x="215" y="381"/>
                  <a:pt x="152" y="445"/>
                  <a:pt x="152" y="523"/>
                </a:cubicBezTo>
                <a:lnTo>
                  <a:pt x="152" y="1314"/>
                </a:lnTo>
                <a:cubicBezTo>
                  <a:pt x="152" y="1378"/>
                  <a:pt x="195" y="1433"/>
                  <a:pt x="254" y="1450"/>
                </a:cubicBezTo>
                <a:lnTo>
                  <a:pt x="254" y="1450"/>
                </a:lnTo>
                <a:lnTo>
                  <a:pt x="0" y="1651"/>
                </a:lnTo>
                <a:lnTo>
                  <a:pt x="0" y="1774"/>
                </a:lnTo>
                <a:lnTo>
                  <a:pt x="1910" y="1774"/>
                </a:lnTo>
                <a:lnTo>
                  <a:pt x="1910" y="1651"/>
                </a:lnTo>
                <a:lnTo>
                  <a:pt x="1638" y="1452"/>
                </a:lnTo>
                <a:cubicBezTo>
                  <a:pt x="1701" y="1438"/>
                  <a:pt x="1748" y="1381"/>
                  <a:pt x="1748" y="1314"/>
                </a:cubicBezTo>
                <a:lnTo>
                  <a:pt x="1748" y="523"/>
                </a:lnTo>
                <a:cubicBezTo>
                  <a:pt x="1748" y="445"/>
                  <a:pt x="1685" y="381"/>
                  <a:pt x="1607" y="381"/>
                </a:cubicBezTo>
                <a:lnTo>
                  <a:pt x="1523" y="381"/>
                </a:lnTo>
                <a:lnTo>
                  <a:pt x="1523" y="530"/>
                </a:lnTo>
                <a:lnTo>
                  <a:pt x="1614" y="530"/>
                </a:lnTo>
                <a:lnTo>
                  <a:pt x="1614" y="1336"/>
                </a:lnTo>
                <a:lnTo>
                  <a:pt x="286" y="1336"/>
                </a:lnTo>
                <a:lnTo>
                  <a:pt x="286" y="53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108816" tIns="54408" rIns="108816" bIns="54408" numCol="1" anchor="t" anchorCtr="0" compatLnSpc="1"/>
          <a:lstStyle/>
          <a:p>
            <a:endParaRPr lang="zh-CN" altLang="en-US" dirty="0">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90"/>
                                          </p:val>
                                        </p:tav>
                                        <p:tav tm="100000">
                                          <p:val>
                                            <p:fltVal val="0"/>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689610" y="881380"/>
            <a:ext cx="8001000" cy="4689475"/>
          </a:xfrm>
          <a:prstGeom prst="rect">
            <a:avLst/>
          </a:prstGeom>
          <a:noFill/>
          <a:ln w="12700" cap="sq">
            <a:noFill/>
            <a:miter lim="800000"/>
            <a:headEnd type="none" w="sm" len="sm"/>
            <a:tailEnd type="none" w="sm" len="sm"/>
          </a:ln>
        </p:spPr>
        <p:txBody>
          <a:bodyPr>
            <a:spAutoFit/>
          </a:bodyPr>
          <a:lstStyle/>
          <a:p>
            <a:pPr eaLnBrk="1" hangingPunct="1">
              <a:spcBef>
                <a:spcPct val="50000"/>
              </a:spcBef>
              <a:buClr>
                <a:srgbClr val="FF3399"/>
              </a:buClr>
              <a:buFont typeface="Wingdings" panose="05000000000000000000" pitchFamily="2" charset="2"/>
              <a:buChar char="v"/>
            </a:pPr>
            <a:r>
              <a:rPr lang="en-US" altLang="zh-CN" b="0">
                <a:ea typeface="微软雅黑" panose="020B0503020204020204" pitchFamily="34" charset="-122"/>
              </a:rPr>
              <a:t> </a:t>
            </a:r>
            <a:r>
              <a:rPr lang="zh-CN" altLang="en-US" b="0">
                <a:solidFill>
                  <a:schemeClr val="bg1"/>
                </a:solidFill>
                <a:ea typeface="微软雅黑" panose="020B0503020204020204" pitchFamily="34" charset="-122"/>
              </a:rPr>
              <a:t>汉字内码（机内码）：是计算机内部对汉字进行采集、传输、存储、加工运算的各个处理过程中使用的汉字编码。</a:t>
            </a:r>
            <a:endParaRPr lang="zh-CN" altLang="en-US" b="0">
              <a:solidFill>
                <a:schemeClr val="bg1"/>
              </a:solidFill>
              <a:ea typeface="微软雅黑" panose="020B0503020204020204" pitchFamily="34" charset="-122"/>
            </a:endParaRPr>
          </a:p>
          <a:p>
            <a:pPr eaLnBrk="1" hangingPunct="1">
              <a:spcBef>
                <a:spcPct val="50000"/>
              </a:spcBef>
              <a:buClr>
                <a:srgbClr val="FF3399"/>
              </a:buClr>
              <a:buFont typeface="Wingdings" panose="05000000000000000000" pitchFamily="2" charset="2"/>
              <a:buChar char="v"/>
            </a:pPr>
            <a:r>
              <a:rPr lang="zh-CN" altLang="en-US" b="0">
                <a:solidFill>
                  <a:schemeClr val="bg1"/>
                </a:solidFill>
                <a:ea typeface="微软雅黑" panose="020B0503020204020204" pitchFamily="34" charset="-122"/>
              </a:rPr>
              <a:t>汉字字形码（字模码）</a:t>
            </a:r>
            <a:r>
              <a:rPr lang="en-US" altLang="zh-CN" b="0">
                <a:solidFill>
                  <a:schemeClr val="bg1"/>
                </a:solidFill>
                <a:ea typeface="微软雅黑" panose="020B0503020204020204" pitchFamily="34" charset="-122"/>
              </a:rPr>
              <a:t>:</a:t>
            </a:r>
            <a:r>
              <a:rPr lang="zh-CN" altLang="en-US" b="0">
                <a:solidFill>
                  <a:schemeClr val="bg1"/>
                </a:solidFill>
                <a:ea typeface="微软雅黑" panose="020B0503020204020204" pitchFamily="34" charset="-122"/>
              </a:rPr>
              <a:t>汉字字形点阵信息的数字代码</a:t>
            </a:r>
            <a:r>
              <a:rPr lang="en-US" altLang="zh-CN" b="0">
                <a:solidFill>
                  <a:schemeClr val="bg1"/>
                </a:solidFill>
                <a:ea typeface="微软雅黑" panose="020B0503020204020204" pitchFamily="34" charset="-122"/>
              </a:rPr>
              <a:t>,</a:t>
            </a:r>
            <a:r>
              <a:rPr lang="zh-CN" altLang="en-US" b="0">
                <a:solidFill>
                  <a:schemeClr val="bg1"/>
                </a:solidFill>
                <a:ea typeface="微软雅黑" panose="020B0503020204020204" pitchFamily="34" charset="-122"/>
              </a:rPr>
              <a:t>存放在汉字字库中。点阵汉字字形中的每一个点阵都由一个二进制位来表示。</a:t>
            </a:r>
            <a:endParaRPr lang="zh-CN" altLang="en-US" b="0">
              <a:solidFill>
                <a:schemeClr val="bg1"/>
              </a:solidFill>
              <a:ea typeface="微软雅黑" panose="020B0503020204020204" pitchFamily="34" charset="-122"/>
            </a:endParaRPr>
          </a:p>
          <a:p>
            <a:pPr eaLnBrk="1" hangingPunct="1"/>
            <a:r>
              <a:rPr lang="zh-CN" altLang="en-US" b="0">
                <a:solidFill>
                  <a:schemeClr val="bg1"/>
                </a:solidFill>
                <a:ea typeface="微软雅黑" panose="020B0503020204020204" pitchFamily="34" charset="-122"/>
              </a:rPr>
              <a:t>    </a:t>
            </a:r>
            <a:r>
              <a:rPr lang="en-US" altLang="zh-CN" b="0">
                <a:solidFill>
                  <a:schemeClr val="bg1"/>
                </a:solidFill>
                <a:ea typeface="微软雅黑" panose="020B0503020204020204" pitchFamily="34" charset="-122"/>
              </a:rPr>
              <a:t>(1).</a:t>
            </a:r>
            <a:r>
              <a:rPr lang="zh-CN" altLang="en-US" b="0">
                <a:solidFill>
                  <a:schemeClr val="bg1"/>
                </a:solidFill>
                <a:ea typeface="微软雅黑" panose="020B0503020204020204" pitchFamily="34" charset="-122"/>
              </a:rPr>
              <a:t>目前点阵的字模标准</a:t>
            </a:r>
            <a:r>
              <a:rPr lang="en-US" altLang="zh-CN" b="0">
                <a:solidFill>
                  <a:schemeClr val="bg1"/>
                </a:solidFill>
                <a:ea typeface="微软雅黑" panose="020B0503020204020204" pitchFamily="34" charset="-122"/>
              </a:rPr>
              <a:t>: 16*16</a:t>
            </a:r>
            <a:r>
              <a:rPr lang="zh-CN" altLang="en-US" b="0">
                <a:solidFill>
                  <a:schemeClr val="bg1"/>
                </a:solidFill>
                <a:ea typeface="微软雅黑" panose="020B0503020204020204" pitchFamily="34" charset="-122"/>
              </a:rPr>
              <a:t>、</a:t>
            </a:r>
            <a:r>
              <a:rPr lang="en-US" altLang="zh-CN" b="0">
                <a:solidFill>
                  <a:schemeClr val="bg1"/>
                </a:solidFill>
                <a:ea typeface="微软雅黑" panose="020B0503020204020204" pitchFamily="34" charset="-122"/>
              </a:rPr>
              <a:t>24*24</a:t>
            </a:r>
            <a:r>
              <a:rPr lang="zh-CN" altLang="en-US" b="0">
                <a:solidFill>
                  <a:schemeClr val="bg1"/>
                </a:solidFill>
                <a:ea typeface="微软雅黑" panose="020B0503020204020204" pitchFamily="34" charset="-122"/>
              </a:rPr>
              <a:t>、</a:t>
            </a:r>
            <a:r>
              <a:rPr lang="en-US" altLang="zh-CN" b="0">
                <a:solidFill>
                  <a:schemeClr val="bg1"/>
                </a:solidFill>
                <a:ea typeface="微软雅黑" panose="020B0503020204020204" pitchFamily="34" charset="-122"/>
              </a:rPr>
              <a:t>32*32</a:t>
            </a:r>
            <a:r>
              <a:rPr lang="zh-CN" altLang="en-US" b="0">
                <a:solidFill>
                  <a:schemeClr val="bg1"/>
                </a:solidFill>
                <a:ea typeface="微软雅黑" panose="020B0503020204020204" pitchFamily="34" charset="-122"/>
              </a:rPr>
              <a:t>、</a:t>
            </a:r>
            <a:r>
              <a:rPr lang="en-US" altLang="zh-CN" b="0">
                <a:solidFill>
                  <a:schemeClr val="bg1"/>
                </a:solidFill>
                <a:ea typeface="微软雅黑" panose="020B0503020204020204" pitchFamily="34" charset="-122"/>
              </a:rPr>
              <a:t>48*48</a:t>
            </a:r>
            <a:endParaRPr lang="en-US" altLang="zh-CN" b="0">
              <a:solidFill>
                <a:schemeClr val="bg1"/>
              </a:solidFill>
              <a:ea typeface="微软雅黑" panose="020B0503020204020204" pitchFamily="34" charset="-122"/>
            </a:endParaRPr>
          </a:p>
          <a:p>
            <a:pPr eaLnBrk="1" hangingPunct="1"/>
            <a:r>
              <a:rPr lang="en-US" altLang="zh-CN" b="0">
                <a:solidFill>
                  <a:schemeClr val="bg1"/>
                </a:solidFill>
                <a:ea typeface="微软雅黑" panose="020B0503020204020204" pitchFamily="34" charset="-122"/>
              </a:rPr>
              <a:t>   </a:t>
            </a:r>
            <a:r>
              <a:rPr lang="zh-CN" altLang="en-US" b="0">
                <a:solidFill>
                  <a:schemeClr val="bg1"/>
                </a:solidFill>
                <a:ea typeface="微软雅黑" panose="020B0503020204020204" pitchFamily="34" charset="-122"/>
              </a:rPr>
              <a:t>其中</a:t>
            </a:r>
            <a:r>
              <a:rPr lang="en-US" altLang="zh-CN" b="0">
                <a:solidFill>
                  <a:schemeClr val="bg1"/>
                </a:solidFill>
                <a:ea typeface="微软雅黑" panose="020B0503020204020204" pitchFamily="34" charset="-122"/>
              </a:rPr>
              <a:t>24*24 </a:t>
            </a:r>
            <a:r>
              <a:rPr lang="zh-CN" altLang="en-US" b="0">
                <a:solidFill>
                  <a:schemeClr val="bg1"/>
                </a:solidFill>
                <a:ea typeface="微软雅黑" panose="020B0503020204020204" pitchFamily="34" charset="-122"/>
              </a:rPr>
              <a:t>的字形点阵每个字节需</a:t>
            </a:r>
            <a:r>
              <a:rPr lang="en-US" altLang="zh-CN" b="0">
                <a:solidFill>
                  <a:schemeClr val="bg1"/>
                </a:solidFill>
                <a:ea typeface="微软雅黑" panose="020B0503020204020204" pitchFamily="34" charset="-122"/>
              </a:rPr>
              <a:t>72</a:t>
            </a:r>
            <a:r>
              <a:rPr lang="zh-CN" altLang="en-US" b="0">
                <a:solidFill>
                  <a:schemeClr val="bg1"/>
                </a:solidFill>
                <a:ea typeface="微软雅黑" panose="020B0503020204020204" pitchFamily="34" charset="-122"/>
              </a:rPr>
              <a:t>个字节。</a:t>
            </a:r>
            <a:endParaRPr lang="zh-CN" altLang="en-US" b="0">
              <a:solidFill>
                <a:schemeClr val="bg1"/>
              </a:solidFill>
              <a:ea typeface="微软雅黑" panose="020B0503020204020204" pitchFamily="34" charset="-122"/>
            </a:endParaRPr>
          </a:p>
          <a:p>
            <a:pPr eaLnBrk="1" hangingPunct="1"/>
            <a:r>
              <a:rPr lang="zh-CN" altLang="en-US" b="0">
                <a:solidFill>
                  <a:schemeClr val="bg1"/>
                </a:solidFill>
                <a:ea typeface="微软雅黑" panose="020B0503020204020204" pitchFamily="34" charset="-122"/>
              </a:rPr>
              <a:t>    </a:t>
            </a:r>
            <a:r>
              <a:rPr lang="en-US" altLang="zh-CN" b="0">
                <a:solidFill>
                  <a:schemeClr val="bg1"/>
                </a:solidFill>
                <a:ea typeface="微软雅黑" panose="020B0503020204020204" pitchFamily="34" charset="-122"/>
              </a:rPr>
              <a:t>(2).</a:t>
            </a:r>
            <a:r>
              <a:rPr lang="zh-CN" altLang="en-US" b="0">
                <a:solidFill>
                  <a:schemeClr val="bg1"/>
                </a:solidFill>
                <a:ea typeface="微软雅黑" panose="020B0503020204020204" pitchFamily="34" charset="-122"/>
              </a:rPr>
              <a:t>点阵数越多，字形质量越好，但字库文件占用存储    空间越大，操作速度越慢。</a:t>
            </a:r>
            <a:endParaRPr lang="zh-CN" altLang="en-US" b="0">
              <a:solidFill>
                <a:schemeClr val="bg1"/>
              </a:solidFill>
              <a:ea typeface="微软雅黑" panose="020B0503020204020204" pitchFamily="34" charset="-122"/>
            </a:endParaRPr>
          </a:p>
          <a:p>
            <a:pPr eaLnBrk="1" hangingPunct="1"/>
            <a:r>
              <a:rPr lang="zh-CN" altLang="en-US" b="0">
                <a:solidFill>
                  <a:schemeClr val="bg1"/>
                </a:solidFill>
                <a:ea typeface="微软雅黑" panose="020B0503020204020204" pitchFamily="34" charset="-122"/>
              </a:rPr>
              <a:t>    </a:t>
            </a:r>
            <a:r>
              <a:rPr lang="en-US" altLang="zh-CN" b="0">
                <a:solidFill>
                  <a:schemeClr val="bg1"/>
                </a:solidFill>
                <a:ea typeface="微软雅黑" panose="020B0503020204020204" pitchFamily="34" charset="-122"/>
              </a:rPr>
              <a:t>(3).</a:t>
            </a:r>
            <a:r>
              <a:rPr lang="zh-CN" altLang="en-US" b="0">
                <a:solidFill>
                  <a:schemeClr val="bg1"/>
                </a:solidFill>
                <a:ea typeface="微软雅黑" panose="020B0503020204020204" pitchFamily="34" charset="-122"/>
              </a:rPr>
              <a:t>目前还常用矢量字库（字形用直线描绘，可以任意缩放）和轮廓字库（由直线和曲线命令生成字形，边界可以按比例缩放和旋转）。</a:t>
            </a:r>
            <a:endParaRPr lang="zh-CN" altLang="en-US" b="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802005" y="457200"/>
            <a:ext cx="7315200" cy="519113"/>
          </a:xfrm>
          <a:prstGeom prst="rect">
            <a:avLst/>
          </a:prstGeom>
          <a:noFill/>
          <a:ln w="12700" cap="sq">
            <a:noFill/>
            <a:miter lim="800000"/>
            <a:headEnd type="none" w="sm" len="sm"/>
            <a:tailEnd type="none" w="sm" len="sm"/>
          </a:ln>
        </p:spPr>
        <p:txBody>
          <a:bodyPr>
            <a:spAutoFit/>
          </a:bodyPr>
          <a:lstStyle/>
          <a:p>
            <a:pPr eaLnBrk="1" hangingPunct="1">
              <a:spcBef>
                <a:spcPct val="50000"/>
              </a:spcBef>
              <a:buClr>
                <a:srgbClr val="FF3399"/>
              </a:buClr>
              <a:buFont typeface="Wingdings" panose="05000000000000000000" pitchFamily="2" charset="2"/>
              <a:buChar char="v"/>
            </a:pPr>
            <a:r>
              <a:rPr lang="zh-CN" altLang="en-US" sz="2800">
                <a:solidFill>
                  <a:schemeClr val="bg1"/>
                </a:solidFill>
                <a:ea typeface="微软雅黑" panose="020B0503020204020204" pitchFamily="34" charset="-122"/>
              </a:rPr>
              <a:t>汉字四种编码的关系：</a:t>
            </a:r>
            <a:endParaRPr lang="zh-CN" altLang="en-US" sz="2800">
              <a:solidFill>
                <a:schemeClr val="bg1"/>
              </a:solidFill>
              <a:ea typeface="微软雅黑" panose="020B0503020204020204" pitchFamily="34" charset="-122"/>
            </a:endParaRPr>
          </a:p>
        </p:txBody>
      </p:sp>
      <p:sp>
        <p:nvSpPr>
          <p:cNvPr id="33795" name="Rectangle 3"/>
          <p:cNvSpPr>
            <a:spLocks noChangeArrowheads="1"/>
          </p:cNvSpPr>
          <p:nvPr/>
        </p:nvSpPr>
        <p:spPr bwMode="auto">
          <a:xfrm>
            <a:off x="954405" y="1295400"/>
            <a:ext cx="533400" cy="14478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zh-CN" altLang="en-US" sz="2800">
                <a:solidFill>
                  <a:schemeClr val="bg1"/>
                </a:solidFill>
                <a:ea typeface="微软雅黑" panose="020B0503020204020204" pitchFamily="34" charset="-122"/>
              </a:rPr>
              <a:t>输</a:t>
            </a:r>
            <a:endParaRPr lang="zh-CN" altLang="en-US" sz="2800">
              <a:solidFill>
                <a:schemeClr val="bg1"/>
              </a:solidFill>
              <a:ea typeface="微软雅黑" panose="020B0503020204020204" pitchFamily="34" charset="-122"/>
            </a:endParaRPr>
          </a:p>
          <a:p>
            <a:pPr algn="ctr" eaLnBrk="1" hangingPunct="1"/>
            <a:r>
              <a:rPr lang="zh-CN" altLang="en-US" sz="2800">
                <a:solidFill>
                  <a:schemeClr val="bg1"/>
                </a:solidFill>
                <a:ea typeface="微软雅黑" panose="020B0503020204020204" pitchFamily="34" charset="-122"/>
              </a:rPr>
              <a:t>入</a:t>
            </a:r>
            <a:endParaRPr lang="zh-CN" altLang="en-US" sz="2800">
              <a:solidFill>
                <a:schemeClr val="bg1"/>
              </a:solidFill>
              <a:ea typeface="微软雅黑" panose="020B0503020204020204" pitchFamily="34" charset="-122"/>
            </a:endParaRPr>
          </a:p>
          <a:p>
            <a:pPr algn="ctr" eaLnBrk="1" hangingPunct="1"/>
            <a:r>
              <a:rPr lang="zh-CN" altLang="en-US" sz="2800">
                <a:solidFill>
                  <a:schemeClr val="bg1"/>
                </a:solidFill>
                <a:ea typeface="微软雅黑" panose="020B0503020204020204" pitchFamily="34" charset="-122"/>
              </a:rPr>
              <a:t>码</a:t>
            </a:r>
            <a:endParaRPr lang="zh-CN" altLang="en-US" sz="2800">
              <a:solidFill>
                <a:schemeClr val="bg1"/>
              </a:solidFill>
              <a:ea typeface="微软雅黑" panose="020B0503020204020204" pitchFamily="34" charset="-122"/>
            </a:endParaRPr>
          </a:p>
        </p:txBody>
      </p:sp>
      <p:grpSp>
        <p:nvGrpSpPr>
          <p:cNvPr id="2" name="Group 4"/>
          <p:cNvGrpSpPr/>
          <p:nvPr/>
        </p:nvGrpSpPr>
        <p:grpSpPr bwMode="auto">
          <a:xfrm>
            <a:off x="954405" y="2819400"/>
            <a:ext cx="533400" cy="1752600"/>
            <a:chOff x="1008" y="1776"/>
            <a:chExt cx="336" cy="1104"/>
          </a:xfrm>
        </p:grpSpPr>
        <p:sp>
          <p:nvSpPr>
            <p:cNvPr id="87058" name="Rectangle 5"/>
            <p:cNvSpPr>
              <a:spLocks noChangeArrowheads="1"/>
            </p:cNvSpPr>
            <p:nvPr/>
          </p:nvSpPr>
          <p:spPr bwMode="auto">
            <a:xfrm>
              <a:off x="1008" y="2208"/>
              <a:ext cx="336" cy="672"/>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zh-CN" altLang="en-US" sz="2000" b="0">
                  <a:solidFill>
                    <a:schemeClr val="bg1"/>
                  </a:solidFill>
                  <a:ea typeface="微软雅黑" panose="020B0503020204020204" pitchFamily="34" charset="-122"/>
                </a:rPr>
                <a:t>键</a:t>
              </a:r>
              <a:endParaRPr lang="zh-CN" altLang="en-US" sz="2000" b="0">
                <a:solidFill>
                  <a:schemeClr val="bg1"/>
                </a:solidFill>
                <a:ea typeface="微软雅黑" panose="020B0503020204020204" pitchFamily="34" charset="-122"/>
              </a:endParaRPr>
            </a:p>
            <a:p>
              <a:pPr algn="ctr" eaLnBrk="1" hangingPunct="1"/>
              <a:r>
                <a:rPr lang="zh-CN" altLang="en-US" sz="2000" b="0">
                  <a:solidFill>
                    <a:schemeClr val="bg1"/>
                  </a:solidFill>
                  <a:ea typeface="微软雅黑" panose="020B0503020204020204" pitchFamily="34" charset="-122"/>
                </a:rPr>
                <a:t>盘</a:t>
              </a:r>
              <a:endParaRPr lang="zh-CN" altLang="en-US" sz="2000" b="0">
                <a:solidFill>
                  <a:schemeClr val="bg1"/>
                </a:solidFill>
                <a:ea typeface="微软雅黑" panose="020B0503020204020204" pitchFamily="34" charset="-122"/>
              </a:endParaRPr>
            </a:p>
          </p:txBody>
        </p:sp>
        <p:sp>
          <p:nvSpPr>
            <p:cNvPr id="87059" name="AutoShape 6"/>
            <p:cNvSpPr>
              <a:spLocks noChangeArrowheads="1"/>
            </p:cNvSpPr>
            <p:nvPr/>
          </p:nvSpPr>
          <p:spPr bwMode="auto">
            <a:xfrm>
              <a:off x="1104" y="1776"/>
              <a:ext cx="96" cy="384"/>
            </a:xfrm>
            <a:prstGeom prst="lightningBol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endParaRPr lang="zh-CN" altLang="en-US">
                <a:ea typeface="微软雅黑" panose="020B0503020204020204" pitchFamily="34" charset="-122"/>
              </a:endParaRPr>
            </a:p>
          </p:txBody>
        </p:sp>
      </p:grpSp>
      <p:sp>
        <p:nvSpPr>
          <p:cNvPr id="33799" name="AutoShape 7"/>
          <p:cNvSpPr>
            <a:spLocks noChangeArrowheads="1"/>
          </p:cNvSpPr>
          <p:nvPr/>
        </p:nvSpPr>
        <p:spPr bwMode="auto">
          <a:xfrm>
            <a:off x="1487805" y="1828800"/>
            <a:ext cx="1143000" cy="381000"/>
          </a:xfrm>
          <a:prstGeom prst="notchedRightArrow">
            <a:avLst>
              <a:gd name="adj1" fmla="val 50000"/>
              <a:gd name="adj2" fmla="val 75000"/>
            </a:avLst>
          </a:prstGeom>
          <a:gradFill rotWithShape="0">
            <a:gsLst>
              <a:gs pos="0">
                <a:schemeClr val="tx1"/>
              </a:gs>
              <a:gs pos="100000">
                <a:srgbClr val="0000FF"/>
              </a:gs>
            </a:gsLst>
            <a:lin ang="5400000" scaled="1"/>
          </a:gradFill>
          <a:ln w="12700" cap="sq">
            <a:solidFill>
              <a:schemeClr val="tx1"/>
            </a:solidFill>
            <a:miter lim="800000"/>
            <a:headEnd type="none" w="sm" len="sm"/>
            <a:tailEnd type="none" w="sm" len="sm"/>
          </a:ln>
        </p:spPr>
        <p:txBody>
          <a:bodyPr wrap="none" anchor="ctr"/>
          <a:lstStyle/>
          <a:p>
            <a:pPr algn="ctr" eaLnBrk="1" hangingPunct="1"/>
            <a:endParaRPr lang="zh-CN" altLang="en-US">
              <a:ea typeface="微软雅黑" panose="020B0503020204020204" pitchFamily="34" charset="-122"/>
            </a:endParaRPr>
          </a:p>
        </p:txBody>
      </p:sp>
      <p:sp>
        <p:nvSpPr>
          <p:cNvPr id="33800" name="Rectangle 8"/>
          <p:cNvSpPr>
            <a:spLocks noChangeArrowheads="1"/>
          </p:cNvSpPr>
          <p:nvPr/>
        </p:nvSpPr>
        <p:spPr bwMode="auto">
          <a:xfrm>
            <a:off x="2630805" y="1371600"/>
            <a:ext cx="533400" cy="14478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zh-CN" altLang="en-US" sz="2800">
                <a:solidFill>
                  <a:schemeClr val="bg1"/>
                </a:solidFill>
                <a:ea typeface="微软雅黑" panose="020B0503020204020204" pitchFamily="34" charset="-122"/>
              </a:rPr>
              <a:t>交</a:t>
            </a:r>
            <a:endParaRPr lang="zh-CN" altLang="en-US" sz="2800">
              <a:solidFill>
                <a:schemeClr val="bg1"/>
              </a:solidFill>
              <a:ea typeface="微软雅黑" panose="020B0503020204020204" pitchFamily="34" charset="-122"/>
            </a:endParaRPr>
          </a:p>
          <a:p>
            <a:pPr algn="ctr" eaLnBrk="1" hangingPunct="1"/>
            <a:r>
              <a:rPr lang="zh-CN" altLang="en-US" sz="2800">
                <a:solidFill>
                  <a:schemeClr val="bg1"/>
                </a:solidFill>
                <a:ea typeface="微软雅黑" panose="020B0503020204020204" pitchFamily="34" charset="-122"/>
              </a:rPr>
              <a:t>换</a:t>
            </a:r>
            <a:endParaRPr lang="zh-CN" altLang="en-US" sz="2800">
              <a:solidFill>
                <a:schemeClr val="bg1"/>
              </a:solidFill>
              <a:ea typeface="微软雅黑" panose="020B0503020204020204" pitchFamily="34" charset="-122"/>
            </a:endParaRPr>
          </a:p>
          <a:p>
            <a:pPr algn="ctr" eaLnBrk="1" hangingPunct="1"/>
            <a:r>
              <a:rPr lang="zh-CN" altLang="en-US" sz="2800">
                <a:solidFill>
                  <a:schemeClr val="bg1"/>
                </a:solidFill>
                <a:ea typeface="微软雅黑" panose="020B0503020204020204" pitchFamily="34" charset="-122"/>
              </a:rPr>
              <a:t>码</a:t>
            </a:r>
            <a:endParaRPr lang="zh-CN" altLang="en-US" sz="2800">
              <a:solidFill>
                <a:schemeClr val="bg1"/>
              </a:solidFill>
              <a:ea typeface="微软雅黑" panose="020B0503020204020204" pitchFamily="34" charset="-122"/>
            </a:endParaRPr>
          </a:p>
        </p:txBody>
      </p:sp>
      <p:sp>
        <p:nvSpPr>
          <p:cNvPr id="33801" name="Rectangle 9"/>
          <p:cNvSpPr>
            <a:spLocks noChangeArrowheads="1"/>
          </p:cNvSpPr>
          <p:nvPr/>
        </p:nvSpPr>
        <p:spPr bwMode="auto">
          <a:xfrm>
            <a:off x="4307205" y="1371600"/>
            <a:ext cx="533400" cy="14478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zh-CN" altLang="en-US" sz="2800">
                <a:solidFill>
                  <a:schemeClr val="bg1"/>
                </a:solidFill>
                <a:ea typeface="微软雅黑" panose="020B0503020204020204" pitchFamily="34" charset="-122"/>
              </a:rPr>
              <a:t>内</a:t>
            </a:r>
            <a:endParaRPr lang="zh-CN" altLang="en-US" sz="2800">
              <a:solidFill>
                <a:schemeClr val="bg1"/>
              </a:solidFill>
              <a:ea typeface="微软雅黑" panose="020B0503020204020204" pitchFamily="34" charset="-122"/>
            </a:endParaRPr>
          </a:p>
          <a:p>
            <a:pPr algn="ctr" eaLnBrk="1" hangingPunct="1"/>
            <a:r>
              <a:rPr lang="zh-CN" altLang="en-US" sz="2800">
                <a:solidFill>
                  <a:schemeClr val="bg1"/>
                </a:solidFill>
                <a:ea typeface="微软雅黑" panose="020B0503020204020204" pitchFamily="34" charset="-122"/>
              </a:rPr>
              <a:t> </a:t>
            </a:r>
            <a:endParaRPr lang="zh-CN" altLang="en-US" sz="2800">
              <a:solidFill>
                <a:schemeClr val="bg1"/>
              </a:solidFill>
              <a:ea typeface="微软雅黑" panose="020B0503020204020204" pitchFamily="34" charset="-122"/>
            </a:endParaRPr>
          </a:p>
          <a:p>
            <a:pPr algn="ctr" eaLnBrk="1" hangingPunct="1"/>
            <a:r>
              <a:rPr lang="zh-CN" altLang="en-US" sz="2800">
                <a:solidFill>
                  <a:schemeClr val="bg1"/>
                </a:solidFill>
                <a:ea typeface="微软雅黑" panose="020B0503020204020204" pitchFamily="34" charset="-122"/>
              </a:rPr>
              <a:t>码</a:t>
            </a:r>
            <a:endParaRPr lang="zh-CN" altLang="en-US" sz="2800">
              <a:solidFill>
                <a:schemeClr val="bg1"/>
              </a:solidFill>
              <a:ea typeface="微软雅黑" panose="020B0503020204020204" pitchFamily="34" charset="-122"/>
            </a:endParaRPr>
          </a:p>
        </p:txBody>
      </p:sp>
      <p:sp>
        <p:nvSpPr>
          <p:cNvPr id="33802" name="AutoShape 10"/>
          <p:cNvSpPr>
            <a:spLocks noChangeArrowheads="1"/>
          </p:cNvSpPr>
          <p:nvPr/>
        </p:nvSpPr>
        <p:spPr bwMode="auto">
          <a:xfrm>
            <a:off x="3164205" y="1905000"/>
            <a:ext cx="1143000" cy="381000"/>
          </a:xfrm>
          <a:prstGeom prst="notchedRightArrow">
            <a:avLst>
              <a:gd name="adj1" fmla="val 50000"/>
              <a:gd name="adj2" fmla="val 75000"/>
            </a:avLst>
          </a:prstGeom>
          <a:gradFill rotWithShape="0">
            <a:gsLst>
              <a:gs pos="0">
                <a:schemeClr val="tx1"/>
              </a:gs>
              <a:gs pos="100000">
                <a:srgbClr val="0000FF"/>
              </a:gs>
            </a:gsLst>
            <a:lin ang="5400000" scaled="1"/>
          </a:gradFill>
          <a:ln w="12700" cap="sq">
            <a:solidFill>
              <a:schemeClr val="tx1"/>
            </a:solidFill>
            <a:miter lim="800000"/>
            <a:headEnd type="none" w="sm" len="sm"/>
            <a:tailEnd type="none" w="sm" len="sm"/>
          </a:ln>
        </p:spPr>
        <p:txBody>
          <a:bodyPr wrap="none" anchor="ctr"/>
          <a:lstStyle/>
          <a:p>
            <a:pPr algn="ctr" eaLnBrk="1" hangingPunct="1"/>
            <a:endParaRPr lang="zh-CN" altLang="en-US">
              <a:ea typeface="微软雅黑" panose="020B0503020204020204" pitchFamily="34" charset="-122"/>
            </a:endParaRPr>
          </a:p>
        </p:txBody>
      </p:sp>
      <p:sp>
        <p:nvSpPr>
          <p:cNvPr id="33803" name="Rectangle 11"/>
          <p:cNvSpPr>
            <a:spLocks noChangeArrowheads="1"/>
          </p:cNvSpPr>
          <p:nvPr/>
        </p:nvSpPr>
        <p:spPr bwMode="auto">
          <a:xfrm>
            <a:off x="5983605" y="1371600"/>
            <a:ext cx="533400" cy="14478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r>
              <a:rPr lang="zh-CN" altLang="en-US" sz="2800">
                <a:solidFill>
                  <a:schemeClr val="bg1"/>
                </a:solidFill>
                <a:ea typeface="微软雅黑" panose="020B0503020204020204" pitchFamily="34" charset="-122"/>
              </a:rPr>
              <a:t>字</a:t>
            </a:r>
            <a:endParaRPr lang="zh-CN" altLang="en-US" sz="2800">
              <a:solidFill>
                <a:schemeClr val="bg1"/>
              </a:solidFill>
              <a:ea typeface="微软雅黑" panose="020B0503020204020204" pitchFamily="34" charset="-122"/>
            </a:endParaRPr>
          </a:p>
          <a:p>
            <a:pPr algn="ctr" eaLnBrk="1" hangingPunct="1"/>
            <a:r>
              <a:rPr lang="zh-CN" altLang="en-US" sz="2800">
                <a:solidFill>
                  <a:schemeClr val="bg1"/>
                </a:solidFill>
                <a:ea typeface="微软雅黑" panose="020B0503020204020204" pitchFamily="34" charset="-122"/>
              </a:rPr>
              <a:t>形</a:t>
            </a:r>
            <a:endParaRPr lang="zh-CN" altLang="en-US" sz="2800">
              <a:solidFill>
                <a:schemeClr val="bg1"/>
              </a:solidFill>
              <a:ea typeface="微软雅黑" panose="020B0503020204020204" pitchFamily="34" charset="-122"/>
            </a:endParaRPr>
          </a:p>
          <a:p>
            <a:pPr algn="ctr" eaLnBrk="1" hangingPunct="1"/>
            <a:r>
              <a:rPr lang="zh-CN" altLang="en-US" sz="2800">
                <a:solidFill>
                  <a:schemeClr val="bg1"/>
                </a:solidFill>
                <a:ea typeface="微软雅黑" panose="020B0503020204020204" pitchFamily="34" charset="-122"/>
              </a:rPr>
              <a:t>码</a:t>
            </a:r>
            <a:endParaRPr lang="zh-CN" altLang="en-US" sz="2800">
              <a:solidFill>
                <a:schemeClr val="bg1"/>
              </a:solidFill>
              <a:ea typeface="微软雅黑" panose="020B0503020204020204" pitchFamily="34" charset="-122"/>
            </a:endParaRPr>
          </a:p>
        </p:txBody>
      </p:sp>
      <p:sp>
        <p:nvSpPr>
          <p:cNvPr id="33804" name="AutoShape 12"/>
          <p:cNvSpPr>
            <a:spLocks noChangeArrowheads="1"/>
          </p:cNvSpPr>
          <p:nvPr/>
        </p:nvSpPr>
        <p:spPr bwMode="auto">
          <a:xfrm>
            <a:off x="4840605" y="1905000"/>
            <a:ext cx="1143000" cy="381000"/>
          </a:xfrm>
          <a:prstGeom prst="notchedRightArrow">
            <a:avLst>
              <a:gd name="adj1" fmla="val 50000"/>
              <a:gd name="adj2" fmla="val 75000"/>
            </a:avLst>
          </a:prstGeom>
          <a:gradFill rotWithShape="0">
            <a:gsLst>
              <a:gs pos="0">
                <a:schemeClr val="tx1"/>
              </a:gs>
              <a:gs pos="100000">
                <a:srgbClr val="0000FF"/>
              </a:gs>
            </a:gsLst>
            <a:lin ang="5400000" scaled="1"/>
          </a:gradFill>
          <a:ln w="12700" cap="sq">
            <a:solidFill>
              <a:schemeClr val="tx1"/>
            </a:solidFill>
            <a:miter lim="800000"/>
            <a:headEnd type="none" w="sm" len="sm"/>
            <a:tailEnd type="none" w="sm" len="sm"/>
          </a:ln>
        </p:spPr>
        <p:txBody>
          <a:bodyPr wrap="none" anchor="ctr"/>
          <a:lstStyle/>
          <a:p>
            <a:pPr algn="ctr" eaLnBrk="1" hangingPunct="1"/>
            <a:endParaRPr lang="zh-CN" altLang="en-US">
              <a:ea typeface="微软雅黑" panose="020B0503020204020204" pitchFamily="34" charset="-122"/>
            </a:endParaRPr>
          </a:p>
        </p:txBody>
      </p:sp>
      <p:sp>
        <p:nvSpPr>
          <p:cNvPr id="33805" name="Oval 13" descr="花束"/>
          <p:cNvSpPr>
            <a:spLocks noChangeArrowheads="1"/>
          </p:cNvSpPr>
          <p:nvPr/>
        </p:nvSpPr>
        <p:spPr bwMode="auto">
          <a:xfrm>
            <a:off x="7126605" y="1066800"/>
            <a:ext cx="1143000" cy="914400"/>
          </a:xfrm>
          <a:prstGeom prst="ellipse">
            <a:avLst/>
          </a:prstGeom>
          <a:blipFill dpi="0" rotWithShape="0">
            <a:blip r:embed="rId1"/>
            <a:srcRect/>
            <a:tile tx="0" ty="0" sx="100000" sy="100000" flip="none" algn="tl"/>
          </a:blipFill>
          <a:ln w="12700" cap="sq">
            <a:solidFill>
              <a:schemeClr val="tx1"/>
            </a:solidFill>
            <a:round/>
            <a:headEnd type="none" w="sm" len="sm"/>
            <a:tailEnd type="none" w="sm" len="sm"/>
          </a:ln>
        </p:spPr>
        <p:txBody>
          <a:bodyPr wrap="none" anchor="ctr"/>
          <a:lstStyle/>
          <a:p>
            <a:pPr algn="ctr" eaLnBrk="1" hangingPunct="1"/>
            <a:r>
              <a:rPr lang="zh-CN" altLang="en-US" sz="2800">
                <a:solidFill>
                  <a:srgbClr val="FF3300"/>
                </a:solidFill>
                <a:ea typeface="微软雅黑" panose="020B0503020204020204" pitchFamily="34" charset="-122"/>
              </a:rPr>
              <a:t>显示</a:t>
            </a:r>
            <a:endParaRPr lang="zh-CN" altLang="en-US" sz="2800">
              <a:solidFill>
                <a:srgbClr val="FF3300"/>
              </a:solidFill>
              <a:ea typeface="微软雅黑" panose="020B0503020204020204" pitchFamily="34" charset="-122"/>
            </a:endParaRPr>
          </a:p>
        </p:txBody>
      </p:sp>
      <p:sp>
        <p:nvSpPr>
          <p:cNvPr id="33806" name="Oval 14" descr="花束"/>
          <p:cNvSpPr>
            <a:spLocks noChangeArrowheads="1"/>
          </p:cNvSpPr>
          <p:nvPr/>
        </p:nvSpPr>
        <p:spPr bwMode="auto">
          <a:xfrm>
            <a:off x="7201218" y="2133600"/>
            <a:ext cx="1143000" cy="914400"/>
          </a:xfrm>
          <a:prstGeom prst="ellipse">
            <a:avLst/>
          </a:prstGeom>
          <a:blipFill dpi="0" rotWithShape="0">
            <a:blip r:embed="rId1"/>
            <a:srcRect/>
            <a:tile tx="0" ty="0" sx="100000" sy="100000" flip="none" algn="tl"/>
          </a:blipFill>
          <a:ln w="12700" cap="sq">
            <a:solidFill>
              <a:schemeClr val="tx1"/>
            </a:solidFill>
            <a:round/>
            <a:headEnd type="none" w="sm" len="sm"/>
            <a:tailEnd type="none" w="sm" len="sm"/>
          </a:ln>
        </p:spPr>
        <p:txBody>
          <a:bodyPr wrap="none" anchor="ctr"/>
          <a:lstStyle/>
          <a:p>
            <a:pPr algn="ctr" eaLnBrk="1" hangingPunct="1"/>
            <a:r>
              <a:rPr lang="zh-CN" altLang="en-US" sz="2800">
                <a:solidFill>
                  <a:srgbClr val="FF3300"/>
                </a:solidFill>
                <a:ea typeface="微软雅黑" panose="020B0503020204020204" pitchFamily="34" charset="-122"/>
              </a:rPr>
              <a:t>打印</a:t>
            </a:r>
            <a:endParaRPr lang="zh-CN" altLang="en-US" sz="2800">
              <a:solidFill>
                <a:srgbClr val="FF3300"/>
              </a:solidFill>
              <a:ea typeface="微软雅黑" panose="020B0503020204020204" pitchFamily="34" charset="-122"/>
            </a:endParaRPr>
          </a:p>
        </p:txBody>
      </p:sp>
      <p:sp>
        <p:nvSpPr>
          <p:cNvPr id="33807" name="AutoShape 15"/>
          <p:cNvSpPr>
            <a:spLocks noChangeArrowheads="1"/>
          </p:cNvSpPr>
          <p:nvPr/>
        </p:nvSpPr>
        <p:spPr bwMode="auto">
          <a:xfrm>
            <a:off x="6517005" y="1524000"/>
            <a:ext cx="609600" cy="228600"/>
          </a:xfrm>
          <a:prstGeom prst="rightArrow">
            <a:avLst>
              <a:gd name="adj1" fmla="val 50000"/>
              <a:gd name="adj2" fmla="val 66667"/>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endParaRPr lang="zh-CN" altLang="en-US">
              <a:ea typeface="微软雅黑" panose="020B0503020204020204" pitchFamily="34" charset="-122"/>
            </a:endParaRPr>
          </a:p>
        </p:txBody>
      </p:sp>
      <p:sp>
        <p:nvSpPr>
          <p:cNvPr id="33808" name="AutoShape 16"/>
          <p:cNvSpPr>
            <a:spLocks noChangeArrowheads="1"/>
          </p:cNvSpPr>
          <p:nvPr/>
        </p:nvSpPr>
        <p:spPr bwMode="auto">
          <a:xfrm>
            <a:off x="6517005" y="2438400"/>
            <a:ext cx="685800" cy="228600"/>
          </a:xfrm>
          <a:prstGeom prst="rightArrow">
            <a:avLst>
              <a:gd name="adj1" fmla="val 50000"/>
              <a:gd name="adj2" fmla="val 75000"/>
            </a:avLst>
          </a:prstGeom>
          <a:solidFill>
            <a:schemeClr val="accent1"/>
          </a:solidFill>
          <a:ln w="12700" cap="sq">
            <a:solidFill>
              <a:schemeClr val="tx1"/>
            </a:solidFill>
            <a:miter lim="800000"/>
            <a:headEnd type="none" w="sm" len="sm"/>
            <a:tailEnd type="none" w="sm" len="sm"/>
          </a:ln>
        </p:spPr>
        <p:txBody>
          <a:bodyPr wrap="none" anchor="ctr"/>
          <a:lstStyle/>
          <a:p>
            <a:pPr algn="ctr" eaLnBrk="1" hangingPunct="1"/>
            <a:endParaRPr lang="zh-CN" altLang="en-US">
              <a:ea typeface="微软雅黑" panose="020B0503020204020204" pitchFamily="34" charset="-122"/>
            </a:endParaRPr>
          </a:p>
        </p:txBody>
      </p:sp>
      <p:sp>
        <p:nvSpPr>
          <p:cNvPr id="33809" name="AutoShape 17"/>
          <p:cNvSpPr>
            <a:spLocks noChangeArrowheads="1"/>
          </p:cNvSpPr>
          <p:nvPr/>
        </p:nvSpPr>
        <p:spPr bwMode="auto">
          <a:xfrm>
            <a:off x="1945005" y="3119755"/>
            <a:ext cx="1071245" cy="2280285"/>
          </a:xfrm>
          <a:prstGeom prst="cloudCallout">
            <a:avLst>
              <a:gd name="adj1" fmla="val -48958"/>
              <a:gd name="adj2" fmla="val -95218"/>
            </a:avLst>
          </a:prstGeom>
          <a:solidFill>
            <a:schemeClr val="accent1"/>
          </a:solidFill>
          <a:ln w="12700" cap="sq">
            <a:solidFill>
              <a:schemeClr val="tx1"/>
            </a:solidFill>
            <a:round/>
            <a:headEnd type="none" w="sm" len="sm"/>
            <a:tailEnd type="none" w="sm" len="sm"/>
          </a:ln>
        </p:spPr>
        <p:txBody>
          <a:bodyPr/>
          <a:lstStyle/>
          <a:p>
            <a:pPr algn="ctr" eaLnBrk="1" hangingPunct="1"/>
            <a:r>
              <a:rPr lang="zh-CN" altLang="en-US" sz="2000" b="0">
                <a:solidFill>
                  <a:schemeClr val="bg1"/>
                </a:solidFill>
                <a:ea typeface="微软雅黑" panose="020B0503020204020204" pitchFamily="34" charset="-122"/>
              </a:rPr>
              <a:t>输入法完成转换</a:t>
            </a:r>
            <a:endParaRPr lang="zh-CN" altLang="en-US" sz="2000" b="0">
              <a:solidFill>
                <a:schemeClr val="bg1"/>
              </a:solidFill>
              <a:ea typeface="微软雅黑" panose="020B0503020204020204" pitchFamily="34" charset="-122"/>
            </a:endParaRPr>
          </a:p>
        </p:txBody>
      </p:sp>
      <p:sp>
        <p:nvSpPr>
          <p:cNvPr id="33810" name="AutoShape 18"/>
          <p:cNvSpPr>
            <a:spLocks noChangeArrowheads="1"/>
          </p:cNvSpPr>
          <p:nvPr/>
        </p:nvSpPr>
        <p:spPr bwMode="auto">
          <a:xfrm>
            <a:off x="3540760" y="3424555"/>
            <a:ext cx="1371600" cy="2709545"/>
          </a:xfrm>
          <a:prstGeom prst="cloudCallout">
            <a:avLst>
              <a:gd name="adj1" fmla="val -42616"/>
              <a:gd name="adj2" fmla="val -98995"/>
            </a:avLst>
          </a:prstGeom>
          <a:solidFill>
            <a:schemeClr val="accent1"/>
          </a:solidFill>
          <a:ln w="12700" cap="sq">
            <a:solidFill>
              <a:schemeClr val="tx1"/>
            </a:solidFill>
            <a:round/>
            <a:headEnd type="none" w="sm" len="sm"/>
            <a:tailEnd type="none" w="sm" len="sm"/>
          </a:ln>
        </p:spPr>
        <p:txBody>
          <a:bodyPr/>
          <a:lstStyle/>
          <a:p>
            <a:pPr algn="ctr" eaLnBrk="1" hangingPunct="1"/>
            <a:r>
              <a:rPr lang="zh-CN" altLang="en-US" sz="2000" b="0">
                <a:solidFill>
                  <a:schemeClr val="bg1"/>
                </a:solidFill>
                <a:ea typeface="微软雅黑" panose="020B0503020204020204" pitchFamily="34" charset="-122"/>
              </a:rPr>
              <a:t>汉字操作系统完成转换</a:t>
            </a:r>
            <a:endParaRPr lang="zh-CN" altLang="en-US" sz="2000" b="0">
              <a:solidFill>
                <a:schemeClr val="bg1"/>
              </a:solidFill>
              <a:ea typeface="微软雅黑" panose="020B0503020204020204" pitchFamily="34" charset="-122"/>
            </a:endParaRPr>
          </a:p>
        </p:txBody>
      </p:sp>
      <p:sp>
        <p:nvSpPr>
          <p:cNvPr id="33811" name="AutoShape 19"/>
          <p:cNvSpPr>
            <a:spLocks noChangeArrowheads="1"/>
          </p:cNvSpPr>
          <p:nvPr/>
        </p:nvSpPr>
        <p:spPr bwMode="auto">
          <a:xfrm>
            <a:off x="5365115" y="3424555"/>
            <a:ext cx="1263650" cy="2637790"/>
          </a:xfrm>
          <a:prstGeom prst="cloudCallout">
            <a:avLst>
              <a:gd name="adj1" fmla="val -42616"/>
              <a:gd name="adj2" fmla="val -98995"/>
            </a:avLst>
          </a:prstGeom>
          <a:solidFill>
            <a:schemeClr val="accent1"/>
          </a:solidFill>
          <a:ln w="12700" cap="sq">
            <a:solidFill>
              <a:schemeClr val="tx1"/>
            </a:solidFill>
            <a:round/>
            <a:headEnd type="none" w="sm" len="sm"/>
            <a:tailEnd type="none" w="sm" len="sm"/>
          </a:ln>
        </p:spPr>
        <p:txBody>
          <a:bodyPr/>
          <a:lstStyle/>
          <a:p>
            <a:pPr algn="ctr" eaLnBrk="1" hangingPunct="1"/>
            <a:r>
              <a:rPr lang="zh-CN" altLang="en-US" sz="2000" b="0">
                <a:solidFill>
                  <a:schemeClr val="bg1"/>
                </a:solidFill>
                <a:ea typeface="微软雅黑" panose="020B0503020204020204" pitchFamily="34" charset="-122"/>
              </a:rPr>
              <a:t>字库驱动程序或字模生成器</a:t>
            </a:r>
            <a:endParaRPr lang="zh-CN" altLang="en-US" sz="2000" b="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090" name="Picture 4" descr="未命名"/>
          <p:cNvPicPr>
            <a:picLocks noChangeAspect="1" noChangeArrowheads="1"/>
          </p:cNvPicPr>
          <p:nvPr/>
        </p:nvPicPr>
        <p:blipFill>
          <a:blip r:embed="rId1"/>
          <a:srcRect/>
          <a:stretch>
            <a:fillRect/>
          </a:stretch>
        </p:blipFill>
        <p:spPr bwMode="auto">
          <a:xfrm>
            <a:off x="814705" y="1227138"/>
            <a:ext cx="7519988" cy="443388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5160" y="663575"/>
            <a:ext cx="7772400" cy="1206500"/>
          </a:xfrm>
        </p:spPr>
        <p:txBody>
          <a:bodyPr/>
          <a:lstStyle/>
          <a:p>
            <a:pPr eaLnBrk="1" hangingPunct="1"/>
            <a:r>
              <a:rPr lang="zh-CN" altLang="en-US" sz="3200" smtClean="0">
                <a:solidFill>
                  <a:schemeClr val="bg1"/>
                </a:solidFill>
                <a:latin typeface="微软雅黑" panose="020B0503020204020204" pitchFamily="34" charset="-122"/>
                <a:ea typeface="微软雅黑" panose="020B0503020204020204" pitchFamily="34" charset="-122"/>
              </a:rPr>
              <a:t>通用编码字符集</a:t>
            </a:r>
            <a:r>
              <a:rPr lang="en-US" altLang="zh-CN" sz="3200" smtClean="0">
                <a:solidFill>
                  <a:schemeClr val="bg1"/>
                </a:solidFill>
                <a:latin typeface="微软雅黑" panose="020B0503020204020204" pitchFamily="34" charset="-122"/>
                <a:ea typeface="微软雅黑" panose="020B0503020204020204" pitchFamily="34" charset="-122"/>
              </a:rPr>
              <a:t>UCS</a:t>
            </a:r>
            <a:r>
              <a:rPr lang="zh-CN" altLang="en-US" sz="3200" smtClean="0">
                <a:solidFill>
                  <a:schemeClr val="bg1"/>
                </a:solidFill>
                <a:latin typeface="微软雅黑" panose="020B0503020204020204" pitchFamily="34" charset="-122"/>
                <a:ea typeface="微软雅黑" panose="020B0503020204020204" pitchFamily="34" charset="-122"/>
              </a:rPr>
              <a:t>与</a:t>
            </a:r>
            <a:r>
              <a:rPr lang="en-US" altLang="zh-CN" sz="3200" smtClean="0">
                <a:solidFill>
                  <a:schemeClr val="bg1"/>
                </a:solidFill>
                <a:latin typeface="微软雅黑" panose="020B0503020204020204" pitchFamily="34" charset="-122"/>
                <a:ea typeface="微软雅黑" panose="020B0503020204020204" pitchFamily="34" charset="-122"/>
              </a:rPr>
              <a:t>Unicode</a:t>
            </a:r>
            <a:endParaRPr lang="en-US" altLang="zh-CN" sz="3200" smtClean="0">
              <a:solidFill>
                <a:schemeClr val="bg1"/>
              </a:solidFill>
              <a:latin typeface="微软雅黑" panose="020B0503020204020204" pitchFamily="34" charset="-122"/>
              <a:ea typeface="微软雅黑" panose="020B0503020204020204" pitchFamily="34" charset="-122"/>
            </a:endParaRPr>
          </a:p>
        </p:txBody>
      </p:sp>
      <p:sp>
        <p:nvSpPr>
          <p:cNvPr id="90115" name="Rectangle 3"/>
          <p:cNvSpPr>
            <a:spLocks noGrp="1" noChangeArrowheads="1"/>
          </p:cNvSpPr>
          <p:nvPr>
            <p:ph type="body" idx="1"/>
          </p:nvPr>
        </p:nvSpPr>
        <p:spPr>
          <a:xfrm>
            <a:off x="645160" y="1958975"/>
            <a:ext cx="7772400" cy="4495800"/>
          </a:xfrm>
        </p:spPr>
        <p:txBody>
          <a:bodyPr/>
          <a:lstStyle/>
          <a:p>
            <a:pPr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国际标准 </a:t>
            </a:r>
            <a:r>
              <a:rPr lang="en-US" altLang="zh-CN" sz="2000" b="1" smtClean="0">
                <a:solidFill>
                  <a:schemeClr val="bg1"/>
                </a:solidFill>
                <a:latin typeface="微软雅黑" panose="020B0503020204020204" pitchFamily="34" charset="-122"/>
                <a:ea typeface="微软雅黑" panose="020B0503020204020204" pitchFamily="34" charset="-122"/>
              </a:rPr>
              <a:t>ISO 10646</a:t>
            </a:r>
            <a:r>
              <a:rPr lang="en-US" altLang="zh-CN" sz="20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定义了 </a:t>
            </a:r>
            <a:r>
              <a:rPr lang="zh-CN" altLang="en-US" sz="2000" b="1" smtClean="0">
                <a:solidFill>
                  <a:schemeClr val="bg2">
                    <a:lumMod val="50000"/>
                    <a:lumOff val="50000"/>
                  </a:schemeClr>
                </a:solidFill>
                <a:latin typeface="微软雅黑" panose="020B0503020204020204" pitchFamily="34" charset="-122"/>
                <a:ea typeface="微软雅黑" panose="020B0503020204020204" pitchFamily="34" charset="-122"/>
              </a:rPr>
              <a:t>通用字符集 </a:t>
            </a:r>
            <a:r>
              <a:rPr lang="en-US" altLang="zh-CN" sz="2000" b="1" smtClean="0">
                <a:solidFill>
                  <a:schemeClr val="bg2">
                    <a:lumMod val="50000"/>
                    <a:lumOff val="50000"/>
                  </a:schemeClr>
                </a:solidFill>
                <a:latin typeface="微软雅黑" panose="020B0503020204020204" pitchFamily="34" charset="-122"/>
                <a:ea typeface="微软雅黑" panose="020B0503020204020204" pitchFamily="34" charset="-122"/>
              </a:rPr>
              <a:t>(Universal Character Set, UCS)</a:t>
            </a:r>
            <a:r>
              <a:rPr lang="en-US" altLang="zh-CN" sz="2000" smtClean="0">
                <a:solidFill>
                  <a:schemeClr val="bg1"/>
                </a:solidFill>
                <a:latin typeface="微软雅黑" panose="020B0503020204020204" pitchFamily="34" charset="-122"/>
                <a:ea typeface="微软雅黑" panose="020B0503020204020204" pitchFamily="34" charset="-122"/>
              </a:rPr>
              <a:t>. UCS </a:t>
            </a:r>
            <a:r>
              <a:rPr lang="zh-CN" altLang="en-US" sz="2000" smtClean="0">
                <a:solidFill>
                  <a:schemeClr val="bg1"/>
                </a:solidFill>
                <a:latin typeface="微软雅黑" panose="020B0503020204020204" pitchFamily="34" charset="-122"/>
                <a:ea typeface="微软雅黑" panose="020B0503020204020204" pitchFamily="34" charset="-122"/>
              </a:rPr>
              <a:t>是所有其他字符集标准的一个超集</a:t>
            </a:r>
            <a:r>
              <a:rPr lang="en-US" altLang="zh-CN" sz="20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它保证与其他字符集是双向兼容的</a:t>
            </a:r>
            <a:r>
              <a:rPr lang="en-US" altLang="zh-CN" sz="20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就是说</a:t>
            </a:r>
            <a:r>
              <a:rPr lang="en-US" altLang="zh-CN" sz="20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如果你将任何文本字符串翻译到 </a:t>
            </a:r>
            <a:r>
              <a:rPr lang="en-US" altLang="zh-CN" sz="2000" smtClean="0">
                <a:solidFill>
                  <a:schemeClr val="bg1"/>
                </a:solidFill>
                <a:latin typeface="微软雅黑" panose="020B0503020204020204" pitchFamily="34" charset="-122"/>
                <a:ea typeface="微软雅黑" panose="020B0503020204020204" pitchFamily="34" charset="-122"/>
              </a:rPr>
              <a:t>UCS</a:t>
            </a:r>
            <a:r>
              <a:rPr lang="zh-CN" altLang="en-US" sz="2000" smtClean="0">
                <a:solidFill>
                  <a:schemeClr val="bg1"/>
                </a:solidFill>
                <a:latin typeface="微软雅黑" panose="020B0503020204020204" pitchFamily="34" charset="-122"/>
                <a:ea typeface="微软雅黑" panose="020B0503020204020204" pitchFamily="34" charset="-122"/>
              </a:rPr>
              <a:t>格式</a:t>
            </a:r>
            <a:r>
              <a:rPr lang="en-US" altLang="zh-CN" sz="20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然后再翻译回原编码</a:t>
            </a:r>
            <a:r>
              <a:rPr lang="en-US" altLang="zh-CN" sz="20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你不会丢失任何信息</a:t>
            </a:r>
            <a:r>
              <a:rPr lang="en-US" altLang="zh-CN" sz="2000" smtClean="0">
                <a:solidFill>
                  <a:schemeClr val="bg1"/>
                </a:solidFill>
                <a:latin typeface="微软雅黑" panose="020B0503020204020204" pitchFamily="34" charset="-122"/>
                <a:ea typeface="微软雅黑" panose="020B0503020204020204" pitchFamily="34" charset="-122"/>
              </a:rPr>
              <a:t>.</a:t>
            </a:r>
            <a:endParaRPr lang="en-US" altLang="zh-CN"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历史上</a:t>
            </a:r>
            <a:r>
              <a:rPr lang="en-US" altLang="zh-CN" sz="20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有两个独立的</a:t>
            </a:r>
            <a:r>
              <a:rPr lang="en-US" altLang="zh-CN" sz="20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创立单一字符集的尝试</a:t>
            </a:r>
            <a:r>
              <a:rPr lang="en-US" altLang="zh-CN" sz="20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一个是</a:t>
            </a:r>
            <a:r>
              <a:rPr lang="zh-CN" altLang="en-US" sz="2000" smtClean="0">
                <a:solidFill>
                  <a:schemeClr val="bg1"/>
                </a:solidFill>
                <a:latin typeface="微软雅黑" panose="020B0503020204020204" pitchFamily="34" charset="-122"/>
                <a:ea typeface="微软雅黑" panose="020B0503020204020204" pitchFamily="34" charset="-122"/>
                <a:hlinkClick r:id="rId1"/>
              </a:rPr>
              <a:t>国际标准化组织</a:t>
            </a:r>
            <a:r>
              <a:rPr lang="en-US" altLang="zh-CN" sz="2000" smtClean="0">
                <a:solidFill>
                  <a:schemeClr val="bg1"/>
                </a:solidFill>
                <a:latin typeface="微软雅黑" panose="020B0503020204020204" pitchFamily="34" charset="-122"/>
                <a:ea typeface="微软雅黑" panose="020B0503020204020204" pitchFamily="34" charset="-122"/>
                <a:hlinkClick r:id="rId1"/>
              </a:rPr>
              <a:t>(ISO)</a:t>
            </a:r>
            <a:r>
              <a:rPr lang="zh-CN" altLang="en-US" sz="2000" smtClean="0">
                <a:solidFill>
                  <a:schemeClr val="bg1"/>
                </a:solidFill>
                <a:latin typeface="微软雅黑" panose="020B0503020204020204" pitchFamily="34" charset="-122"/>
                <a:ea typeface="微软雅黑" panose="020B0503020204020204" pitchFamily="34" charset="-122"/>
              </a:rPr>
              <a:t>的 </a:t>
            </a:r>
            <a:r>
              <a:rPr lang="en-US" altLang="zh-CN" sz="2000" smtClean="0">
                <a:solidFill>
                  <a:schemeClr val="bg1"/>
                </a:solidFill>
                <a:latin typeface="微软雅黑" panose="020B0503020204020204" pitchFamily="34" charset="-122"/>
                <a:ea typeface="微软雅黑" panose="020B0503020204020204" pitchFamily="34" charset="-122"/>
              </a:rPr>
              <a:t>ISO 10646 </a:t>
            </a:r>
            <a:r>
              <a:rPr lang="zh-CN" altLang="en-US" sz="2000" smtClean="0">
                <a:solidFill>
                  <a:schemeClr val="bg1"/>
                </a:solidFill>
                <a:latin typeface="微软雅黑" panose="020B0503020204020204" pitchFamily="34" charset="-122"/>
                <a:ea typeface="微软雅黑" panose="020B0503020204020204" pitchFamily="34" charset="-122"/>
              </a:rPr>
              <a:t>项目</a:t>
            </a:r>
            <a:r>
              <a:rPr lang="en-US" altLang="zh-CN" sz="20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另一个是由</a:t>
            </a:r>
            <a:r>
              <a:rPr lang="en-US" altLang="zh-CN" sz="2000" smtClean="0">
                <a:solidFill>
                  <a:schemeClr val="bg1"/>
                </a:solidFill>
                <a:latin typeface="微软雅黑" panose="020B0503020204020204" pitchFamily="34" charset="-122"/>
                <a:ea typeface="微软雅黑" panose="020B0503020204020204" pitchFamily="34" charset="-122"/>
              </a:rPr>
              <a:t>(</a:t>
            </a:r>
            <a:r>
              <a:rPr lang="zh-CN" altLang="en-US" sz="2000" smtClean="0">
                <a:solidFill>
                  <a:schemeClr val="bg1"/>
                </a:solidFill>
                <a:latin typeface="微软雅黑" panose="020B0503020204020204" pitchFamily="34" charset="-122"/>
                <a:ea typeface="微软雅黑" panose="020B0503020204020204" pitchFamily="34" charset="-122"/>
              </a:rPr>
              <a:t>一开始大多是美国的</a:t>
            </a:r>
            <a:r>
              <a:rPr lang="en-US" altLang="zh-CN" sz="2000" smtClean="0">
                <a:solidFill>
                  <a:schemeClr val="bg1"/>
                </a:solidFill>
                <a:latin typeface="微软雅黑" panose="020B0503020204020204" pitchFamily="34" charset="-122"/>
                <a:ea typeface="微软雅黑" panose="020B0503020204020204" pitchFamily="34" charset="-122"/>
              </a:rPr>
              <a:t>)</a:t>
            </a:r>
            <a:r>
              <a:rPr lang="zh-CN" altLang="en-US" sz="2000" smtClean="0">
                <a:solidFill>
                  <a:schemeClr val="bg1"/>
                </a:solidFill>
                <a:latin typeface="微软雅黑" panose="020B0503020204020204" pitchFamily="34" charset="-122"/>
                <a:ea typeface="微软雅黑" panose="020B0503020204020204" pitchFamily="34" charset="-122"/>
              </a:rPr>
              <a:t>多语言软件制造商组成的协会组织的 </a:t>
            </a:r>
            <a:r>
              <a:rPr lang="en-US" altLang="zh-CN" sz="2000" smtClean="0">
                <a:solidFill>
                  <a:schemeClr val="bg1"/>
                </a:solidFill>
                <a:latin typeface="微软雅黑" panose="020B0503020204020204" pitchFamily="34" charset="-122"/>
                <a:ea typeface="微软雅黑" panose="020B0503020204020204" pitchFamily="34" charset="-122"/>
                <a:hlinkClick r:id="rId2"/>
              </a:rPr>
              <a:t>Unicode </a:t>
            </a:r>
            <a:r>
              <a:rPr lang="zh-CN" altLang="en-US" sz="2000" smtClean="0">
                <a:solidFill>
                  <a:schemeClr val="bg1"/>
                </a:solidFill>
                <a:latin typeface="微软雅黑" panose="020B0503020204020204" pitchFamily="34" charset="-122"/>
                <a:ea typeface="微软雅黑" panose="020B0503020204020204" pitchFamily="34" charset="-122"/>
                <a:hlinkClick r:id="rId2"/>
              </a:rPr>
              <a:t>项目</a:t>
            </a:r>
            <a:r>
              <a:rPr lang="en-US" altLang="zh-CN" sz="2000" smtClean="0">
                <a:solidFill>
                  <a:schemeClr val="bg1"/>
                </a:solidFill>
                <a:latin typeface="微软雅黑" panose="020B0503020204020204" pitchFamily="34" charset="-122"/>
                <a:ea typeface="微软雅黑" panose="020B0503020204020204" pitchFamily="34" charset="-122"/>
              </a:rPr>
              <a:t>. </a:t>
            </a:r>
            <a:endParaRPr lang="en-US" altLang="zh-CN"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endParaRPr lang="en-US" altLang="zh-CN" sz="200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542290" y="351790"/>
            <a:ext cx="6602095" cy="827405"/>
          </a:xfrm>
        </p:spPr>
        <p:txBody>
          <a:bodyPr/>
          <a:lstStyle/>
          <a:p>
            <a:pPr eaLnBrk="1" hangingPunct="1"/>
            <a:r>
              <a:rPr lang="en-US" altLang="zh-CN" sz="3200" smtClean="0">
                <a:solidFill>
                  <a:schemeClr val="bg1"/>
                </a:solidFill>
                <a:latin typeface="微软雅黑" panose="020B0503020204020204" pitchFamily="34" charset="-122"/>
                <a:ea typeface="微软雅黑" panose="020B0503020204020204" pitchFamily="34" charset="-122"/>
              </a:rPr>
              <a:t>§ 1.5 </a:t>
            </a:r>
            <a:r>
              <a:rPr lang="zh-CN" altLang="en-US" sz="3200" smtClean="0">
                <a:solidFill>
                  <a:schemeClr val="bg1"/>
                </a:solidFill>
                <a:latin typeface="微软雅黑" panose="020B0503020204020204" pitchFamily="34" charset="-122"/>
                <a:ea typeface="微软雅黑" panose="020B0503020204020204" pitchFamily="34" charset="-122"/>
              </a:rPr>
              <a:t>计算机程序与算法</a:t>
            </a:r>
            <a:endParaRPr lang="zh-CN" altLang="en-US" sz="3200" smtClean="0">
              <a:solidFill>
                <a:schemeClr val="bg1"/>
              </a:solidFill>
              <a:latin typeface="微软雅黑" panose="020B0503020204020204" pitchFamily="34" charset="-122"/>
              <a:ea typeface="微软雅黑" panose="020B0503020204020204" pitchFamily="34" charset="-122"/>
            </a:endParaRPr>
          </a:p>
        </p:txBody>
      </p:sp>
      <p:sp>
        <p:nvSpPr>
          <p:cNvPr id="92163" name="Rectangle 3"/>
          <p:cNvSpPr>
            <a:spLocks noGrp="1" noChangeArrowheads="1"/>
          </p:cNvSpPr>
          <p:nvPr>
            <p:ph type="body" sz="half" idx="1"/>
          </p:nvPr>
        </p:nvSpPr>
        <p:spPr>
          <a:xfrm>
            <a:off x="613410" y="980758"/>
            <a:ext cx="7423150" cy="5545137"/>
          </a:xfrm>
        </p:spPr>
        <p:txBody>
          <a:bodyPr/>
          <a:lstStyle/>
          <a:p>
            <a:pPr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一个程序应包括对数据的描述和对数据处理的描述。</a:t>
            </a:r>
            <a:br>
              <a:rPr lang="zh-CN" altLang="en-US" sz="2000" smtClean="0">
                <a:solidFill>
                  <a:schemeClr val="bg1"/>
                </a:solidFill>
                <a:latin typeface="微软雅黑" panose="020B0503020204020204" pitchFamily="34" charset="-122"/>
                <a:ea typeface="微软雅黑" panose="020B0503020204020204" pitchFamily="34" charset="-122"/>
              </a:rPr>
            </a:br>
            <a:r>
              <a:rPr lang="zh-CN" altLang="en-US" sz="2000" smtClean="0">
                <a:solidFill>
                  <a:schemeClr val="bg1"/>
                </a:solidFill>
                <a:latin typeface="微软雅黑" panose="020B0503020204020204" pitchFamily="34" charset="-122"/>
                <a:ea typeface="微软雅黑" panose="020B0503020204020204" pitchFamily="34" charset="-122"/>
              </a:rPr>
              <a:t>        </a:t>
            </a:r>
            <a:r>
              <a:rPr lang="en-US" altLang="zh-CN" sz="2000" smtClean="0">
                <a:solidFill>
                  <a:schemeClr val="bg1"/>
                </a:solidFill>
                <a:latin typeface="微软雅黑" panose="020B0503020204020204" pitchFamily="34" charset="-122"/>
                <a:ea typeface="微软雅黑" panose="020B0503020204020204" pitchFamily="34" charset="-122"/>
              </a:rPr>
              <a:t>1</a:t>
            </a:r>
            <a:r>
              <a:rPr lang="zh-CN" altLang="en-US" sz="2000" smtClean="0">
                <a:solidFill>
                  <a:schemeClr val="bg1"/>
                </a:solidFill>
                <a:latin typeface="微软雅黑" panose="020B0503020204020204" pitchFamily="34" charset="-122"/>
                <a:ea typeface="微软雅黑" panose="020B0503020204020204" pitchFamily="34" charset="-122"/>
              </a:rPr>
              <a:t>、对数据的描述，即数据结构。数据结构是计算机学科的核心课程之一，有许多专门著作论述，本课程就不再赘述。</a:t>
            </a:r>
            <a:br>
              <a:rPr lang="zh-CN" altLang="en-US" sz="2000" smtClean="0">
                <a:solidFill>
                  <a:schemeClr val="bg1"/>
                </a:solidFill>
                <a:latin typeface="微软雅黑" panose="020B0503020204020204" pitchFamily="34" charset="-122"/>
                <a:ea typeface="微软雅黑" panose="020B0503020204020204" pitchFamily="34" charset="-122"/>
              </a:rPr>
            </a:br>
            <a:r>
              <a:rPr lang="zh-CN" altLang="en-US" sz="2000" smtClean="0">
                <a:solidFill>
                  <a:schemeClr val="bg1"/>
                </a:solidFill>
                <a:latin typeface="微软雅黑" panose="020B0503020204020204" pitchFamily="34" charset="-122"/>
                <a:ea typeface="微软雅黑" panose="020B0503020204020204" pitchFamily="34" charset="-122"/>
              </a:rPr>
              <a:t>        </a:t>
            </a:r>
            <a:r>
              <a:rPr lang="en-US" altLang="zh-CN" sz="2000" smtClean="0">
                <a:solidFill>
                  <a:schemeClr val="bg1"/>
                </a:solidFill>
                <a:latin typeface="微软雅黑" panose="020B0503020204020204" pitchFamily="34" charset="-122"/>
                <a:ea typeface="微软雅黑" panose="020B0503020204020204" pitchFamily="34" charset="-122"/>
              </a:rPr>
              <a:t>2</a:t>
            </a:r>
            <a:r>
              <a:rPr lang="zh-CN" altLang="en-US" sz="2000" smtClean="0">
                <a:solidFill>
                  <a:schemeClr val="bg1"/>
                </a:solidFill>
                <a:latin typeface="微软雅黑" panose="020B0503020204020204" pitchFamily="34" charset="-122"/>
                <a:ea typeface="微软雅黑" panose="020B0503020204020204" pitchFamily="34" charset="-122"/>
              </a:rPr>
              <a:t>、在</a:t>
            </a:r>
            <a:r>
              <a:rPr lang="en-US" altLang="zh-CN" sz="2000" smtClean="0">
                <a:solidFill>
                  <a:schemeClr val="bg1"/>
                </a:solidFill>
                <a:latin typeface="微软雅黑" panose="020B0503020204020204" pitchFamily="34" charset="-122"/>
                <a:ea typeface="微软雅黑" panose="020B0503020204020204" pitchFamily="34" charset="-122"/>
              </a:rPr>
              <a:t>C</a:t>
            </a:r>
            <a:r>
              <a:rPr lang="zh-CN" altLang="en-US" sz="2000" smtClean="0">
                <a:solidFill>
                  <a:schemeClr val="bg1"/>
                </a:solidFill>
                <a:latin typeface="微软雅黑" panose="020B0503020204020204" pitchFamily="34" charset="-122"/>
                <a:ea typeface="微软雅黑" panose="020B0503020204020204" pitchFamily="34" charset="-122"/>
              </a:rPr>
              <a:t>语言中，系统提供的数据结构，是以数据类型的形式出现的。</a:t>
            </a:r>
            <a:br>
              <a:rPr lang="zh-CN" altLang="en-US" sz="2000" smtClean="0">
                <a:solidFill>
                  <a:schemeClr val="bg1"/>
                </a:solidFill>
                <a:latin typeface="微软雅黑" panose="020B0503020204020204" pitchFamily="34" charset="-122"/>
                <a:ea typeface="微软雅黑" panose="020B0503020204020204" pitchFamily="34" charset="-122"/>
              </a:rPr>
            </a:br>
            <a:r>
              <a:rPr lang="zh-CN" altLang="en-US" sz="2000" smtClean="0">
                <a:solidFill>
                  <a:schemeClr val="bg1"/>
                </a:solidFill>
                <a:latin typeface="微软雅黑" panose="020B0503020204020204" pitchFamily="34" charset="-122"/>
                <a:ea typeface="微软雅黑" panose="020B0503020204020204" pitchFamily="34" charset="-122"/>
              </a:rPr>
              <a:t>         </a:t>
            </a:r>
            <a:r>
              <a:rPr lang="en-US" altLang="zh-CN" sz="2000" smtClean="0">
                <a:solidFill>
                  <a:schemeClr val="bg1"/>
                </a:solidFill>
                <a:latin typeface="微软雅黑" panose="020B0503020204020204" pitchFamily="34" charset="-122"/>
                <a:ea typeface="微软雅黑" panose="020B0503020204020204" pitchFamily="34" charset="-122"/>
              </a:rPr>
              <a:t>3</a:t>
            </a:r>
            <a:r>
              <a:rPr lang="zh-CN" altLang="en-US" sz="2000" smtClean="0">
                <a:solidFill>
                  <a:schemeClr val="bg1"/>
                </a:solidFill>
                <a:latin typeface="微软雅黑" panose="020B0503020204020204" pitchFamily="34" charset="-122"/>
                <a:ea typeface="微软雅黑" panose="020B0503020204020204" pitchFamily="34" charset="-122"/>
              </a:rPr>
              <a:t>、对数据处理的描述，即计算机算法。算法是为解决一个问题而采取的方法和步骤，是程序的灵魂。为此，著名计算机科学家沃思（</a:t>
            </a:r>
            <a:r>
              <a:rPr lang="en-US" altLang="zh-CN" sz="2000" smtClean="0">
                <a:solidFill>
                  <a:schemeClr val="bg1"/>
                </a:solidFill>
                <a:latin typeface="微软雅黑" panose="020B0503020204020204" pitchFamily="34" charset="-122"/>
                <a:ea typeface="微软雅黑" panose="020B0503020204020204" pitchFamily="34" charset="-122"/>
              </a:rPr>
              <a:t>Nikiklaus Wirth</a:t>
            </a:r>
            <a:r>
              <a:rPr lang="zh-CN" altLang="en-US" sz="2000" smtClean="0">
                <a:solidFill>
                  <a:schemeClr val="bg1"/>
                </a:solidFill>
                <a:latin typeface="微软雅黑" panose="020B0503020204020204" pitchFamily="34" charset="-122"/>
                <a:ea typeface="微软雅黑" panose="020B0503020204020204" pitchFamily="34" charset="-122"/>
              </a:rPr>
              <a:t>）提出一个公式：</a:t>
            </a:r>
            <a:br>
              <a:rPr lang="zh-CN" altLang="en-US" sz="2000" smtClean="0">
                <a:solidFill>
                  <a:schemeClr val="bg1"/>
                </a:solidFill>
                <a:latin typeface="微软雅黑" panose="020B0503020204020204" pitchFamily="34" charset="-122"/>
                <a:ea typeface="微软雅黑" panose="020B0503020204020204" pitchFamily="34" charset="-122"/>
              </a:rPr>
            </a:br>
            <a:r>
              <a:rPr lang="zh-CN" altLang="en-US" sz="2000" smtClean="0">
                <a:solidFill>
                  <a:schemeClr val="bg1"/>
                </a:solidFill>
                <a:latin typeface="微软雅黑" panose="020B0503020204020204" pitchFamily="34" charset="-122"/>
                <a:ea typeface="微软雅黑" panose="020B0503020204020204" pitchFamily="34" charset="-122"/>
              </a:rPr>
              <a:t>                   </a:t>
            </a:r>
            <a:r>
              <a:rPr lang="zh-CN" altLang="en-US" sz="2000" b="1" smtClean="0">
                <a:solidFill>
                  <a:srgbClr val="0070C0"/>
                </a:solidFill>
                <a:latin typeface="微软雅黑" panose="020B0503020204020204" pitchFamily="34" charset="-122"/>
                <a:ea typeface="微软雅黑" panose="020B0503020204020204" pitchFamily="34" charset="-122"/>
              </a:rPr>
              <a:t>数据结构 </a:t>
            </a:r>
            <a:r>
              <a:rPr lang="en-US" altLang="zh-CN" sz="2000" b="1" smtClean="0">
                <a:solidFill>
                  <a:srgbClr val="0070C0"/>
                </a:solidFill>
                <a:latin typeface="微软雅黑" panose="020B0503020204020204" pitchFamily="34" charset="-122"/>
                <a:ea typeface="微软雅黑" panose="020B0503020204020204" pitchFamily="34" charset="-122"/>
              </a:rPr>
              <a:t>+ </a:t>
            </a:r>
            <a:r>
              <a:rPr lang="zh-CN" altLang="en-US" sz="2000" b="1" smtClean="0">
                <a:solidFill>
                  <a:srgbClr val="0070C0"/>
                </a:solidFill>
                <a:latin typeface="微软雅黑" panose="020B0503020204020204" pitchFamily="34" charset="-122"/>
                <a:ea typeface="微软雅黑" panose="020B0503020204020204" pitchFamily="34" charset="-122"/>
              </a:rPr>
              <a:t>算法 </a:t>
            </a:r>
            <a:r>
              <a:rPr lang="en-US" altLang="zh-CN" sz="2000" b="1" smtClean="0">
                <a:solidFill>
                  <a:srgbClr val="0070C0"/>
                </a:solidFill>
                <a:latin typeface="微软雅黑" panose="020B0503020204020204" pitchFamily="34" charset="-122"/>
                <a:ea typeface="微软雅黑" panose="020B0503020204020204" pitchFamily="34" charset="-122"/>
              </a:rPr>
              <a:t>= </a:t>
            </a:r>
            <a:r>
              <a:rPr lang="zh-CN" altLang="en-US" sz="2000" b="1" smtClean="0">
                <a:solidFill>
                  <a:srgbClr val="0070C0"/>
                </a:solidFill>
                <a:latin typeface="微软雅黑" panose="020B0503020204020204" pitchFamily="34" charset="-122"/>
                <a:ea typeface="微软雅黑" panose="020B0503020204020204" pitchFamily="34" charset="-122"/>
              </a:rPr>
              <a:t>程序</a:t>
            </a:r>
            <a:br>
              <a:rPr lang="zh-CN" altLang="en-US" sz="2000" b="1" smtClean="0">
                <a:solidFill>
                  <a:schemeClr val="bg1"/>
                </a:solidFill>
                <a:latin typeface="微软雅黑" panose="020B0503020204020204" pitchFamily="34" charset="-122"/>
                <a:ea typeface="微软雅黑" panose="020B0503020204020204" pitchFamily="34" charset="-122"/>
              </a:rPr>
            </a:br>
            <a:r>
              <a:rPr lang="zh-CN" altLang="en-US" sz="2000" smtClean="0">
                <a:solidFill>
                  <a:schemeClr val="bg1"/>
                </a:solidFill>
                <a:latin typeface="微软雅黑" panose="020B0503020204020204" pitchFamily="34" charset="-122"/>
                <a:ea typeface="微软雅黑" panose="020B0503020204020204" pitchFamily="34" charset="-122"/>
              </a:rPr>
              <a:t>        实际上，一个程序除了数据结构和算法外，还必须使用一种计算机语言，并采用结构化方法来表示。</a:t>
            </a:r>
            <a:endParaRPr lang="zh-CN" altLang="en-US" sz="200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4848" y="979805"/>
            <a:ext cx="5184775" cy="314325"/>
          </a:xfrm>
        </p:spPr>
        <p:txBody>
          <a:bodyPr/>
          <a:lstStyle/>
          <a:p>
            <a:pPr eaLnBrk="1" hangingPunct="1"/>
            <a:r>
              <a:rPr lang="en-US" altLang="zh-CN" sz="3200" smtClean="0">
                <a:solidFill>
                  <a:schemeClr val="bg1"/>
                </a:solidFill>
                <a:latin typeface="微软雅黑" panose="020B0503020204020204" pitchFamily="34" charset="-122"/>
                <a:ea typeface="微软雅黑" panose="020B0503020204020204" pitchFamily="34" charset="-122"/>
              </a:rPr>
              <a:t>1.5.1 </a:t>
            </a:r>
            <a:r>
              <a:rPr lang="zh-CN" altLang="en-US" sz="3200" smtClean="0">
                <a:solidFill>
                  <a:schemeClr val="bg1"/>
                </a:solidFill>
                <a:latin typeface="微软雅黑" panose="020B0503020204020204" pitchFamily="34" charset="-122"/>
                <a:ea typeface="微软雅黑" panose="020B0503020204020204" pitchFamily="34" charset="-122"/>
              </a:rPr>
              <a:t>算法的概念</a:t>
            </a:r>
            <a:endParaRPr lang="zh-CN" altLang="en-US" sz="3200" smtClean="0">
              <a:solidFill>
                <a:schemeClr val="bg1"/>
              </a:solidFill>
              <a:latin typeface="微软雅黑" panose="020B0503020204020204" pitchFamily="34" charset="-122"/>
              <a:ea typeface="微软雅黑" panose="020B0503020204020204" pitchFamily="34" charset="-122"/>
            </a:endParaRPr>
          </a:p>
        </p:txBody>
      </p:sp>
      <p:sp>
        <p:nvSpPr>
          <p:cNvPr id="93187" name="Rectangle 3"/>
          <p:cNvSpPr>
            <a:spLocks noGrp="1" noChangeArrowheads="1"/>
          </p:cNvSpPr>
          <p:nvPr>
            <p:ph type="body" idx="1"/>
          </p:nvPr>
        </p:nvSpPr>
        <p:spPr>
          <a:xfrm>
            <a:off x="645160" y="1671955"/>
            <a:ext cx="7772400" cy="4495800"/>
          </a:xfrm>
        </p:spPr>
        <p:txBody>
          <a:bodyPr/>
          <a:lstStyle/>
          <a:p>
            <a:pPr eaLnBrk="1" hangingPunct="1">
              <a:lnSpc>
                <a:spcPct val="150000"/>
              </a:lnSpc>
            </a:pPr>
            <a:r>
              <a:rPr lang="zh-CN" altLang="en-US" sz="2000" b="1" smtClean="0">
                <a:solidFill>
                  <a:schemeClr val="bg1"/>
                </a:solidFill>
                <a:latin typeface="微软雅黑" panose="020B0503020204020204" pitchFamily="34" charset="-122"/>
                <a:ea typeface="微软雅黑" panose="020B0503020204020204" pitchFamily="34" charset="-122"/>
              </a:rPr>
              <a:t>算法（</a:t>
            </a:r>
            <a:r>
              <a:rPr lang="en-US" altLang="zh-CN" sz="2000" b="1" smtClean="0">
                <a:solidFill>
                  <a:schemeClr val="bg1"/>
                </a:solidFill>
                <a:latin typeface="微软雅黑" panose="020B0503020204020204" pitchFamily="34" charset="-122"/>
                <a:ea typeface="微软雅黑" panose="020B0503020204020204" pitchFamily="34" charset="-122"/>
              </a:rPr>
              <a:t>Algorithm</a:t>
            </a:r>
            <a:r>
              <a:rPr lang="zh-CN" altLang="en-US" sz="2000" b="1" smtClean="0">
                <a:solidFill>
                  <a:schemeClr val="bg1"/>
                </a:solidFill>
                <a:latin typeface="微软雅黑" panose="020B0503020204020204" pitchFamily="34" charset="-122"/>
                <a:ea typeface="微软雅黑" panose="020B0503020204020204" pitchFamily="34" charset="-122"/>
              </a:rPr>
              <a:t>）</a:t>
            </a:r>
            <a:r>
              <a:rPr lang="zh-CN" altLang="en-US" sz="2000" smtClean="0">
                <a:solidFill>
                  <a:schemeClr val="bg1"/>
                </a:solidFill>
                <a:latin typeface="微软雅黑" panose="020B0503020204020204" pitchFamily="34" charset="-122"/>
                <a:ea typeface="微软雅黑" panose="020B0503020204020204" pitchFamily="34" charset="-122"/>
              </a:rPr>
              <a:t> </a:t>
            </a:r>
            <a:r>
              <a:rPr lang="en-US" altLang="zh-CN" sz="2000" smtClean="0">
                <a:solidFill>
                  <a:schemeClr val="bg1"/>
                </a:solidFill>
                <a:latin typeface="微软雅黑" panose="020B0503020204020204" pitchFamily="34" charset="-122"/>
                <a:ea typeface="微软雅黑" panose="020B0503020204020204" pitchFamily="34" charset="-122"/>
              </a:rPr>
              <a:t>:</a:t>
            </a:r>
            <a:r>
              <a:rPr lang="zh-CN" altLang="en-US" sz="2000" smtClean="0">
                <a:solidFill>
                  <a:schemeClr val="bg1"/>
                </a:solidFill>
                <a:latin typeface="微软雅黑" panose="020B0503020204020204" pitchFamily="34" charset="-122"/>
                <a:ea typeface="微软雅黑" panose="020B0503020204020204" pitchFamily="34" charset="-122"/>
              </a:rPr>
              <a:t>是指解决一个具体问题的意义明确的步骤的集合，是有限的。</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算法代表着用系统的方法描述解决问题的策略机制。也就是说，能够对一定规范的输入，在有限时间内获得所要求的输出。如果一个算法有缺陷，或不适合于某个问题，执行这个算法将不会解决这个问题。</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不同的算法可能用不同的时间、空间或效率来完成同样的任务。一个算法的优劣可以用</a:t>
            </a:r>
            <a:r>
              <a:rPr lang="zh-CN" altLang="en-US" sz="2000" b="1" smtClean="0">
                <a:solidFill>
                  <a:schemeClr val="accent5">
                    <a:lumMod val="50000"/>
                  </a:schemeClr>
                </a:solidFill>
                <a:latin typeface="微软雅黑" panose="020B0503020204020204" pitchFamily="34" charset="-122"/>
                <a:ea typeface="微软雅黑" panose="020B0503020204020204" pitchFamily="34" charset="-122"/>
              </a:rPr>
              <a:t>空间复杂度</a:t>
            </a:r>
            <a:r>
              <a:rPr lang="zh-CN" altLang="en-US" sz="2000" smtClean="0">
                <a:solidFill>
                  <a:schemeClr val="bg1"/>
                </a:solidFill>
                <a:latin typeface="微软雅黑" panose="020B0503020204020204" pitchFamily="34" charset="-122"/>
                <a:ea typeface="微软雅黑" panose="020B0503020204020204" pitchFamily="34" charset="-122"/>
              </a:rPr>
              <a:t>与</a:t>
            </a:r>
            <a:r>
              <a:rPr lang="zh-CN" altLang="en-US" sz="2000" b="1" smtClean="0">
                <a:solidFill>
                  <a:schemeClr val="accent5">
                    <a:lumMod val="50000"/>
                  </a:schemeClr>
                </a:solidFill>
                <a:latin typeface="微软雅黑" panose="020B0503020204020204" pitchFamily="34" charset="-122"/>
                <a:ea typeface="微软雅黑" panose="020B0503020204020204" pitchFamily="34" charset="-122"/>
              </a:rPr>
              <a:t>时间复杂度</a:t>
            </a:r>
            <a:r>
              <a:rPr lang="zh-CN" altLang="en-US" sz="2000" smtClean="0">
                <a:solidFill>
                  <a:schemeClr val="bg1"/>
                </a:solidFill>
                <a:latin typeface="微软雅黑" panose="020B0503020204020204" pitchFamily="34" charset="-122"/>
                <a:ea typeface="微软雅黑" panose="020B0503020204020204" pitchFamily="34" charset="-122"/>
              </a:rPr>
              <a:t>来衡量。 </a:t>
            </a:r>
            <a:endParaRPr lang="zh-CN" altLang="en-US" sz="200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Rectangle 3"/>
          <p:cNvSpPr>
            <a:spLocks noGrp="1" noChangeArrowheads="1"/>
          </p:cNvSpPr>
          <p:nvPr>
            <p:ph type="body" idx="1"/>
          </p:nvPr>
        </p:nvSpPr>
        <p:spPr>
          <a:xfrm>
            <a:off x="540385" y="1196975"/>
            <a:ext cx="7921625" cy="4899025"/>
          </a:xfrm>
        </p:spPr>
        <p:txBody>
          <a:bodyPr/>
          <a:lstStyle/>
          <a:p>
            <a:pPr eaLnBrk="1" hangingPunct="1">
              <a:buFont typeface="Symbol" panose="05050102010706020507" pitchFamily="18" charset="2"/>
              <a:buNone/>
            </a:pPr>
            <a:r>
              <a:rPr lang="zh-CN" altLang="en-US" smtClean="0">
                <a:solidFill>
                  <a:schemeClr val="bg1"/>
                </a:solidFill>
                <a:latin typeface="微软雅黑" panose="020B0503020204020204" pitchFamily="34" charset="-122"/>
                <a:ea typeface="微软雅黑" panose="020B0503020204020204" pitchFamily="34" charset="-122"/>
              </a:rPr>
              <a:t>例：</a:t>
            </a:r>
            <a:r>
              <a:rPr lang="zh-CN" altLang="en-US" b="1" smtClean="0">
                <a:solidFill>
                  <a:schemeClr val="bg1"/>
                </a:solidFill>
                <a:latin typeface="微软雅黑" panose="020B0503020204020204" pitchFamily="34" charset="-122"/>
                <a:ea typeface="微软雅黑" panose="020B0503020204020204" pitchFamily="34" charset="-122"/>
              </a:rPr>
              <a:t>欧几里德算法</a:t>
            </a:r>
            <a:endParaRPr lang="zh-CN" altLang="en-US" b="1"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mtClean="0">
                <a:solidFill>
                  <a:schemeClr val="bg1"/>
                </a:solidFill>
                <a:latin typeface="微软雅黑" panose="020B0503020204020204" pitchFamily="34" charset="-122"/>
                <a:ea typeface="微软雅黑" panose="020B0503020204020204" pitchFamily="34" charset="-122"/>
              </a:rPr>
              <a:t>欧几里德算法又称</a:t>
            </a:r>
            <a:r>
              <a:rPr lang="zh-CN" altLang="en-US" b="1" smtClean="0">
                <a:solidFill>
                  <a:schemeClr val="accent5">
                    <a:lumMod val="50000"/>
                  </a:schemeClr>
                </a:solidFill>
                <a:latin typeface="微软雅黑" panose="020B0503020204020204" pitchFamily="34" charset="-122"/>
                <a:ea typeface="微软雅黑" panose="020B0503020204020204" pitchFamily="34" charset="-122"/>
              </a:rPr>
              <a:t>辗转相除法</a:t>
            </a:r>
            <a:r>
              <a:rPr lang="zh-CN" altLang="en-US" smtClean="0">
                <a:solidFill>
                  <a:schemeClr val="bg1"/>
                </a:solidFill>
                <a:latin typeface="微软雅黑" panose="020B0503020204020204" pitchFamily="34" charset="-122"/>
                <a:ea typeface="微软雅黑" panose="020B0503020204020204" pitchFamily="34" charset="-122"/>
              </a:rPr>
              <a:t>，用于计算两个正整数</a:t>
            </a:r>
            <a:r>
              <a:rPr lang="en-US" altLang="zh-CN" smtClean="0">
                <a:solidFill>
                  <a:schemeClr val="bg1"/>
                </a:solidFill>
                <a:latin typeface="微软雅黑" panose="020B0503020204020204" pitchFamily="34" charset="-122"/>
                <a:ea typeface="微软雅黑" panose="020B0503020204020204" pitchFamily="34" charset="-122"/>
              </a:rPr>
              <a:t>a</a:t>
            </a:r>
            <a:r>
              <a:rPr lang="zh-CN" altLang="en-US" smtClean="0">
                <a:solidFill>
                  <a:schemeClr val="bg1"/>
                </a:solidFill>
                <a:latin typeface="微软雅黑" panose="020B0503020204020204" pitchFamily="34" charset="-122"/>
                <a:ea typeface="微软雅黑" panose="020B0503020204020204" pitchFamily="34" charset="-122"/>
              </a:rPr>
              <a:t>，</a:t>
            </a:r>
            <a:r>
              <a:rPr lang="en-US" altLang="zh-CN" smtClean="0">
                <a:solidFill>
                  <a:schemeClr val="bg1"/>
                </a:solidFill>
                <a:latin typeface="微软雅黑" panose="020B0503020204020204" pitchFamily="34" charset="-122"/>
                <a:ea typeface="微软雅黑" panose="020B0503020204020204" pitchFamily="34" charset="-122"/>
              </a:rPr>
              <a:t>b</a:t>
            </a:r>
            <a:r>
              <a:rPr lang="zh-CN" altLang="en-US" smtClean="0">
                <a:solidFill>
                  <a:schemeClr val="bg1"/>
                </a:solidFill>
                <a:latin typeface="微软雅黑" panose="020B0503020204020204" pitchFamily="34" charset="-122"/>
                <a:ea typeface="微软雅黑" panose="020B0503020204020204" pitchFamily="34" charset="-122"/>
              </a:rPr>
              <a:t>的最大公约数。其计算原理依赖于下面的定理：</a:t>
            </a:r>
            <a:endParaRPr lang="zh-CN" altLang="en-US"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mtClean="0">
                <a:solidFill>
                  <a:schemeClr val="bg1"/>
                </a:solidFill>
                <a:latin typeface="微软雅黑" panose="020B0503020204020204" pitchFamily="34" charset="-122"/>
                <a:ea typeface="微软雅黑" panose="020B0503020204020204" pitchFamily="34" charset="-122"/>
              </a:rPr>
              <a:t>定理：</a:t>
            </a:r>
            <a:endParaRPr lang="zh-CN" altLang="en-US" smtClean="0">
              <a:solidFill>
                <a:schemeClr val="bg1"/>
              </a:solidFill>
              <a:latin typeface="微软雅黑" panose="020B0503020204020204" pitchFamily="34" charset="-122"/>
              <a:ea typeface="微软雅黑" panose="020B0503020204020204" pitchFamily="34" charset="-122"/>
            </a:endParaRPr>
          </a:p>
          <a:p>
            <a:pPr eaLnBrk="1" hangingPunct="1">
              <a:buFont typeface="Symbol" panose="05050102010706020507" pitchFamily="18" charset="2"/>
              <a:buNone/>
            </a:pPr>
            <a:r>
              <a:rPr lang="zh-CN" altLang="en-US" sz="2800" smtClean="0">
                <a:solidFill>
                  <a:schemeClr val="bg1"/>
                </a:solidFill>
                <a:latin typeface="微软雅黑" panose="020B0503020204020204" pitchFamily="34" charset="-122"/>
                <a:ea typeface="微软雅黑" panose="020B0503020204020204" pitchFamily="34" charset="-122"/>
              </a:rPr>
              <a:t>    </a:t>
            </a:r>
            <a:r>
              <a:rPr lang="en-US" altLang="zh-CN" sz="2800" b="1" smtClean="0">
                <a:solidFill>
                  <a:schemeClr val="bg1"/>
                </a:solidFill>
                <a:latin typeface="微软雅黑" panose="020B0503020204020204" pitchFamily="34" charset="-122"/>
                <a:ea typeface="微软雅黑" panose="020B0503020204020204" pitchFamily="34" charset="-122"/>
              </a:rPr>
              <a:t>gcd(a,b) = gcd(b,a mod b) (a&gt;b </a:t>
            </a:r>
            <a:r>
              <a:rPr lang="zh-CN" altLang="en-US" sz="2800" b="1" smtClean="0">
                <a:solidFill>
                  <a:schemeClr val="bg1"/>
                </a:solidFill>
                <a:latin typeface="微软雅黑" panose="020B0503020204020204" pitchFamily="34" charset="-122"/>
                <a:ea typeface="微软雅黑" panose="020B0503020204020204" pitchFamily="34" charset="-122"/>
              </a:rPr>
              <a:t>且</a:t>
            </a:r>
            <a:r>
              <a:rPr lang="en-US" altLang="zh-CN" sz="2800" b="1" smtClean="0">
                <a:solidFill>
                  <a:schemeClr val="bg1"/>
                </a:solidFill>
                <a:latin typeface="微软雅黑" panose="020B0503020204020204" pitchFamily="34" charset="-122"/>
                <a:ea typeface="微软雅黑" panose="020B0503020204020204" pitchFamily="34" charset="-122"/>
              </a:rPr>
              <a:t>a mod b </a:t>
            </a:r>
            <a:r>
              <a:rPr lang="zh-CN" altLang="en-US" sz="2800" b="1" smtClean="0">
                <a:solidFill>
                  <a:schemeClr val="bg1"/>
                </a:solidFill>
                <a:latin typeface="微软雅黑" panose="020B0503020204020204" pitchFamily="34" charset="-122"/>
                <a:ea typeface="微软雅黑" panose="020B0503020204020204" pitchFamily="34" charset="-122"/>
              </a:rPr>
              <a:t>不为</a:t>
            </a:r>
            <a:r>
              <a:rPr lang="en-US" altLang="zh-CN" sz="2800" b="1" smtClean="0">
                <a:solidFill>
                  <a:schemeClr val="bg1"/>
                </a:solidFill>
                <a:latin typeface="微软雅黑" panose="020B0503020204020204" pitchFamily="34" charset="-122"/>
                <a:ea typeface="微软雅黑" panose="020B0503020204020204" pitchFamily="34" charset="-122"/>
              </a:rPr>
              <a:t>0)</a:t>
            </a:r>
            <a:r>
              <a:rPr lang="en-US" altLang="zh-CN" sz="2800" smtClean="0">
                <a:solidFill>
                  <a:schemeClr val="bg1"/>
                </a:solidFill>
                <a:latin typeface="微软雅黑" panose="020B0503020204020204" pitchFamily="34" charset="-122"/>
                <a:ea typeface="微软雅黑" panose="020B0503020204020204" pitchFamily="34" charset="-122"/>
              </a:rPr>
              <a:t> </a:t>
            </a:r>
            <a:endParaRPr lang="en-US" altLang="zh-CN" sz="280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910" y="1576406"/>
            <a:ext cx="7929618" cy="2638412"/>
          </a:xfrm>
        </p:spPr>
        <p:txBody>
          <a:bodyPr/>
          <a:lstStyle/>
          <a:p>
            <a:pPr>
              <a:buNone/>
            </a:pPr>
            <a:r>
              <a:rPr lang="zh-CN" altLang="en-US" b="1" dirty="0" smtClean="0">
                <a:solidFill>
                  <a:schemeClr val="bg1"/>
                </a:solidFill>
              </a:rPr>
              <a:t>算法描述</a:t>
            </a:r>
            <a:endParaRPr lang="en-US" altLang="zh-CN" b="1" dirty="0" smtClean="0">
              <a:solidFill>
                <a:schemeClr val="bg1"/>
              </a:solidFill>
            </a:endParaRPr>
          </a:p>
          <a:p>
            <a:pPr>
              <a:buNone/>
            </a:pPr>
            <a:r>
              <a:rPr lang="en-US" altLang="zh-CN" sz="2800" dirty="0" smtClean="0">
                <a:solidFill>
                  <a:schemeClr val="bg1"/>
                </a:solidFill>
              </a:rPr>
              <a:t>1</a:t>
            </a:r>
            <a:r>
              <a:rPr lang="zh-CN" altLang="en-US" sz="2800" dirty="0" smtClean="0">
                <a:solidFill>
                  <a:schemeClr val="bg1"/>
                </a:solidFill>
              </a:rPr>
              <a:t>、以</a:t>
            </a:r>
            <a:r>
              <a:rPr lang="en-US" altLang="zh-CN" sz="2800" dirty="0" smtClean="0">
                <a:solidFill>
                  <a:schemeClr val="bg1"/>
                </a:solidFill>
              </a:rPr>
              <a:t>n</a:t>
            </a:r>
            <a:r>
              <a:rPr lang="zh-CN" altLang="en-US" sz="2800" dirty="0" smtClean="0">
                <a:solidFill>
                  <a:schemeClr val="bg1"/>
                </a:solidFill>
              </a:rPr>
              <a:t>除以</a:t>
            </a:r>
            <a:r>
              <a:rPr lang="en-US" altLang="zh-CN" sz="2800" dirty="0" smtClean="0">
                <a:solidFill>
                  <a:schemeClr val="bg1"/>
                </a:solidFill>
              </a:rPr>
              <a:t>m</a:t>
            </a:r>
            <a:r>
              <a:rPr lang="zh-CN" altLang="en-US" sz="2800" dirty="0" smtClean="0">
                <a:solidFill>
                  <a:schemeClr val="bg1"/>
                </a:solidFill>
              </a:rPr>
              <a:t>，并令</a:t>
            </a:r>
            <a:r>
              <a:rPr lang="en-US" altLang="zh-CN" sz="2800" dirty="0" smtClean="0">
                <a:solidFill>
                  <a:schemeClr val="bg1"/>
                </a:solidFill>
              </a:rPr>
              <a:t>r</a:t>
            </a:r>
            <a:r>
              <a:rPr lang="zh-CN" altLang="en-US" sz="2800" dirty="0" smtClean="0">
                <a:solidFill>
                  <a:schemeClr val="bg1"/>
                </a:solidFill>
              </a:rPr>
              <a:t>为所得余数（显然</a:t>
            </a:r>
            <a:r>
              <a:rPr lang="en-US" altLang="zh-CN" sz="2800" dirty="0" smtClean="0">
                <a:solidFill>
                  <a:schemeClr val="bg1"/>
                </a:solidFill>
              </a:rPr>
              <a:t>n&gt;r≥0</a:t>
            </a:r>
            <a:r>
              <a:rPr lang="zh-CN" altLang="en-US" sz="2800" dirty="0" smtClean="0">
                <a:solidFill>
                  <a:schemeClr val="bg1"/>
                </a:solidFill>
              </a:rPr>
              <a:t>）；</a:t>
            </a:r>
            <a:endParaRPr lang="en-US" altLang="zh-CN" sz="2800" dirty="0" smtClean="0">
              <a:solidFill>
                <a:schemeClr val="bg1"/>
              </a:solidFill>
            </a:endParaRPr>
          </a:p>
          <a:p>
            <a:pPr>
              <a:buNone/>
            </a:pPr>
            <a:r>
              <a:rPr lang="en-US" altLang="zh-CN" sz="2800" dirty="0" smtClean="0">
                <a:solidFill>
                  <a:schemeClr val="bg1"/>
                </a:solidFill>
              </a:rPr>
              <a:t>2</a:t>
            </a:r>
            <a:r>
              <a:rPr lang="zh-CN" altLang="en-US" sz="2800" dirty="0" smtClean="0">
                <a:solidFill>
                  <a:schemeClr val="bg1"/>
                </a:solidFill>
              </a:rPr>
              <a:t>、</a:t>
            </a:r>
            <a:r>
              <a:rPr lang="zh-CN" altLang="en-US" sz="2800" dirty="0" smtClean="0">
                <a:solidFill>
                  <a:srgbClr val="FF0000"/>
                </a:solidFill>
              </a:rPr>
              <a:t>若</a:t>
            </a:r>
            <a:r>
              <a:rPr lang="en-US" altLang="zh-CN" sz="2800" dirty="0" smtClean="0">
                <a:solidFill>
                  <a:srgbClr val="FF0000"/>
                </a:solidFill>
              </a:rPr>
              <a:t>r=0</a:t>
            </a:r>
            <a:r>
              <a:rPr lang="zh-CN" altLang="en-US" sz="2800" dirty="0" smtClean="0">
                <a:solidFill>
                  <a:srgbClr val="FF0000"/>
                </a:solidFill>
              </a:rPr>
              <a:t>，算法结束</a:t>
            </a:r>
            <a:r>
              <a:rPr lang="zh-CN" altLang="en-US" sz="2800" dirty="0" smtClean="0">
                <a:solidFill>
                  <a:schemeClr val="bg1"/>
                </a:solidFill>
              </a:rPr>
              <a:t>，</a:t>
            </a:r>
            <a:r>
              <a:rPr lang="en-US" altLang="zh-CN" sz="2800" dirty="0" smtClean="0">
                <a:solidFill>
                  <a:schemeClr val="bg1"/>
                </a:solidFill>
              </a:rPr>
              <a:t>n</a:t>
            </a:r>
            <a:r>
              <a:rPr lang="zh-CN" altLang="en-US" sz="2800" dirty="0" smtClean="0">
                <a:solidFill>
                  <a:schemeClr val="bg1"/>
                </a:solidFill>
              </a:rPr>
              <a:t>即为</a:t>
            </a:r>
            <a:r>
              <a:rPr lang="en-US" altLang="zh-CN" sz="2800" dirty="0" smtClean="0">
                <a:solidFill>
                  <a:schemeClr val="bg1"/>
                </a:solidFill>
              </a:rPr>
              <a:t>m</a:t>
            </a:r>
            <a:r>
              <a:rPr lang="zh-CN" altLang="en-US" sz="2800" dirty="0" smtClean="0">
                <a:solidFill>
                  <a:schemeClr val="bg1"/>
                </a:solidFill>
              </a:rPr>
              <a:t>和</a:t>
            </a:r>
            <a:r>
              <a:rPr lang="en-US" altLang="zh-CN" sz="2800" dirty="0" smtClean="0">
                <a:solidFill>
                  <a:schemeClr val="bg1"/>
                </a:solidFill>
              </a:rPr>
              <a:t>n</a:t>
            </a:r>
            <a:r>
              <a:rPr lang="zh-CN" altLang="en-US" sz="2800" dirty="0" smtClean="0">
                <a:solidFill>
                  <a:schemeClr val="bg1"/>
                </a:solidFill>
              </a:rPr>
              <a:t>的最大公因子；</a:t>
            </a:r>
            <a:endParaRPr lang="en-US" altLang="zh-CN" sz="2800" dirty="0" smtClean="0">
              <a:solidFill>
                <a:schemeClr val="bg1"/>
              </a:solidFill>
            </a:endParaRPr>
          </a:p>
          <a:p>
            <a:pPr>
              <a:buNone/>
            </a:pPr>
            <a:r>
              <a:rPr lang="en-US" altLang="zh-CN" sz="2800" dirty="0" smtClean="0">
                <a:solidFill>
                  <a:schemeClr val="bg1"/>
                </a:solidFill>
              </a:rPr>
              <a:t>3</a:t>
            </a:r>
            <a:r>
              <a:rPr lang="zh-CN" altLang="en-US" sz="2800" dirty="0" smtClean="0">
                <a:solidFill>
                  <a:schemeClr val="bg1"/>
                </a:solidFill>
              </a:rPr>
              <a:t>、置</a:t>
            </a:r>
            <a:r>
              <a:rPr lang="en-US" altLang="zh-CN" sz="2800" dirty="0" smtClean="0">
                <a:solidFill>
                  <a:schemeClr val="bg1"/>
                </a:solidFill>
              </a:rPr>
              <a:t>m       n</a:t>
            </a:r>
            <a:r>
              <a:rPr lang="zh-CN" altLang="en-US" sz="2800" dirty="0" smtClean="0">
                <a:solidFill>
                  <a:schemeClr val="bg1"/>
                </a:solidFill>
              </a:rPr>
              <a:t>，</a:t>
            </a:r>
            <a:r>
              <a:rPr lang="en-US" altLang="zh-CN" sz="2800" dirty="0" smtClean="0">
                <a:solidFill>
                  <a:schemeClr val="bg1"/>
                </a:solidFill>
              </a:rPr>
              <a:t> n       r</a:t>
            </a:r>
            <a:r>
              <a:rPr lang="zh-CN" altLang="en-US" sz="2800" dirty="0" smtClean="0">
                <a:solidFill>
                  <a:schemeClr val="bg1"/>
                </a:solidFill>
              </a:rPr>
              <a:t>，返回</a:t>
            </a:r>
            <a:r>
              <a:rPr lang="zh-CN" altLang="en-US" sz="2800" dirty="0" smtClean="0">
                <a:solidFill>
                  <a:srgbClr val="0070C0"/>
                </a:solidFill>
              </a:rPr>
              <a:t>步骤</a:t>
            </a:r>
            <a:r>
              <a:rPr lang="en-US" altLang="zh-CN" sz="2800" dirty="0" smtClean="0">
                <a:solidFill>
                  <a:srgbClr val="0070C0"/>
                </a:solidFill>
              </a:rPr>
              <a:t>1</a:t>
            </a:r>
            <a:r>
              <a:rPr lang="zh-CN" altLang="en-US" sz="2800" dirty="0" smtClean="0">
                <a:solidFill>
                  <a:schemeClr val="bg1"/>
                </a:solidFill>
              </a:rPr>
              <a:t>。</a:t>
            </a:r>
            <a:endParaRPr lang="zh-CN" altLang="en-US" sz="2800" dirty="0">
              <a:solidFill>
                <a:schemeClr val="bg1"/>
              </a:solidFill>
            </a:endParaRPr>
          </a:p>
        </p:txBody>
      </p:sp>
      <p:cxnSp>
        <p:nvCxnSpPr>
          <p:cNvPr id="5" name="直接箭头连接符 4"/>
          <p:cNvCxnSpPr/>
          <p:nvPr/>
        </p:nvCxnSpPr>
        <p:spPr bwMode="auto">
          <a:xfrm rot="10800000">
            <a:off x="1924147" y="3475300"/>
            <a:ext cx="468000" cy="1588"/>
          </a:xfrm>
          <a:prstGeom prst="straightConnector1">
            <a:avLst/>
          </a:prstGeom>
          <a:solidFill>
            <a:schemeClr val="accent1"/>
          </a:solidFill>
          <a:ln w="38100" cap="sq" cmpd="sng" algn="ctr">
            <a:solidFill>
              <a:schemeClr val="bg1"/>
            </a:solidFill>
            <a:prstDash val="solid"/>
            <a:round/>
            <a:headEnd type="none" w="med" len="med"/>
            <a:tailEnd type="arrow"/>
          </a:ln>
        </p:spPr>
      </p:cxnSp>
      <p:cxnSp>
        <p:nvCxnSpPr>
          <p:cNvPr id="7" name="直接箭头连接符 6"/>
          <p:cNvCxnSpPr/>
          <p:nvPr/>
        </p:nvCxnSpPr>
        <p:spPr bwMode="auto">
          <a:xfrm rot="10800000">
            <a:off x="3355566" y="3486875"/>
            <a:ext cx="468000" cy="1588"/>
          </a:xfrm>
          <a:prstGeom prst="straightConnector1">
            <a:avLst/>
          </a:prstGeom>
          <a:solidFill>
            <a:schemeClr val="accent1"/>
          </a:solidFill>
          <a:ln w="38100" cap="sq" cmpd="sng" algn="ctr">
            <a:solidFill>
              <a:schemeClr val="bg1"/>
            </a:solidFill>
            <a:prstDash val="solid"/>
            <a:round/>
            <a:headEnd type="none" w="med" len="med"/>
            <a:tailEnd type="arrow"/>
          </a:ln>
        </p:spPr>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756920" y="1052195"/>
            <a:ext cx="7129145" cy="5216525"/>
          </a:xfrm>
        </p:spPr>
        <p:txBody>
          <a:bodyPr/>
          <a:lstStyle/>
          <a:p>
            <a:pPr algn="just" eaLnBrk="1" hangingPunct="1">
              <a:lnSpc>
                <a:spcPct val="150000"/>
              </a:lnSpc>
            </a:pPr>
            <a:r>
              <a:rPr lang="zh-CN" altLang="en-US" sz="1800" b="1" smtClean="0">
                <a:solidFill>
                  <a:schemeClr val="bg1"/>
                </a:solidFill>
                <a:latin typeface="微软雅黑" panose="020B0503020204020204" pitchFamily="34" charset="-122"/>
                <a:ea typeface="微软雅黑" panose="020B0503020204020204" pitchFamily="34" charset="-122"/>
              </a:rPr>
              <a:t>有穷性：</a:t>
            </a:r>
            <a:r>
              <a:rPr lang="zh-CN" altLang="en-US" sz="1800" smtClean="0">
                <a:solidFill>
                  <a:schemeClr val="bg1"/>
                </a:solidFill>
                <a:latin typeface="微软雅黑" panose="020B0503020204020204" pitchFamily="34" charset="-122"/>
                <a:ea typeface="微软雅黑" panose="020B0503020204020204" pitchFamily="34" charset="-122"/>
              </a:rPr>
              <a:t>一个算法应当包含有限的步骤</a:t>
            </a:r>
            <a:r>
              <a:rPr lang="zh-CN" altLang="en-US" sz="1800" u="sng" smtClean="0">
                <a:solidFill>
                  <a:schemeClr val="bg1"/>
                </a:solidFill>
                <a:latin typeface="微软雅黑" panose="020B0503020204020204" pitchFamily="34" charset="-122"/>
                <a:ea typeface="微软雅黑" panose="020B0503020204020204" pitchFamily="34" charset="-122"/>
              </a:rPr>
              <a:t>，</a:t>
            </a:r>
            <a:r>
              <a:rPr lang="zh-CN" altLang="en-US" sz="1800" smtClean="0">
                <a:solidFill>
                  <a:schemeClr val="bg1"/>
                </a:solidFill>
                <a:latin typeface="微软雅黑" panose="020B0503020204020204" pitchFamily="34" charset="-122"/>
                <a:ea typeface="微软雅黑" panose="020B0503020204020204" pitchFamily="34" charset="-122"/>
              </a:rPr>
              <a:t>而不能是无限的步骤；同时一个算法应当在执行一定数量的步骤后，算法结束，不能死循环。</a:t>
            </a:r>
            <a:endParaRPr lang="zh-CN" altLang="en-US" sz="1800" smtClean="0">
              <a:solidFill>
                <a:schemeClr val="bg1"/>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800" smtClean="0">
                <a:solidFill>
                  <a:schemeClr val="bg1"/>
                </a:solidFill>
                <a:latin typeface="微软雅黑" panose="020B0503020204020204" pitchFamily="34" charset="-122"/>
                <a:ea typeface="微软雅黑" panose="020B0503020204020204" pitchFamily="34" charset="-122"/>
              </a:rPr>
              <a:t>事实上“有穷性”往往指“在合理的范围之内”的有限步骤。如果让计算机执行一个历时</a:t>
            </a:r>
            <a:r>
              <a:rPr lang="en-US" altLang="zh-CN" sz="1800" smtClean="0">
                <a:solidFill>
                  <a:schemeClr val="bg1"/>
                </a:solidFill>
                <a:latin typeface="微软雅黑" panose="020B0503020204020204" pitchFamily="34" charset="-122"/>
                <a:ea typeface="微软雅黑" panose="020B0503020204020204" pitchFamily="34" charset="-122"/>
              </a:rPr>
              <a:t>1000</a:t>
            </a:r>
            <a:r>
              <a:rPr lang="zh-CN" altLang="en-US" sz="1800" smtClean="0">
                <a:solidFill>
                  <a:schemeClr val="bg1"/>
                </a:solidFill>
                <a:latin typeface="微软雅黑" panose="020B0503020204020204" pitchFamily="34" charset="-122"/>
                <a:ea typeface="微软雅黑" panose="020B0503020204020204" pitchFamily="34" charset="-122"/>
              </a:rPr>
              <a:t>年才结束的算法，算法尽管有穷，但超过了合理的限度，人们也不认为此算法是有用的。</a:t>
            </a:r>
            <a:endParaRPr lang="zh-CN" altLang="en-US" sz="1800"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1800" b="1" smtClean="0">
                <a:solidFill>
                  <a:schemeClr val="bg1"/>
                </a:solidFill>
                <a:latin typeface="微软雅黑" panose="020B0503020204020204" pitchFamily="34" charset="-122"/>
                <a:ea typeface="微软雅黑" panose="020B0503020204020204" pitchFamily="34" charset="-122"/>
              </a:rPr>
              <a:t>确定性：</a:t>
            </a:r>
            <a:r>
              <a:rPr lang="zh-CN" altLang="en-US" sz="1800" smtClean="0">
                <a:solidFill>
                  <a:schemeClr val="bg1"/>
                </a:solidFill>
                <a:latin typeface="微软雅黑" panose="020B0503020204020204" pitchFamily="34" charset="-122"/>
                <a:ea typeface="微软雅黑" panose="020B0503020204020204" pitchFamily="34" charset="-122"/>
              </a:rPr>
              <a:t>算法中的每一个步骤都应当是确定的，而不是含糊的、摸棱两可的。也就是说不应当产生歧义。特别是算法用自然语言描述时应当注意这点。</a:t>
            </a:r>
            <a:endParaRPr lang="zh-CN" altLang="en-US" sz="1800" smtClean="0">
              <a:solidFill>
                <a:schemeClr val="bg1"/>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1800" smtClean="0">
                <a:solidFill>
                  <a:schemeClr val="bg1"/>
                </a:solidFill>
                <a:latin typeface="微软雅黑" panose="020B0503020204020204" pitchFamily="34" charset="-122"/>
                <a:ea typeface="微软雅黑" panose="020B0503020204020204" pitchFamily="34" charset="-122"/>
              </a:rPr>
              <a:t>例如：“将成绩优秀的同学名单打印输出”就是有歧义的。“成绩优秀”是要求每门课程都</a:t>
            </a:r>
            <a:r>
              <a:rPr lang="en-US" altLang="zh-CN" sz="1800" smtClean="0">
                <a:solidFill>
                  <a:schemeClr val="bg1"/>
                </a:solidFill>
                <a:latin typeface="微软雅黑" panose="020B0503020204020204" pitchFamily="34" charset="-122"/>
                <a:ea typeface="微软雅黑" panose="020B0503020204020204" pitchFamily="34" charset="-122"/>
              </a:rPr>
              <a:t>90</a:t>
            </a:r>
            <a:r>
              <a:rPr lang="zh-CN" altLang="en-US" sz="1800" smtClean="0">
                <a:solidFill>
                  <a:schemeClr val="bg1"/>
                </a:solidFill>
                <a:latin typeface="微软雅黑" panose="020B0503020204020204" pitchFamily="34" charset="-122"/>
                <a:ea typeface="微软雅黑" panose="020B0503020204020204" pitchFamily="34" charset="-122"/>
              </a:rPr>
              <a:t>分以上，还是平均成绩在</a:t>
            </a:r>
            <a:r>
              <a:rPr lang="en-US" altLang="zh-CN" sz="1800" smtClean="0">
                <a:solidFill>
                  <a:schemeClr val="bg1"/>
                </a:solidFill>
                <a:latin typeface="微软雅黑" panose="020B0503020204020204" pitchFamily="34" charset="-122"/>
                <a:ea typeface="微软雅黑" panose="020B0503020204020204" pitchFamily="34" charset="-122"/>
              </a:rPr>
              <a:t>90</a:t>
            </a:r>
            <a:r>
              <a:rPr lang="zh-CN" altLang="en-US" sz="1800" smtClean="0">
                <a:solidFill>
                  <a:schemeClr val="bg1"/>
                </a:solidFill>
                <a:latin typeface="微软雅黑" panose="020B0503020204020204" pitchFamily="34" charset="-122"/>
                <a:ea typeface="微软雅黑" panose="020B0503020204020204" pitchFamily="34" charset="-122"/>
              </a:rPr>
              <a:t>分以上？不明确，有歧义，不适合描述算法步骤。</a:t>
            </a:r>
            <a:endParaRPr lang="zh-CN" altLang="en-US" sz="1800" smtClean="0">
              <a:solidFill>
                <a:schemeClr val="bg1"/>
              </a:solidFill>
              <a:latin typeface="微软雅黑" panose="020B0503020204020204" pitchFamily="34" charset="-122"/>
              <a:ea typeface="微软雅黑" panose="020B0503020204020204" pitchFamily="34" charset="-122"/>
            </a:endParaRPr>
          </a:p>
        </p:txBody>
      </p:sp>
      <p:sp>
        <p:nvSpPr>
          <p:cNvPr id="95235" name="Rectangle 4"/>
          <p:cNvSpPr>
            <a:spLocks noGrp="1" noChangeArrowheads="1"/>
          </p:cNvSpPr>
          <p:nvPr>
            <p:ph type="title"/>
          </p:nvPr>
        </p:nvSpPr>
        <p:spPr>
          <a:xfrm>
            <a:off x="614045" y="546735"/>
            <a:ext cx="3639820" cy="457835"/>
          </a:xfrm>
        </p:spPr>
        <p:txBody>
          <a:bodyPr/>
          <a:lstStyle/>
          <a:p>
            <a:pPr eaLnBrk="1" hangingPunct="1"/>
            <a:r>
              <a:rPr lang="zh-CN" altLang="en-US" sz="3200" b="1" smtClean="0">
                <a:solidFill>
                  <a:schemeClr val="bg1"/>
                </a:solidFill>
                <a:latin typeface="微软雅黑" panose="020B0503020204020204" pitchFamily="34" charset="-122"/>
                <a:ea typeface="微软雅黑" panose="020B0503020204020204" pitchFamily="34" charset="-122"/>
              </a:rPr>
              <a:t>算法的特性</a:t>
            </a:r>
            <a:endParaRPr lang="zh-CN" altLang="en-US" sz="3200" b="1"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Rectangle 2"/>
          <p:cNvSpPr>
            <a:spLocks noGrp="1" noChangeArrowheads="1"/>
          </p:cNvSpPr>
          <p:nvPr>
            <p:ph type="body" idx="1"/>
          </p:nvPr>
        </p:nvSpPr>
        <p:spPr>
          <a:xfrm>
            <a:off x="758825" y="1269365"/>
            <a:ext cx="7240588" cy="3529013"/>
          </a:xfrm>
        </p:spPr>
        <p:txBody>
          <a:bodyPr/>
          <a:lstStyle/>
          <a:p>
            <a:pPr algn="just"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有</a:t>
            </a:r>
            <a:r>
              <a:rPr lang="en-US" altLang="zh-CN" sz="2000" smtClean="0">
                <a:solidFill>
                  <a:schemeClr val="bg1"/>
                </a:solidFill>
                <a:latin typeface="微软雅黑" panose="020B0503020204020204" pitchFamily="34" charset="-122"/>
                <a:ea typeface="微软雅黑" panose="020B0503020204020204" pitchFamily="34" charset="-122"/>
              </a:rPr>
              <a:t>0</a:t>
            </a:r>
            <a:r>
              <a:rPr lang="zh-CN" altLang="en-US" sz="2000" smtClean="0">
                <a:solidFill>
                  <a:schemeClr val="bg1"/>
                </a:solidFill>
                <a:latin typeface="微软雅黑" panose="020B0503020204020204" pitchFamily="34" charset="-122"/>
                <a:ea typeface="微软雅黑" panose="020B0503020204020204" pitchFamily="34" charset="-122"/>
              </a:rPr>
              <a:t>个或多个输入（即：可以没有输入，也可以有输入）</a:t>
            </a:r>
            <a:endParaRPr lang="zh-CN" altLang="en-US" sz="2000" smtClean="0">
              <a:solidFill>
                <a:schemeClr val="bg1"/>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所谓输入是指算法执行时从外界获取必要信息。（外界是相对算法本身的，输入可以是人工键盘输入的数据，也可以是程序其它部分传递给算法的数据）</a:t>
            </a:r>
            <a:endParaRPr lang="zh-CN" altLang="en-US" sz="2000" smtClean="0">
              <a:solidFill>
                <a:schemeClr val="bg1"/>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例如：不需要输入任何信息，就可以计算出</a:t>
            </a:r>
            <a:r>
              <a:rPr lang="en-US" altLang="zh-CN" sz="2000" smtClean="0">
                <a:solidFill>
                  <a:schemeClr val="bg1"/>
                </a:solidFill>
                <a:latin typeface="微软雅黑" panose="020B0503020204020204" pitchFamily="34" charset="-122"/>
                <a:ea typeface="微软雅黑" panose="020B0503020204020204" pitchFamily="34" charset="-122"/>
              </a:rPr>
              <a:t>5</a:t>
            </a: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0</a:t>
            </a:r>
            <a:r>
              <a:rPr lang="zh-CN" altLang="en-US" sz="2000" smtClean="0">
                <a:solidFill>
                  <a:schemeClr val="bg1"/>
                </a:solidFill>
                <a:latin typeface="微软雅黑" panose="020B0503020204020204" pitchFamily="34" charset="-122"/>
                <a:ea typeface="微软雅黑" panose="020B0503020204020204" pitchFamily="34" charset="-122"/>
              </a:rPr>
              <a:t>个输入）</a:t>
            </a:r>
            <a:endParaRPr lang="zh-CN" altLang="en-US" sz="2000" smtClean="0">
              <a:solidFill>
                <a:schemeClr val="bg1"/>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例如：如果要计算两个整数的最大公约数，则需要输入</a:t>
            </a:r>
            <a:r>
              <a:rPr lang="en-US" altLang="zh-CN" sz="2000" smtClean="0">
                <a:solidFill>
                  <a:schemeClr val="bg1"/>
                </a:solidFill>
                <a:latin typeface="微软雅黑" panose="020B0503020204020204" pitchFamily="34" charset="-122"/>
                <a:ea typeface="微软雅黑" panose="020B0503020204020204" pitchFamily="34" charset="-122"/>
              </a:rPr>
              <a:t>2</a:t>
            </a:r>
            <a:r>
              <a:rPr lang="zh-CN" altLang="en-US" sz="2000" smtClean="0">
                <a:solidFill>
                  <a:schemeClr val="bg1"/>
                </a:solidFill>
                <a:latin typeface="微软雅黑" panose="020B0503020204020204" pitchFamily="34" charset="-122"/>
                <a:ea typeface="微软雅黑" panose="020B0503020204020204" pitchFamily="34" charset="-122"/>
              </a:rPr>
              <a:t>个整数</a:t>
            </a:r>
            <a:r>
              <a:rPr lang="en-US" altLang="zh-CN" sz="2000" smtClean="0">
                <a:solidFill>
                  <a:schemeClr val="bg1"/>
                </a:solidFill>
                <a:latin typeface="微软雅黑" panose="020B0503020204020204" pitchFamily="34" charset="-122"/>
                <a:ea typeface="微软雅黑" panose="020B0503020204020204" pitchFamily="34" charset="-122"/>
              </a:rPr>
              <a:t>m</a:t>
            </a: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n</a:t>
            </a: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2</a:t>
            </a:r>
            <a:r>
              <a:rPr lang="zh-CN" altLang="en-US" sz="2000" smtClean="0">
                <a:solidFill>
                  <a:schemeClr val="bg1"/>
                </a:solidFill>
                <a:latin typeface="微软雅黑" panose="020B0503020204020204" pitchFamily="34" charset="-122"/>
                <a:ea typeface="微软雅黑" panose="020B0503020204020204" pitchFamily="34" charset="-122"/>
              </a:rPr>
              <a:t>个输入）</a:t>
            </a:r>
            <a:endParaRPr lang="zh-CN" altLang="en-US" sz="200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a:spLocks noChangeArrowheads="1"/>
          </p:cNvSpPr>
          <p:nvPr/>
        </p:nvSpPr>
        <p:spPr bwMode="auto">
          <a:xfrm>
            <a:off x="0" y="357166"/>
            <a:ext cx="1836767" cy="6013450"/>
          </a:xfrm>
          <a:prstGeom prst="rect">
            <a:avLst/>
          </a:prstGeom>
          <a:solidFill>
            <a:srgbClr val="5FBFDE"/>
          </a:solidFill>
          <a:ln w="12700">
            <a:noFill/>
            <a:bevel/>
          </a:ln>
        </p:spPr>
        <p:txBody>
          <a:bodyPr anchor="ctr"/>
          <a:lstStyle/>
          <a:p>
            <a:pPr algn="ctr" eaLnBrk="1" hangingPunct="1">
              <a:buFont typeface="Arial" panose="020B0604020202020204" pitchFamily="34" charset="0"/>
              <a:buNone/>
            </a:pPr>
            <a:endParaRPr lang="zh-CN" altLang="zh-CN">
              <a:solidFill>
                <a:srgbClr val="FFFFFF"/>
              </a:solidFill>
              <a:latin typeface="华文细黑" panose="02010600040101010101" pitchFamily="2" charset="-122"/>
              <a:ea typeface="华文细黑" panose="02010600040101010101" pitchFamily="2" charset="-122"/>
              <a:sym typeface="宋体" panose="02010600030101010101" pitchFamily="2" charset="-122"/>
            </a:endParaRPr>
          </a:p>
        </p:txBody>
      </p:sp>
      <p:sp>
        <p:nvSpPr>
          <p:cNvPr id="5" name="梯形 4"/>
          <p:cNvSpPr>
            <a:spLocks noChangeArrowheads="1"/>
          </p:cNvSpPr>
          <p:nvPr/>
        </p:nvSpPr>
        <p:spPr bwMode="auto">
          <a:xfrm rot="5400000" flipV="1">
            <a:off x="-621068" y="2813818"/>
            <a:ext cx="6013450" cy="110014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538 w 21600"/>
              <a:gd name="T13" fmla="*/ 2538 h 21600"/>
              <a:gd name="T14" fmla="*/ 19062 w 21600"/>
              <a:gd name="T15" fmla="*/ 19062 h 21600"/>
            </a:gdLst>
            <a:ahLst/>
            <a:cxnLst>
              <a:cxn ang="T8">
                <a:pos x="T0" y="T1"/>
              </a:cxn>
              <a:cxn ang="T9">
                <a:pos x="T2" y="T3"/>
              </a:cxn>
              <a:cxn ang="T10">
                <a:pos x="T4" y="T5"/>
              </a:cxn>
              <a:cxn ang="T11">
                <a:pos x="T6" y="T7"/>
              </a:cxn>
            </a:cxnLst>
            <a:rect l="T12" t="T13" r="T14" b="T15"/>
            <a:pathLst>
              <a:path w="21600" h="21600">
                <a:moveTo>
                  <a:pt x="0" y="0"/>
                </a:moveTo>
                <a:lnTo>
                  <a:pt x="1475" y="21600"/>
                </a:lnTo>
                <a:lnTo>
                  <a:pt x="20125" y="21600"/>
                </a:lnTo>
                <a:lnTo>
                  <a:pt x="21600" y="0"/>
                </a:lnTo>
                <a:lnTo>
                  <a:pt x="0" y="0"/>
                </a:lnTo>
                <a:close/>
              </a:path>
            </a:pathLst>
          </a:custGeom>
          <a:solidFill>
            <a:srgbClr val="1F7995"/>
          </a:solidFill>
          <a:ln w="12700" cap="flat" cmpd="sng">
            <a:noFill/>
            <a:bevel/>
          </a:ln>
        </p:spPr>
        <p:txBody>
          <a:bodyPr anchor="ctr"/>
          <a:lstStyle/>
          <a:p>
            <a:endParaRPr lang="zh-CN" altLang="en-US"/>
          </a:p>
        </p:txBody>
      </p:sp>
      <p:sp>
        <p:nvSpPr>
          <p:cNvPr id="6" name="矩形 5"/>
          <p:cNvSpPr>
            <a:spLocks noChangeArrowheads="1"/>
          </p:cNvSpPr>
          <p:nvPr/>
        </p:nvSpPr>
        <p:spPr bwMode="auto">
          <a:xfrm>
            <a:off x="2918040" y="774908"/>
            <a:ext cx="6225960" cy="5175250"/>
          </a:xfrm>
          <a:prstGeom prst="rect">
            <a:avLst/>
          </a:prstGeom>
          <a:solidFill>
            <a:srgbClr val="5FBFDE"/>
          </a:solidFill>
          <a:ln w="12700">
            <a:noFill/>
            <a:bevel/>
          </a:ln>
        </p:spPr>
        <p:txBody>
          <a:bodyPr anchor="ctr"/>
          <a:lstStyle/>
          <a:p>
            <a:pPr algn="ctr" eaLnBrk="1" hangingPunct="1">
              <a:buFont typeface="Arial" panose="020B0604020202020204" pitchFamily="34" charset="0"/>
              <a:buNone/>
            </a:pPr>
            <a:endParaRPr lang="zh-CN" altLang="zh-CN">
              <a:solidFill>
                <a:srgbClr val="FFFFFF"/>
              </a:solidFill>
              <a:latin typeface="华文细黑" panose="02010600040101010101" pitchFamily="2" charset="-122"/>
              <a:ea typeface="华文细黑" panose="02010600040101010101" pitchFamily="2" charset="-122"/>
              <a:sym typeface="宋体" panose="02010600030101010101" pitchFamily="2" charset="-122"/>
            </a:endParaRPr>
          </a:p>
        </p:txBody>
      </p:sp>
      <p:sp>
        <p:nvSpPr>
          <p:cNvPr id="7" name="文本框 6"/>
          <p:cNvSpPr>
            <a:spLocks noChangeArrowheads="1"/>
          </p:cNvSpPr>
          <p:nvPr/>
        </p:nvSpPr>
        <p:spPr bwMode="auto">
          <a:xfrm>
            <a:off x="2604394" y="2296878"/>
            <a:ext cx="6643702" cy="1323439"/>
          </a:xfrm>
          <a:prstGeom prst="rect">
            <a:avLst/>
          </a:prstGeom>
          <a:noFill/>
          <a:ln w="9525">
            <a:noFill/>
            <a:miter lim="800000"/>
          </a:ln>
        </p:spPr>
        <p:txBody>
          <a:bodyPr wrap="square">
            <a:spAutoFit/>
          </a:bodyPr>
          <a:lstStyle/>
          <a:p>
            <a:pPr algn="ctr" eaLnBrk="1" hangingPunct="1">
              <a:buFont typeface="Arial" panose="020B0604020202020204" pitchFamily="34" charset="0"/>
              <a:buNone/>
            </a:pPr>
            <a:r>
              <a:rPr lang="zh-CN" altLang="en-US" sz="4000" dirty="0" smtClean="0">
                <a:solidFill>
                  <a:schemeClr val="bg1"/>
                </a:solidFill>
                <a:latin typeface="微软雅黑" panose="020B0503020204020204" pitchFamily="34" charset="-122"/>
                <a:ea typeface="微软雅黑" panose="020B0503020204020204" pitchFamily="34" charset="-122"/>
              </a:rPr>
              <a:t>计算机及程序设计</a:t>
            </a:r>
            <a:endParaRPr lang="en-US" altLang="zh-CN" sz="4000" dirty="0" smtClean="0">
              <a:solidFill>
                <a:schemeClr val="bg1"/>
              </a:solidFill>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zh-CN" altLang="en-US" sz="4000" dirty="0" smtClean="0">
                <a:solidFill>
                  <a:schemeClr val="bg1"/>
                </a:solidFill>
                <a:latin typeface="微软雅黑" panose="020B0503020204020204" pitchFamily="34" charset="-122"/>
                <a:ea typeface="微软雅黑" panose="020B0503020204020204" pitchFamily="34" charset="-122"/>
              </a:rPr>
              <a:t>基础知识</a:t>
            </a:r>
            <a:endParaRPr lang="zh-CN" altLang="en-US" sz="40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 name="文本框 8"/>
          <p:cNvSpPr>
            <a:spLocks noChangeArrowheads="1"/>
          </p:cNvSpPr>
          <p:nvPr/>
        </p:nvSpPr>
        <p:spPr bwMode="auto">
          <a:xfrm>
            <a:off x="122430" y="1317160"/>
            <a:ext cx="1209630" cy="3170099"/>
          </a:xfrm>
          <a:prstGeom prst="rect">
            <a:avLst/>
          </a:prstGeom>
          <a:noFill/>
          <a:ln w="9525">
            <a:noFill/>
            <a:miter lim="800000"/>
          </a:ln>
        </p:spPr>
        <p:txBody>
          <a:bodyPr wrap="square">
            <a:spAutoFit/>
          </a:bodyPr>
          <a:lstStyle/>
          <a:p>
            <a:pPr eaLnBrk="1" hangingPunct="1">
              <a:buFont typeface="Arial" panose="020B0604020202020204" pitchFamily="34" charset="0"/>
              <a:buNone/>
            </a:pPr>
            <a:r>
              <a:rPr lang="en-US" altLang="zh-CN" sz="20000" b="1" dirty="0" smtClean="0">
                <a:solidFill>
                  <a:srgbClr val="000000"/>
                </a:solidFill>
                <a:latin typeface="Dotum" panose="020B0600000101010101" pitchFamily="34" charset="-127"/>
                <a:sym typeface="Calibri" panose="020F0502020204030204" pitchFamily="34" charset="0"/>
              </a:rPr>
              <a:t>1</a:t>
            </a:r>
            <a:endParaRPr lang="zh-CN" altLang="en-US" sz="20000" b="1" dirty="0">
              <a:solidFill>
                <a:srgbClr val="000000"/>
              </a:solidFill>
              <a:latin typeface="Dotum" panose="020B0600000101010101" pitchFamily="34" charset="-127"/>
              <a:ea typeface="华文细黑" panose="02010600040101010101" pitchFamily="2" charset="-122"/>
              <a:sym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Rectangle 2"/>
          <p:cNvSpPr>
            <a:spLocks noGrp="1" noChangeArrowheads="1"/>
          </p:cNvSpPr>
          <p:nvPr>
            <p:ph type="body" idx="1"/>
          </p:nvPr>
        </p:nvSpPr>
        <p:spPr>
          <a:xfrm>
            <a:off x="900113" y="1196975"/>
            <a:ext cx="7240587" cy="3960813"/>
          </a:xfrm>
        </p:spPr>
        <p:txBody>
          <a:bodyPr/>
          <a:lstStyle/>
          <a:p>
            <a:pPr algn="just" eaLnBrk="1" hangingPunct="1">
              <a:lnSpc>
                <a:spcPct val="150000"/>
              </a:lnSpc>
            </a:pPr>
            <a:r>
              <a:rPr lang="zh-CN" altLang="en-US" sz="28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有</a:t>
            </a:r>
            <a:r>
              <a:rPr lang="en-US" altLang="zh-CN" sz="2000" smtClean="0">
                <a:solidFill>
                  <a:schemeClr val="bg1"/>
                </a:solidFill>
                <a:latin typeface="微软雅黑" panose="020B0503020204020204" pitchFamily="34" charset="-122"/>
                <a:ea typeface="微软雅黑" panose="020B0503020204020204" pitchFamily="34" charset="-122"/>
              </a:rPr>
              <a:t>1</a:t>
            </a:r>
            <a:r>
              <a:rPr lang="zh-CN" altLang="en-US" sz="2000" smtClean="0">
                <a:solidFill>
                  <a:schemeClr val="bg1"/>
                </a:solidFill>
                <a:latin typeface="微软雅黑" panose="020B0503020204020204" pitchFamily="34" charset="-122"/>
                <a:ea typeface="微软雅黑" panose="020B0503020204020204" pitchFamily="34" charset="-122"/>
              </a:rPr>
              <a:t>个或多个输出（即算法必须得到结果）</a:t>
            </a:r>
            <a:endParaRPr lang="zh-CN" altLang="en-US" sz="2000" smtClean="0">
              <a:solidFill>
                <a:schemeClr val="bg1"/>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算法的输出：算法得到的结果。算法必须有结果，没有结果的算法没有意义。（结果可以是显示在屏幕上的，也可以是将结果数据传递给程序的其它部分）</a:t>
            </a:r>
            <a:endParaRPr lang="zh-CN" altLang="en-US" sz="2000"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有效性</a:t>
            </a:r>
            <a:endParaRPr lang="zh-CN" altLang="en-US" sz="2000" smtClean="0">
              <a:solidFill>
                <a:schemeClr val="bg1"/>
              </a:solidFill>
              <a:latin typeface="微软雅黑" panose="020B0503020204020204" pitchFamily="34" charset="-122"/>
              <a:ea typeface="微软雅黑" panose="020B0503020204020204" pitchFamily="34" charset="-122"/>
            </a:endParaRPr>
          </a:p>
          <a:p>
            <a:pPr lvl="1" algn="just"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算法的每个步骤都应当能有效执行，并能得到确定的结果。例如：</a:t>
            </a:r>
            <a:r>
              <a:rPr lang="en-US" altLang="zh-CN" sz="2000" smtClean="0">
                <a:solidFill>
                  <a:schemeClr val="bg1"/>
                </a:solidFill>
                <a:latin typeface="微软雅黑" panose="020B0503020204020204" pitchFamily="34" charset="-122"/>
                <a:ea typeface="微软雅黑" panose="020B0503020204020204" pitchFamily="34" charset="-122"/>
              </a:rPr>
              <a:t>b=0</a:t>
            </a:r>
            <a:r>
              <a:rPr lang="zh-CN" altLang="en-US" sz="2000" smtClean="0">
                <a:solidFill>
                  <a:schemeClr val="bg1"/>
                </a:solidFill>
                <a:latin typeface="微软雅黑" panose="020B0503020204020204" pitchFamily="34" charset="-122"/>
                <a:ea typeface="微软雅黑" panose="020B0503020204020204" pitchFamily="34" charset="-122"/>
              </a:rPr>
              <a:t>，则执行</a:t>
            </a:r>
            <a:r>
              <a:rPr lang="en-US" altLang="zh-CN" sz="2000" smtClean="0">
                <a:solidFill>
                  <a:schemeClr val="bg1"/>
                </a:solidFill>
                <a:latin typeface="微软雅黑" panose="020B0503020204020204" pitchFamily="34" charset="-122"/>
                <a:ea typeface="微软雅黑" panose="020B0503020204020204" pitchFamily="34" charset="-122"/>
              </a:rPr>
              <a:t>a/b</a:t>
            </a:r>
            <a:r>
              <a:rPr lang="zh-CN" altLang="en-US" sz="2000" smtClean="0">
                <a:solidFill>
                  <a:schemeClr val="bg1"/>
                </a:solidFill>
                <a:latin typeface="微软雅黑" panose="020B0503020204020204" pitchFamily="34" charset="-122"/>
                <a:ea typeface="微软雅黑" panose="020B0503020204020204" pitchFamily="34" charset="-122"/>
              </a:rPr>
              <a:t>是不能有效执行的。</a:t>
            </a:r>
            <a:endParaRPr lang="zh-CN" altLang="en-US" sz="200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44843" y="1167765"/>
            <a:ext cx="7097712" cy="890588"/>
          </a:xfrm>
        </p:spPr>
        <p:txBody>
          <a:bodyPr/>
          <a:lstStyle/>
          <a:p>
            <a:pPr eaLnBrk="1" hangingPunct="1"/>
            <a:r>
              <a:rPr lang="en-US" altLang="zh-CN" sz="3200" smtClean="0">
                <a:solidFill>
                  <a:schemeClr val="bg1"/>
                </a:solidFill>
                <a:latin typeface="微软雅黑" panose="020B0503020204020204" pitchFamily="34" charset="-122"/>
                <a:ea typeface="微软雅黑" panose="020B0503020204020204" pitchFamily="34" charset="-122"/>
              </a:rPr>
              <a:t>1.5.2 </a:t>
            </a:r>
            <a:r>
              <a:rPr lang="zh-CN" altLang="en-US" sz="3200" smtClean="0">
                <a:solidFill>
                  <a:schemeClr val="bg1"/>
                </a:solidFill>
                <a:latin typeface="微软雅黑" panose="020B0503020204020204" pitchFamily="34" charset="-122"/>
                <a:ea typeface="微软雅黑" panose="020B0503020204020204" pitchFamily="34" charset="-122"/>
              </a:rPr>
              <a:t>怎样表示一个算法</a:t>
            </a:r>
            <a:endParaRPr lang="zh-CN" altLang="en-US" sz="3200" smtClean="0">
              <a:solidFill>
                <a:schemeClr val="bg1"/>
              </a:solidFill>
              <a:latin typeface="微软雅黑" panose="020B0503020204020204" pitchFamily="34" charset="-122"/>
              <a:ea typeface="微软雅黑" panose="020B0503020204020204" pitchFamily="34" charset="-122"/>
            </a:endParaRPr>
          </a:p>
        </p:txBody>
      </p:sp>
      <p:sp>
        <p:nvSpPr>
          <p:cNvPr id="101379" name="Rectangle 3"/>
          <p:cNvSpPr>
            <a:spLocks noGrp="1" noChangeArrowheads="1"/>
          </p:cNvSpPr>
          <p:nvPr>
            <p:ph type="body" idx="1"/>
          </p:nvPr>
        </p:nvSpPr>
        <p:spPr>
          <a:xfrm>
            <a:off x="833120" y="2174240"/>
            <a:ext cx="7632065" cy="2089150"/>
          </a:xfrm>
        </p:spPr>
        <p:txBody>
          <a:bodyPr/>
          <a:lstStyle/>
          <a:p>
            <a:pPr eaLnBrk="1" hangingPunct="1">
              <a:lnSpc>
                <a:spcPct val="150000"/>
              </a:lnSpc>
            </a:pPr>
            <a:r>
              <a:rPr lang="zh-CN" altLang="en-US" sz="2000" smtClean="0">
                <a:solidFill>
                  <a:schemeClr val="bg1"/>
                </a:solidFill>
                <a:latin typeface="微软雅黑" panose="020B0503020204020204" pitchFamily="34" charset="-122"/>
                <a:ea typeface="微软雅黑" panose="020B0503020204020204" pitchFamily="34" charset="-122"/>
              </a:rPr>
              <a:t>为了表示一个算法，可以用不同的方法。常用的算法表示方法：</a:t>
            </a:r>
            <a:r>
              <a:rPr lang="zh-CN" altLang="en-US" sz="2000" u="sng" smtClean="0">
                <a:solidFill>
                  <a:schemeClr val="bg1"/>
                </a:solidFill>
                <a:latin typeface="微软雅黑" panose="020B0503020204020204" pitchFamily="34" charset="-122"/>
                <a:ea typeface="微软雅黑" panose="020B0503020204020204" pitchFamily="34" charset="-122"/>
              </a:rPr>
              <a:t>自然语言</a:t>
            </a:r>
            <a:r>
              <a:rPr lang="zh-CN" altLang="en-US" sz="2000" smtClean="0">
                <a:solidFill>
                  <a:schemeClr val="bg1"/>
                </a:solidFill>
                <a:latin typeface="微软雅黑" panose="020B0503020204020204" pitchFamily="34" charset="-122"/>
                <a:ea typeface="微软雅黑" panose="020B0503020204020204" pitchFamily="34" charset="-122"/>
              </a:rPr>
              <a:t>，</a:t>
            </a:r>
            <a:r>
              <a:rPr lang="zh-CN" altLang="en-US" sz="2000" u="sng" smtClean="0">
                <a:solidFill>
                  <a:schemeClr val="bg1"/>
                </a:solidFill>
                <a:latin typeface="微软雅黑" panose="020B0503020204020204" pitchFamily="34" charset="-122"/>
                <a:ea typeface="微软雅黑" panose="020B0503020204020204" pitchFamily="34" charset="-122"/>
              </a:rPr>
              <a:t>传统流程图</a:t>
            </a:r>
            <a:r>
              <a:rPr lang="zh-CN" altLang="en-US" sz="2000" smtClean="0">
                <a:solidFill>
                  <a:schemeClr val="bg1"/>
                </a:solidFill>
                <a:latin typeface="微软雅黑" panose="020B0503020204020204" pitchFamily="34" charset="-122"/>
                <a:ea typeface="微软雅黑" panose="020B0503020204020204" pitchFamily="34" charset="-122"/>
              </a:rPr>
              <a:t>，</a:t>
            </a:r>
            <a:r>
              <a:rPr lang="zh-CN" altLang="en-US" sz="2000" u="sng" smtClean="0">
                <a:solidFill>
                  <a:schemeClr val="bg1"/>
                </a:solidFill>
                <a:latin typeface="微软雅黑" panose="020B0503020204020204" pitchFamily="34" charset="-122"/>
                <a:ea typeface="微软雅黑" panose="020B0503020204020204" pitchFamily="34" charset="-122"/>
              </a:rPr>
              <a:t>结构化流程图（</a:t>
            </a:r>
            <a:r>
              <a:rPr lang="en-US" altLang="zh-CN" sz="2000" u="sng" smtClean="0">
                <a:solidFill>
                  <a:schemeClr val="bg1"/>
                </a:solidFill>
                <a:latin typeface="微软雅黑" panose="020B0503020204020204" pitchFamily="34" charset="-122"/>
                <a:ea typeface="微软雅黑" panose="020B0503020204020204" pitchFamily="34" charset="-122"/>
              </a:rPr>
              <a:t>N-S</a:t>
            </a:r>
            <a:r>
              <a:rPr lang="zh-CN" altLang="en-US" sz="2000" u="sng" smtClean="0">
                <a:solidFill>
                  <a:schemeClr val="bg1"/>
                </a:solidFill>
                <a:latin typeface="微软雅黑" panose="020B0503020204020204" pitchFamily="34" charset="-122"/>
                <a:ea typeface="微软雅黑" panose="020B0503020204020204" pitchFamily="34" charset="-122"/>
              </a:rPr>
              <a:t>流程图）</a:t>
            </a:r>
            <a:r>
              <a:rPr lang="zh-CN" altLang="en-US" sz="2000" smtClean="0">
                <a:solidFill>
                  <a:schemeClr val="bg1"/>
                </a:solidFill>
                <a:latin typeface="微软雅黑" panose="020B0503020204020204" pitchFamily="34" charset="-122"/>
                <a:ea typeface="微软雅黑" panose="020B0503020204020204" pitchFamily="34" charset="-122"/>
              </a:rPr>
              <a:t>，</a:t>
            </a:r>
            <a:r>
              <a:rPr lang="zh-CN" altLang="en-US" sz="2000" u="sng" smtClean="0">
                <a:solidFill>
                  <a:schemeClr val="bg1"/>
                </a:solidFill>
                <a:latin typeface="微软雅黑" panose="020B0503020204020204" pitchFamily="34" charset="-122"/>
                <a:ea typeface="微软雅黑" panose="020B0503020204020204" pitchFamily="34" charset="-122"/>
              </a:rPr>
              <a:t>伪代码</a:t>
            </a:r>
            <a:r>
              <a:rPr lang="zh-CN" altLang="en-US" sz="2000" smtClean="0">
                <a:solidFill>
                  <a:schemeClr val="bg1"/>
                </a:solidFill>
                <a:latin typeface="微软雅黑" panose="020B0503020204020204" pitchFamily="34" charset="-122"/>
                <a:ea typeface="微软雅黑" panose="020B0503020204020204" pitchFamily="34" charset="-122"/>
              </a:rPr>
              <a:t>、</a:t>
            </a:r>
            <a:r>
              <a:rPr lang="zh-CN" altLang="en-US" sz="2000" u="sng" smtClean="0">
                <a:solidFill>
                  <a:schemeClr val="bg1"/>
                </a:solidFill>
                <a:latin typeface="微软雅黑" panose="020B0503020204020204" pitchFamily="34" charset="-122"/>
                <a:ea typeface="微软雅黑" panose="020B0503020204020204" pitchFamily="34" charset="-122"/>
              </a:rPr>
              <a:t>计算机语言</a:t>
            </a:r>
            <a:r>
              <a:rPr lang="zh-CN" altLang="en-US" sz="2000" smtClean="0">
                <a:solidFill>
                  <a:schemeClr val="bg1"/>
                </a:solidFill>
                <a:latin typeface="微软雅黑" panose="020B0503020204020204" pitchFamily="34" charset="-122"/>
                <a:ea typeface="微软雅黑" panose="020B0503020204020204" pitchFamily="34" charset="-122"/>
              </a:rPr>
              <a:t>等。（重点：传统流程图，</a:t>
            </a:r>
            <a:r>
              <a:rPr lang="en-US" altLang="zh-CN" sz="2000" smtClean="0">
                <a:solidFill>
                  <a:schemeClr val="bg1"/>
                </a:solidFill>
                <a:latin typeface="微软雅黑" panose="020B0503020204020204" pitchFamily="34" charset="-122"/>
                <a:ea typeface="微软雅黑" panose="020B0503020204020204" pitchFamily="34" charset="-122"/>
              </a:rPr>
              <a:t>N-S</a:t>
            </a:r>
            <a:r>
              <a:rPr lang="zh-CN" altLang="en-US" sz="2000" smtClean="0">
                <a:solidFill>
                  <a:schemeClr val="bg1"/>
                </a:solidFill>
                <a:latin typeface="微软雅黑" panose="020B0503020204020204" pitchFamily="34" charset="-122"/>
                <a:ea typeface="微软雅黑" panose="020B0503020204020204" pitchFamily="34" charset="-122"/>
              </a:rPr>
              <a:t>流程图）</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endParaRPr lang="en-US" altLang="zh-CN" sz="280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Text Box 6"/>
          <p:cNvSpPr txBox="1">
            <a:spLocks noChangeArrowheads="1"/>
          </p:cNvSpPr>
          <p:nvPr/>
        </p:nvSpPr>
        <p:spPr bwMode="auto">
          <a:xfrm>
            <a:off x="1046480" y="4021138"/>
            <a:ext cx="6553200" cy="449262"/>
          </a:xfrm>
          <a:prstGeom prst="rect">
            <a:avLst/>
          </a:prstGeom>
          <a:noFill/>
          <a:ln w="9525">
            <a:noFill/>
            <a:miter lim="800000"/>
          </a:ln>
        </p:spPr>
        <p:txBody>
          <a:bodyPr lIns="21600" tIns="10800" rIns="21600" bIns="10800" anchor="ctr">
            <a:spAutoFit/>
          </a:bodyPr>
          <a:lstStyle/>
          <a:p>
            <a:pPr eaLnBrk="1" hangingPunct="1">
              <a:spcBef>
                <a:spcPct val="50000"/>
              </a:spcBef>
            </a:pPr>
            <a:r>
              <a:rPr lang="en-US" altLang="zh-CN" sz="2800">
                <a:latin typeface="Arial" panose="020B0604020202020204" pitchFamily="34" charset="0"/>
                <a:ea typeface="微软雅黑" panose="020B0503020204020204" pitchFamily="34" charset="-122"/>
              </a:rPr>
              <a:t>    </a:t>
            </a:r>
            <a:endParaRPr lang="en-US" altLang="zh-CN" sz="2800">
              <a:latin typeface="Arial" panose="020B0604020202020204" pitchFamily="34" charset="0"/>
              <a:ea typeface="微软雅黑" panose="020B0503020204020204" pitchFamily="34" charset="-122"/>
            </a:endParaRPr>
          </a:p>
        </p:txBody>
      </p:sp>
      <p:sp>
        <p:nvSpPr>
          <p:cNvPr id="102403" name="Rectangle 8"/>
          <p:cNvSpPr>
            <a:spLocks noChangeArrowheads="1"/>
          </p:cNvSpPr>
          <p:nvPr/>
        </p:nvSpPr>
        <p:spPr bwMode="auto">
          <a:xfrm>
            <a:off x="830580" y="876300"/>
            <a:ext cx="4718050" cy="465138"/>
          </a:xfrm>
          <a:prstGeom prst="rect">
            <a:avLst/>
          </a:prstGeom>
          <a:noFill/>
          <a:ln w="3175" algn="ctr">
            <a:noFill/>
            <a:miter lim="800000"/>
            <a:headEnd type="none" w="sm" len="sm"/>
            <a:tailEnd type="none" w="sm" len="sm"/>
          </a:ln>
        </p:spPr>
        <p:txBody>
          <a:bodyPr/>
          <a:lstStyle/>
          <a:p>
            <a:pPr eaLnBrk="1" hangingPunct="1"/>
            <a:r>
              <a:rPr lang="en-US" altLang="zh-CN" sz="3200">
                <a:solidFill>
                  <a:schemeClr val="bg1"/>
                </a:solidFill>
                <a:ea typeface="微软雅黑" panose="020B0503020204020204" pitchFamily="34" charset="-122"/>
              </a:rPr>
              <a:t>2</a:t>
            </a:r>
            <a:r>
              <a:rPr lang="zh-CN" altLang="en-US" sz="3200">
                <a:solidFill>
                  <a:schemeClr val="bg1"/>
                </a:solidFill>
                <a:ea typeface="微软雅黑" panose="020B0503020204020204" pitchFamily="34" charset="-122"/>
              </a:rPr>
              <a:t>、用自然语言表示算法</a:t>
            </a:r>
            <a:endParaRPr lang="zh-CN" altLang="en-US" sz="3200">
              <a:solidFill>
                <a:schemeClr val="bg1"/>
              </a:solidFill>
              <a:ea typeface="微软雅黑" panose="020B0503020204020204" pitchFamily="34" charset="-122"/>
            </a:endParaRPr>
          </a:p>
        </p:txBody>
      </p:sp>
      <p:sp>
        <p:nvSpPr>
          <p:cNvPr id="102404" name="Rectangle 10"/>
          <p:cNvSpPr>
            <a:spLocks noGrp="1" noChangeArrowheads="1"/>
          </p:cNvSpPr>
          <p:nvPr>
            <p:ph type="body" idx="1"/>
          </p:nvPr>
        </p:nvSpPr>
        <p:spPr>
          <a:xfrm>
            <a:off x="725805" y="1557338"/>
            <a:ext cx="7846723" cy="4495800"/>
          </a:xfrm>
        </p:spPr>
        <p:txBody>
          <a:bodyPr/>
          <a:lstStyle/>
          <a:p>
            <a:pPr eaLnBrk="1" hangingPunct="1">
              <a:lnSpc>
                <a:spcPct val="150000"/>
              </a:lnSpc>
            </a:pPr>
            <a:r>
              <a:rPr lang="zh-CN" altLang="en-US" sz="2000" b="1" dirty="0" smtClean="0">
                <a:solidFill>
                  <a:schemeClr val="bg1"/>
                </a:solidFill>
                <a:latin typeface="微软雅黑" panose="020B0503020204020204" pitchFamily="34" charset="-122"/>
                <a:ea typeface="微软雅黑" panose="020B0503020204020204" pitchFamily="34" charset="-122"/>
              </a:rPr>
              <a:t>自然语言就是人们常用的语言，可以是汉语、英语或其他语言。</a:t>
            </a:r>
            <a:endParaRPr lang="zh-CN" altLang="en-US" sz="2000" b="1"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b="1" dirty="0" smtClean="0">
                <a:solidFill>
                  <a:schemeClr val="bg1"/>
                </a:solidFill>
                <a:latin typeface="微软雅黑" panose="020B0503020204020204" pitchFamily="34" charset="-122"/>
                <a:ea typeface="微软雅黑" panose="020B0503020204020204" pitchFamily="34" charset="-122"/>
              </a:rPr>
              <a:t>用自然语言表示通俗易懂；但文字冗长，容易出现“歧义”性；而且，用自然语言描述包含分支和循环的算法，不很方便。</a:t>
            </a:r>
            <a:endParaRPr lang="zh-CN" altLang="en-US" sz="2000" b="1"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000" b="1" dirty="0" smtClean="0">
                <a:solidFill>
                  <a:schemeClr val="bg1"/>
                </a:solidFill>
                <a:latin typeface="微软雅黑" panose="020B0503020204020204" pitchFamily="34" charset="-122"/>
                <a:ea typeface="微软雅黑" panose="020B0503020204020204" pitchFamily="34" charset="-122"/>
              </a:rPr>
              <a:t>一般不使用自然语言描述算法。</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Rectangle 2"/>
          <p:cNvSpPr>
            <a:spLocks noGrp="1" noChangeArrowheads="1"/>
          </p:cNvSpPr>
          <p:nvPr>
            <p:ph type="body" sz="half" idx="1"/>
          </p:nvPr>
        </p:nvSpPr>
        <p:spPr>
          <a:xfrm>
            <a:off x="1117600" y="1482725"/>
            <a:ext cx="6905625" cy="3678555"/>
          </a:xfrm>
          <a:noFill/>
        </p:spPr>
        <p:txBody>
          <a:bodyPr lIns="21600" tIns="10800" rIns="21600" bIns="10800" anchor="ctr"/>
          <a:lstStyle/>
          <a:p>
            <a:pPr marL="0" indent="0" eaLnBrk="1" hangingPunct="1">
              <a:spcBef>
                <a:spcPct val="50000"/>
              </a:spcBef>
              <a:buClr>
                <a:schemeClr val="tx1"/>
              </a:buClr>
              <a:buFont typeface="Symbol" panose="05050102010706020507" pitchFamily="18" charset="2"/>
              <a:buNone/>
            </a:pPr>
            <a:r>
              <a:rPr lang="zh-CN" altLang="en-US" sz="2400" b="1" dirty="0" smtClean="0">
                <a:solidFill>
                  <a:schemeClr val="bg1"/>
                </a:solidFill>
                <a:latin typeface="微软雅黑" panose="020B0503020204020204" pitchFamily="34" charset="-122"/>
                <a:ea typeface="微软雅黑" panose="020B0503020204020204" pitchFamily="34" charset="-122"/>
              </a:rPr>
              <a:t>例如：描述计算并输出</a:t>
            </a:r>
            <a:r>
              <a:rPr lang="en-US" altLang="zh-CN" sz="2400" b="1" dirty="0" smtClean="0">
                <a:solidFill>
                  <a:schemeClr val="bg1"/>
                </a:solidFill>
                <a:latin typeface="微软雅黑" panose="020B0503020204020204" pitchFamily="34" charset="-122"/>
                <a:ea typeface="微软雅黑" panose="020B0503020204020204" pitchFamily="34" charset="-122"/>
              </a:rPr>
              <a:t>z=y/x</a:t>
            </a:r>
            <a:r>
              <a:rPr lang="zh-CN" altLang="en-US" sz="2400" b="1" dirty="0" smtClean="0">
                <a:solidFill>
                  <a:schemeClr val="bg1"/>
                </a:solidFill>
                <a:latin typeface="微软雅黑" panose="020B0503020204020204" pitchFamily="34" charset="-122"/>
                <a:ea typeface="微软雅黑" panose="020B0503020204020204" pitchFamily="34" charset="-122"/>
              </a:rPr>
              <a:t>的流程，可以用自然语言描述如下：</a:t>
            </a:r>
            <a:endParaRPr lang="zh-CN" altLang="en-US" sz="2400" b="1" dirty="0" smtClean="0">
              <a:solidFill>
                <a:schemeClr val="bg1"/>
              </a:solidFill>
              <a:latin typeface="微软雅黑" panose="020B0503020204020204" pitchFamily="34" charset="-122"/>
              <a:ea typeface="微软雅黑" panose="020B0503020204020204" pitchFamily="34" charset="-122"/>
            </a:endParaRPr>
          </a:p>
          <a:p>
            <a:pPr marL="0" indent="0" eaLnBrk="1" hangingPunct="1">
              <a:spcBef>
                <a:spcPct val="50000"/>
              </a:spcBef>
              <a:buClr>
                <a:schemeClr val="tx1"/>
              </a:buClr>
              <a:buFont typeface="Symbol" panose="05050102010706020507" pitchFamily="18" charset="2"/>
              <a:buNone/>
            </a:pPr>
            <a:r>
              <a:rPr lang="zh-CN" altLang="en-US" sz="2400" b="1" dirty="0" smtClean="0">
                <a:solidFill>
                  <a:schemeClr val="bg1"/>
                </a:solidFill>
                <a:latin typeface="微软雅黑" panose="020B0503020204020204" pitchFamily="34" charset="-122"/>
                <a:ea typeface="微软雅黑" panose="020B0503020204020204" pitchFamily="34" charset="-122"/>
              </a:rPr>
              <a:t>（</a:t>
            </a:r>
            <a:r>
              <a:rPr lang="en-US" altLang="zh-CN" sz="2400" b="1" dirty="0" smtClean="0">
                <a:solidFill>
                  <a:schemeClr val="bg1"/>
                </a:solidFill>
                <a:latin typeface="微软雅黑" panose="020B0503020204020204" pitchFamily="34" charset="-122"/>
                <a:ea typeface="微软雅黑" panose="020B0503020204020204" pitchFamily="34" charset="-122"/>
              </a:rPr>
              <a:t>1</a:t>
            </a:r>
            <a:r>
              <a:rPr lang="zh-CN" altLang="en-US" sz="2400" b="1" dirty="0" smtClean="0">
                <a:solidFill>
                  <a:schemeClr val="bg1"/>
                </a:solidFill>
                <a:latin typeface="微软雅黑" panose="020B0503020204020204" pitchFamily="34" charset="-122"/>
                <a:ea typeface="微软雅黑" panose="020B0503020204020204" pitchFamily="34" charset="-122"/>
              </a:rPr>
              <a:t>）输入</a:t>
            </a:r>
            <a:r>
              <a:rPr lang="en-US" altLang="zh-CN" sz="2400" b="1" dirty="0" smtClean="0">
                <a:solidFill>
                  <a:schemeClr val="bg1"/>
                </a:solidFill>
                <a:latin typeface="微软雅黑" panose="020B0503020204020204" pitchFamily="34" charset="-122"/>
                <a:ea typeface="微软雅黑" panose="020B0503020204020204" pitchFamily="34" charset="-122"/>
              </a:rPr>
              <a:t>x</a:t>
            </a:r>
            <a:r>
              <a:rPr lang="zh-CN" altLang="en-US" sz="2400" b="1" dirty="0" smtClean="0">
                <a:solidFill>
                  <a:schemeClr val="bg1"/>
                </a:solidFill>
                <a:latin typeface="微软雅黑" panose="020B0503020204020204" pitchFamily="34" charset="-122"/>
                <a:ea typeface="微软雅黑" panose="020B0503020204020204" pitchFamily="34" charset="-122"/>
              </a:rPr>
              <a:t>，</a:t>
            </a:r>
            <a:r>
              <a:rPr lang="en-US" altLang="zh-CN" sz="2400" b="1" dirty="0" smtClean="0">
                <a:solidFill>
                  <a:schemeClr val="bg1"/>
                </a:solidFill>
                <a:latin typeface="微软雅黑" panose="020B0503020204020204" pitchFamily="34" charset="-122"/>
                <a:ea typeface="微软雅黑" panose="020B0503020204020204" pitchFamily="34" charset="-122"/>
              </a:rPr>
              <a:t>y</a:t>
            </a:r>
            <a:r>
              <a:rPr lang="zh-CN" altLang="en-US" sz="2400" b="1" dirty="0" smtClean="0">
                <a:solidFill>
                  <a:schemeClr val="bg1"/>
                </a:solidFill>
                <a:latin typeface="微软雅黑" panose="020B0503020204020204" pitchFamily="34" charset="-122"/>
                <a:ea typeface="微软雅黑" panose="020B0503020204020204" pitchFamily="34" charset="-122"/>
              </a:rPr>
              <a:t>。</a:t>
            </a:r>
            <a:endParaRPr lang="zh-CN" altLang="en-US" sz="2400" b="1" dirty="0" smtClean="0">
              <a:solidFill>
                <a:schemeClr val="bg1"/>
              </a:solidFill>
              <a:latin typeface="微软雅黑" panose="020B0503020204020204" pitchFamily="34" charset="-122"/>
              <a:ea typeface="微软雅黑" panose="020B0503020204020204" pitchFamily="34" charset="-122"/>
            </a:endParaRPr>
          </a:p>
          <a:p>
            <a:pPr marL="0" indent="0" eaLnBrk="1" hangingPunct="1">
              <a:spcBef>
                <a:spcPct val="50000"/>
              </a:spcBef>
              <a:buClr>
                <a:schemeClr val="tx1"/>
              </a:buClr>
              <a:buFont typeface="Symbol" panose="05050102010706020507" pitchFamily="18" charset="2"/>
              <a:buNone/>
            </a:pPr>
            <a:r>
              <a:rPr lang="zh-CN" altLang="en-US" sz="2400" b="1" dirty="0" smtClean="0">
                <a:solidFill>
                  <a:schemeClr val="bg1"/>
                </a:solidFill>
                <a:latin typeface="微软雅黑" panose="020B0503020204020204" pitchFamily="34" charset="-122"/>
                <a:ea typeface="微软雅黑" panose="020B0503020204020204" pitchFamily="34" charset="-122"/>
              </a:rPr>
              <a:t>（</a:t>
            </a:r>
            <a:r>
              <a:rPr lang="en-US" altLang="zh-CN" sz="2400" b="1" dirty="0" smtClean="0">
                <a:solidFill>
                  <a:schemeClr val="bg1"/>
                </a:solidFill>
                <a:latin typeface="微软雅黑" panose="020B0503020204020204" pitchFamily="34" charset="-122"/>
                <a:ea typeface="微软雅黑" panose="020B0503020204020204" pitchFamily="34" charset="-122"/>
              </a:rPr>
              <a:t>2</a:t>
            </a:r>
            <a:r>
              <a:rPr lang="zh-CN" altLang="en-US" sz="2400" b="1" dirty="0" smtClean="0">
                <a:solidFill>
                  <a:schemeClr val="bg1"/>
                </a:solidFill>
                <a:latin typeface="微软雅黑" panose="020B0503020204020204" pitchFamily="34" charset="-122"/>
                <a:ea typeface="微软雅黑" panose="020B0503020204020204" pitchFamily="34" charset="-122"/>
              </a:rPr>
              <a:t>）判断</a:t>
            </a:r>
            <a:r>
              <a:rPr lang="en-US" altLang="zh-CN" sz="2400" b="1" dirty="0" smtClean="0">
                <a:solidFill>
                  <a:schemeClr val="bg1"/>
                </a:solidFill>
                <a:latin typeface="微软雅黑" panose="020B0503020204020204" pitchFamily="34" charset="-122"/>
                <a:ea typeface="微软雅黑" panose="020B0503020204020204" pitchFamily="34" charset="-122"/>
              </a:rPr>
              <a:t>x</a:t>
            </a:r>
            <a:r>
              <a:rPr lang="zh-CN" altLang="en-US" sz="2400" b="1" dirty="0" smtClean="0">
                <a:solidFill>
                  <a:schemeClr val="bg1"/>
                </a:solidFill>
                <a:latin typeface="微软雅黑" panose="020B0503020204020204" pitchFamily="34" charset="-122"/>
                <a:ea typeface="微软雅黑" panose="020B0503020204020204" pitchFamily="34" charset="-122"/>
              </a:rPr>
              <a:t>是否为</a:t>
            </a:r>
            <a:r>
              <a:rPr lang="en-US" altLang="zh-CN" sz="2400" b="1" dirty="0" smtClean="0">
                <a:solidFill>
                  <a:schemeClr val="bg1"/>
                </a:solidFill>
                <a:latin typeface="微软雅黑" panose="020B0503020204020204" pitchFamily="34" charset="-122"/>
                <a:ea typeface="微软雅黑" panose="020B0503020204020204" pitchFamily="34" charset="-122"/>
              </a:rPr>
              <a:t>0</a:t>
            </a:r>
            <a:r>
              <a:rPr lang="zh-CN" altLang="en-US" sz="2400" b="1" dirty="0" smtClean="0">
                <a:solidFill>
                  <a:schemeClr val="bg1"/>
                </a:solidFill>
                <a:latin typeface="微软雅黑" panose="020B0503020204020204" pitchFamily="34" charset="-122"/>
                <a:ea typeface="微软雅黑" panose="020B0503020204020204" pitchFamily="34" charset="-122"/>
              </a:rPr>
              <a:t>：</a:t>
            </a:r>
            <a:endParaRPr lang="zh-CN" altLang="en-US" sz="2400" b="1" dirty="0" smtClean="0">
              <a:solidFill>
                <a:schemeClr val="bg1"/>
              </a:solidFill>
              <a:latin typeface="微软雅黑" panose="020B0503020204020204" pitchFamily="34" charset="-122"/>
              <a:ea typeface="微软雅黑" panose="020B0503020204020204" pitchFamily="34" charset="-122"/>
            </a:endParaRPr>
          </a:p>
          <a:p>
            <a:pPr marL="0" indent="0" eaLnBrk="1" hangingPunct="1">
              <a:spcBef>
                <a:spcPct val="50000"/>
              </a:spcBef>
              <a:buClr>
                <a:schemeClr val="tx1"/>
              </a:buClr>
              <a:buFont typeface="Symbol" panose="05050102010706020507" pitchFamily="18" charset="2"/>
              <a:buNone/>
            </a:pPr>
            <a:r>
              <a:rPr lang="zh-CN" altLang="en-US" sz="2400" b="1" dirty="0" smtClean="0">
                <a:solidFill>
                  <a:schemeClr val="bg1"/>
                </a:solidFill>
                <a:latin typeface="微软雅黑" panose="020B0503020204020204" pitchFamily="34" charset="-122"/>
                <a:ea typeface="微软雅黑" panose="020B0503020204020204" pitchFamily="34" charset="-122"/>
              </a:rPr>
              <a:t>          若</a:t>
            </a:r>
            <a:r>
              <a:rPr lang="en-US" altLang="zh-CN" sz="2400" b="1" dirty="0" smtClean="0">
                <a:solidFill>
                  <a:schemeClr val="bg1"/>
                </a:solidFill>
                <a:latin typeface="微软雅黑" panose="020B0503020204020204" pitchFamily="34" charset="-122"/>
                <a:ea typeface="微软雅黑" panose="020B0503020204020204" pitchFamily="34" charset="-122"/>
              </a:rPr>
              <a:t>X=0,</a:t>
            </a:r>
            <a:r>
              <a:rPr lang="zh-CN" altLang="en-US" sz="2400" b="1" dirty="0" smtClean="0">
                <a:solidFill>
                  <a:schemeClr val="bg1"/>
                </a:solidFill>
                <a:latin typeface="微软雅黑" panose="020B0503020204020204" pitchFamily="34" charset="-122"/>
                <a:ea typeface="微软雅黑" panose="020B0503020204020204" pitchFamily="34" charset="-122"/>
              </a:rPr>
              <a:t>则输出错误信息；</a:t>
            </a:r>
            <a:endParaRPr lang="zh-CN" altLang="en-US" sz="2400" b="1" dirty="0" smtClean="0">
              <a:solidFill>
                <a:schemeClr val="bg1"/>
              </a:solidFill>
              <a:latin typeface="微软雅黑" panose="020B0503020204020204" pitchFamily="34" charset="-122"/>
              <a:ea typeface="微软雅黑" panose="020B0503020204020204" pitchFamily="34" charset="-122"/>
            </a:endParaRPr>
          </a:p>
          <a:p>
            <a:pPr marL="0" indent="0" eaLnBrk="1" hangingPunct="1">
              <a:spcBef>
                <a:spcPct val="50000"/>
              </a:spcBef>
              <a:buClr>
                <a:schemeClr val="tx1"/>
              </a:buClr>
              <a:buFont typeface="Symbol" panose="05050102010706020507" pitchFamily="18" charset="2"/>
              <a:buNone/>
            </a:pPr>
            <a:r>
              <a:rPr lang="zh-CN" altLang="en-US" sz="2400" b="1" dirty="0" smtClean="0">
                <a:solidFill>
                  <a:schemeClr val="bg1"/>
                </a:solidFill>
                <a:latin typeface="微软雅黑" panose="020B0503020204020204" pitchFamily="34" charset="-122"/>
                <a:ea typeface="微软雅黑" panose="020B0503020204020204" pitchFamily="34" charset="-122"/>
              </a:rPr>
              <a:t>          否则计算 </a:t>
            </a:r>
            <a:r>
              <a:rPr lang="en-US" altLang="zh-CN" sz="2400" b="1" dirty="0" smtClean="0">
                <a:solidFill>
                  <a:schemeClr val="bg1"/>
                </a:solidFill>
                <a:latin typeface="微软雅黑" panose="020B0503020204020204" pitchFamily="34" charset="-122"/>
                <a:ea typeface="微软雅黑" panose="020B0503020204020204" pitchFamily="34" charset="-122"/>
              </a:rPr>
              <a:t>y/x </a:t>
            </a:r>
            <a:r>
              <a:rPr lang="en-US" altLang="zh-CN" sz="2400" b="1" dirty="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400" b="1" dirty="0" smtClean="0">
                <a:solidFill>
                  <a:schemeClr val="bg1"/>
                </a:solidFill>
                <a:latin typeface="微软雅黑" panose="020B0503020204020204" pitchFamily="34" charset="-122"/>
                <a:ea typeface="微软雅黑" panose="020B0503020204020204" pitchFamily="34" charset="-122"/>
              </a:rPr>
              <a:t> z</a:t>
            </a:r>
            <a:r>
              <a:rPr lang="zh-CN" altLang="en-US" sz="2400" b="1" dirty="0" smtClean="0">
                <a:solidFill>
                  <a:schemeClr val="bg1"/>
                </a:solidFill>
                <a:latin typeface="微软雅黑" panose="020B0503020204020204" pitchFamily="34" charset="-122"/>
                <a:ea typeface="微软雅黑" panose="020B0503020204020204" pitchFamily="34" charset="-122"/>
              </a:rPr>
              <a:t>，且输出</a:t>
            </a:r>
            <a:r>
              <a:rPr lang="en-US" altLang="zh-CN" sz="2400" b="1" dirty="0" smtClean="0">
                <a:solidFill>
                  <a:schemeClr val="bg1"/>
                </a:solidFill>
                <a:latin typeface="微软雅黑" panose="020B0503020204020204" pitchFamily="34" charset="-122"/>
                <a:ea typeface="微软雅黑" panose="020B0503020204020204" pitchFamily="34" charset="-122"/>
              </a:rPr>
              <a:t>z</a:t>
            </a:r>
            <a:r>
              <a:rPr lang="zh-CN" altLang="en-US" sz="2400" b="1" dirty="0" smtClean="0">
                <a:solidFill>
                  <a:schemeClr val="bg1"/>
                </a:solidFill>
                <a:latin typeface="微软雅黑" panose="020B0503020204020204" pitchFamily="34" charset="-122"/>
                <a:ea typeface="微软雅黑" panose="020B0503020204020204" pitchFamily="34" charset="-122"/>
              </a:rPr>
              <a:t>。</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104451" name="Text Box 3"/>
          <p:cNvSpPr txBox="1">
            <a:spLocks noChangeArrowheads="1"/>
          </p:cNvSpPr>
          <p:nvPr/>
        </p:nvSpPr>
        <p:spPr bwMode="auto">
          <a:xfrm>
            <a:off x="1116648" y="981075"/>
            <a:ext cx="4176712" cy="504825"/>
          </a:xfrm>
          <a:prstGeom prst="rect">
            <a:avLst/>
          </a:prstGeom>
          <a:noFill/>
          <a:ln w="9525">
            <a:noFill/>
            <a:miter lim="800000"/>
          </a:ln>
        </p:spPr>
        <p:txBody>
          <a:bodyPr/>
          <a:lstStyle/>
          <a:p>
            <a:pPr eaLnBrk="1" hangingPunct="1"/>
            <a:r>
              <a:rPr lang="zh-CN" altLang="en-US" sz="2800">
                <a:solidFill>
                  <a:srgbClr val="0070C0"/>
                </a:solidFill>
                <a:ea typeface="微软雅黑" panose="020B0503020204020204" pitchFamily="34" charset="-122"/>
              </a:rPr>
              <a:t>自然语言描述举例</a:t>
            </a:r>
            <a:endParaRPr lang="zh-CN" altLang="en-US" sz="2800">
              <a:solidFill>
                <a:srgbClr val="0070C0"/>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Rectangle 3"/>
          <p:cNvSpPr>
            <a:spLocks noGrp="1" noChangeArrowheads="1"/>
          </p:cNvSpPr>
          <p:nvPr>
            <p:ph type="body" idx="1"/>
          </p:nvPr>
        </p:nvSpPr>
        <p:spPr>
          <a:xfrm>
            <a:off x="973455" y="837565"/>
            <a:ext cx="6913563" cy="4953000"/>
          </a:xfrm>
        </p:spPr>
        <p:txBody>
          <a:bodyPr/>
          <a:lstStyle/>
          <a:p>
            <a:pPr eaLnBrk="1" hangingPunct="1">
              <a:lnSpc>
                <a:spcPct val="150000"/>
              </a:lnSpc>
              <a:buFont typeface="Wingdings" panose="05000000000000000000" pitchFamily="2" charset="2"/>
              <a:buNone/>
            </a:pPr>
            <a:r>
              <a:rPr lang="zh-CN" altLang="en-US" sz="2800" b="1" dirty="0" smtClean="0">
                <a:solidFill>
                  <a:schemeClr val="bg1"/>
                </a:solidFill>
                <a:latin typeface="微软雅黑" panose="020B0503020204020204" pitchFamily="34" charset="-122"/>
                <a:ea typeface="微软雅黑" panose="020B0503020204020204" pitchFamily="34" charset="-122"/>
              </a:rPr>
              <a:t>例：判断</a:t>
            </a:r>
            <a:r>
              <a:rPr lang="en-US" altLang="zh-CN" sz="2800" b="1" dirty="0" smtClean="0">
                <a:solidFill>
                  <a:schemeClr val="bg1"/>
                </a:solidFill>
                <a:latin typeface="微软雅黑" panose="020B0503020204020204" pitchFamily="34" charset="-122"/>
                <a:ea typeface="微软雅黑" panose="020B0503020204020204" pitchFamily="34" charset="-122"/>
              </a:rPr>
              <a:t>2000</a:t>
            </a:r>
            <a:r>
              <a:rPr lang="zh-CN" altLang="en-US" sz="2800" b="1" dirty="0" smtClean="0">
                <a:solidFill>
                  <a:schemeClr val="bg1"/>
                </a:solidFill>
                <a:latin typeface="微软雅黑" panose="020B0503020204020204" pitchFamily="34" charset="-122"/>
                <a:ea typeface="微软雅黑" panose="020B0503020204020204" pitchFamily="34" charset="-122"/>
              </a:rPr>
              <a:t>年</a:t>
            </a:r>
            <a:r>
              <a:rPr lang="en-US" altLang="zh-CN" sz="2800" b="1" dirty="0" smtClean="0">
                <a:solidFill>
                  <a:schemeClr val="bg1"/>
                </a:solidFill>
                <a:latin typeface="微软雅黑" panose="020B0503020204020204" pitchFamily="34" charset="-122"/>
                <a:ea typeface="微软雅黑" panose="020B0503020204020204" pitchFamily="34" charset="-122"/>
              </a:rPr>
              <a:t>---2500</a:t>
            </a:r>
            <a:r>
              <a:rPr lang="zh-CN" altLang="en-US" sz="2800" b="1" dirty="0" smtClean="0">
                <a:solidFill>
                  <a:schemeClr val="bg1"/>
                </a:solidFill>
                <a:latin typeface="微软雅黑" panose="020B0503020204020204" pitchFamily="34" charset="-122"/>
                <a:ea typeface="微软雅黑" panose="020B0503020204020204" pitchFamily="34" charset="-122"/>
              </a:rPr>
              <a:t>年中的每一年是否闰年，将结果输出。</a:t>
            </a:r>
            <a:endParaRPr lang="zh-CN" altLang="en-US" sz="2800" b="1"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  解：闰年的条件是：</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    </a:t>
            </a:r>
            <a:r>
              <a:rPr lang="en-US" altLang="zh-CN" sz="2400" dirty="0" smtClean="0">
                <a:solidFill>
                  <a:schemeClr val="bg1"/>
                </a:solidFill>
                <a:latin typeface="微软雅黑" panose="020B0503020204020204" pitchFamily="34" charset="-122"/>
                <a:ea typeface="微软雅黑" panose="020B0503020204020204" pitchFamily="34" charset="-122"/>
              </a:rPr>
              <a:t>(1)</a:t>
            </a:r>
            <a:r>
              <a:rPr lang="zh-CN" altLang="en-US" sz="2400" dirty="0" smtClean="0">
                <a:solidFill>
                  <a:srgbClr val="FF0000"/>
                </a:solidFill>
                <a:latin typeface="微软雅黑" panose="020B0503020204020204" pitchFamily="34" charset="-122"/>
                <a:ea typeface="微软雅黑" panose="020B0503020204020204" pitchFamily="34" charset="-122"/>
              </a:rPr>
              <a:t>能被</a:t>
            </a:r>
            <a:r>
              <a:rPr lang="en-US" altLang="zh-CN" sz="2400" dirty="0" smtClean="0">
                <a:solidFill>
                  <a:srgbClr val="FF0000"/>
                </a:solidFill>
                <a:latin typeface="微软雅黑" panose="020B0503020204020204" pitchFamily="34" charset="-122"/>
                <a:ea typeface="微软雅黑" panose="020B0503020204020204" pitchFamily="34" charset="-122"/>
              </a:rPr>
              <a:t>4</a:t>
            </a:r>
            <a:r>
              <a:rPr lang="zh-CN" altLang="en-US" sz="2400" dirty="0" smtClean="0">
                <a:solidFill>
                  <a:srgbClr val="FF0000"/>
                </a:solidFill>
                <a:latin typeface="微软雅黑" panose="020B0503020204020204" pitchFamily="34" charset="-122"/>
                <a:ea typeface="微软雅黑" panose="020B0503020204020204" pitchFamily="34" charset="-122"/>
              </a:rPr>
              <a:t>整除，但不能被</a:t>
            </a:r>
            <a:r>
              <a:rPr lang="en-US" altLang="zh-CN" sz="2400" dirty="0" smtClean="0">
                <a:solidFill>
                  <a:srgbClr val="FF0000"/>
                </a:solidFill>
                <a:latin typeface="微软雅黑" panose="020B0503020204020204" pitchFamily="34" charset="-122"/>
                <a:ea typeface="微软雅黑" panose="020B0503020204020204" pitchFamily="34" charset="-122"/>
              </a:rPr>
              <a:t>100</a:t>
            </a:r>
            <a:r>
              <a:rPr lang="zh-CN" altLang="en-US" sz="2400" dirty="0" smtClean="0">
                <a:solidFill>
                  <a:srgbClr val="FF0000"/>
                </a:solidFill>
                <a:latin typeface="微软雅黑" panose="020B0503020204020204" pitchFamily="34" charset="-122"/>
                <a:ea typeface="微软雅黑" panose="020B0503020204020204" pitchFamily="34" charset="-122"/>
              </a:rPr>
              <a:t>整除</a:t>
            </a:r>
            <a:r>
              <a:rPr lang="zh-CN" altLang="en-US" sz="2400" dirty="0" smtClean="0">
                <a:solidFill>
                  <a:schemeClr val="bg1"/>
                </a:solidFill>
                <a:latin typeface="微软雅黑" panose="020B0503020204020204" pitchFamily="34" charset="-122"/>
                <a:ea typeface="微软雅黑" panose="020B0503020204020204" pitchFamily="34" charset="-122"/>
              </a:rPr>
              <a:t>的年份是闰年；如</a:t>
            </a:r>
            <a:r>
              <a:rPr lang="en-US" altLang="zh-CN" sz="2400" dirty="0" smtClean="0">
                <a:solidFill>
                  <a:schemeClr val="bg1"/>
                </a:solidFill>
                <a:latin typeface="微软雅黑" panose="020B0503020204020204" pitchFamily="34" charset="-122"/>
                <a:ea typeface="微软雅黑" panose="020B0503020204020204" pitchFamily="34" charset="-122"/>
              </a:rPr>
              <a:t>1996</a:t>
            </a:r>
            <a:r>
              <a:rPr lang="zh-CN" altLang="en-US" sz="2400" dirty="0" smtClean="0">
                <a:solidFill>
                  <a:schemeClr val="bg1"/>
                </a:solidFill>
                <a:latin typeface="微软雅黑" panose="020B0503020204020204" pitchFamily="34" charset="-122"/>
                <a:ea typeface="微软雅黑" panose="020B0503020204020204" pitchFamily="34" charset="-122"/>
              </a:rPr>
              <a:t>，</a:t>
            </a:r>
            <a:r>
              <a:rPr lang="en-US" altLang="zh-CN" sz="2400" dirty="0" smtClean="0">
                <a:solidFill>
                  <a:schemeClr val="bg1"/>
                </a:solidFill>
                <a:latin typeface="微软雅黑" panose="020B0503020204020204" pitchFamily="34" charset="-122"/>
                <a:ea typeface="微软雅黑" panose="020B0503020204020204" pitchFamily="34" charset="-122"/>
              </a:rPr>
              <a:t>2004</a:t>
            </a:r>
            <a:r>
              <a:rPr lang="zh-CN" altLang="en-US" sz="2400" dirty="0" smtClean="0">
                <a:solidFill>
                  <a:schemeClr val="bg1"/>
                </a:solidFill>
                <a:latin typeface="微软雅黑" panose="020B0503020204020204" pitchFamily="34" charset="-122"/>
                <a:ea typeface="微软雅黑" panose="020B0503020204020204" pitchFamily="34" charset="-122"/>
              </a:rPr>
              <a:t>年。</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    </a:t>
            </a:r>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rgbClr val="FF0000"/>
                </a:solidFill>
                <a:latin typeface="微软雅黑" panose="020B0503020204020204" pitchFamily="34" charset="-122"/>
                <a:ea typeface="微软雅黑" panose="020B0503020204020204" pitchFamily="34" charset="-122"/>
              </a:rPr>
              <a:t>能被</a:t>
            </a:r>
            <a:r>
              <a:rPr lang="en-US" altLang="zh-CN" sz="2400" dirty="0" smtClean="0">
                <a:solidFill>
                  <a:srgbClr val="FF0000"/>
                </a:solidFill>
                <a:latin typeface="微软雅黑" panose="020B0503020204020204" pitchFamily="34" charset="-122"/>
                <a:ea typeface="微软雅黑" panose="020B0503020204020204" pitchFamily="34" charset="-122"/>
              </a:rPr>
              <a:t>100</a:t>
            </a:r>
            <a:r>
              <a:rPr lang="zh-CN" altLang="en-US" sz="2400" dirty="0" smtClean="0">
                <a:solidFill>
                  <a:srgbClr val="FF0000"/>
                </a:solidFill>
                <a:latin typeface="微软雅黑" panose="020B0503020204020204" pitchFamily="34" charset="-122"/>
                <a:ea typeface="微软雅黑" panose="020B0503020204020204" pitchFamily="34" charset="-122"/>
              </a:rPr>
              <a:t>整除，又能被</a:t>
            </a:r>
            <a:r>
              <a:rPr lang="en-US" altLang="zh-CN" sz="2400" dirty="0" smtClean="0">
                <a:solidFill>
                  <a:srgbClr val="FF0000"/>
                </a:solidFill>
                <a:latin typeface="微软雅黑" panose="020B0503020204020204" pitchFamily="34" charset="-122"/>
                <a:ea typeface="微软雅黑" panose="020B0503020204020204" pitchFamily="34" charset="-122"/>
              </a:rPr>
              <a:t>400</a:t>
            </a:r>
            <a:r>
              <a:rPr lang="zh-CN" altLang="en-US" sz="2400" dirty="0" smtClean="0">
                <a:solidFill>
                  <a:srgbClr val="FF0000"/>
                </a:solidFill>
                <a:latin typeface="微软雅黑" panose="020B0503020204020204" pitchFamily="34" charset="-122"/>
                <a:ea typeface="微软雅黑" panose="020B0503020204020204" pitchFamily="34" charset="-122"/>
              </a:rPr>
              <a:t>整除</a:t>
            </a:r>
            <a:r>
              <a:rPr lang="zh-CN" altLang="en-US" sz="2400" dirty="0" smtClean="0">
                <a:solidFill>
                  <a:schemeClr val="bg1"/>
                </a:solidFill>
                <a:latin typeface="微软雅黑" panose="020B0503020204020204" pitchFamily="34" charset="-122"/>
                <a:ea typeface="微软雅黑" panose="020B0503020204020204" pitchFamily="34" charset="-122"/>
              </a:rPr>
              <a:t>的年份是闰年。如</a:t>
            </a:r>
            <a:r>
              <a:rPr lang="en-US" altLang="zh-CN" sz="2400" dirty="0" smtClean="0">
                <a:solidFill>
                  <a:schemeClr val="bg1"/>
                </a:solidFill>
                <a:latin typeface="微软雅黑" panose="020B0503020204020204" pitchFamily="34" charset="-122"/>
                <a:ea typeface="微软雅黑" panose="020B0503020204020204" pitchFamily="34" charset="-122"/>
              </a:rPr>
              <a:t>1600</a:t>
            </a:r>
            <a:r>
              <a:rPr lang="zh-CN" altLang="en-US" sz="2400" dirty="0" smtClean="0">
                <a:solidFill>
                  <a:schemeClr val="bg1"/>
                </a:solidFill>
                <a:latin typeface="微软雅黑" panose="020B0503020204020204" pitchFamily="34" charset="-122"/>
                <a:ea typeface="微软雅黑" panose="020B0503020204020204" pitchFamily="34" charset="-122"/>
              </a:rPr>
              <a:t>，</a:t>
            </a:r>
            <a:r>
              <a:rPr lang="en-US" altLang="zh-CN" sz="2400" dirty="0" smtClean="0">
                <a:solidFill>
                  <a:schemeClr val="bg1"/>
                </a:solidFill>
                <a:latin typeface="微软雅黑" panose="020B0503020204020204" pitchFamily="34" charset="-122"/>
                <a:ea typeface="微软雅黑" panose="020B0503020204020204" pitchFamily="34" charset="-122"/>
              </a:rPr>
              <a:t>2000</a:t>
            </a:r>
            <a:r>
              <a:rPr lang="zh-CN" altLang="en-US" sz="2400" dirty="0" smtClean="0">
                <a:solidFill>
                  <a:schemeClr val="bg1"/>
                </a:solidFill>
                <a:latin typeface="微软雅黑" panose="020B0503020204020204" pitchFamily="34" charset="-122"/>
                <a:ea typeface="微软雅黑" panose="020B0503020204020204" pitchFamily="34" charset="-122"/>
              </a:rPr>
              <a:t>年。不符合这两个条件的年份不是闰年。</a:t>
            </a:r>
            <a:endParaRPr lang="zh-CN" altLang="en-US" sz="24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xfrm>
            <a:off x="901065" y="979805"/>
            <a:ext cx="7523480" cy="4854575"/>
          </a:xfrm>
        </p:spPr>
        <p:txBody>
          <a:bodyPr/>
          <a:lstStyle/>
          <a:p>
            <a:pPr eaLnBrk="1" hangingPunct="1">
              <a:lnSpc>
                <a:spcPct val="125000"/>
              </a:lnSpc>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算法如下：设</a:t>
            </a:r>
            <a:r>
              <a:rPr lang="en-US" altLang="zh-CN" sz="2000" smtClean="0">
                <a:solidFill>
                  <a:schemeClr val="bg1"/>
                </a:solidFill>
                <a:latin typeface="微软雅黑" panose="020B0503020204020204" pitchFamily="34" charset="-122"/>
                <a:ea typeface="微软雅黑" panose="020B0503020204020204" pitchFamily="34" charset="-122"/>
              </a:rPr>
              <a:t>y</a:t>
            </a:r>
            <a:r>
              <a:rPr lang="zh-CN" altLang="en-US" sz="2000" smtClean="0">
                <a:solidFill>
                  <a:schemeClr val="bg1"/>
                </a:solidFill>
                <a:latin typeface="微软雅黑" panose="020B0503020204020204" pitchFamily="34" charset="-122"/>
                <a:ea typeface="微软雅黑" panose="020B0503020204020204" pitchFamily="34" charset="-122"/>
              </a:rPr>
              <a:t>为被检测的年份，可采取以下步骤：</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25000"/>
              </a:lnSpc>
              <a:buFont typeface="Symbol" panose="05050102010706020507" pitchFamily="18" charset="2"/>
              <a:buNone/>
            </a:pPr>
            <a:r>
              <a:rPr lang="en-US" altLang="zh-CN" sz="2000" smtClean="0">
                <a:solidFill>
                  <a:schemeClr val="bg1"/>
                </a:solidFill>
                <a:latin typeface="微软雅黑" panose="020B0503020204020204" pitchFamily="34" charset="-122"/>
                <a:ea typeface="微软雅黑" panose="020B0503020204020204" pitchFamily="34" charset="-122"/>
              </a:rPr>
              <a:t>S1: 2000 </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y;</a:t>
            </a:r>
            <a:endPar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endParaRPr>
          </a:p>
          <a:p>
            <a:pPr eaLnBrk="1" hangingPunct="1">
              <a:lnSpc>
                <a:spcPct val="125000"/>
              </a:lnSpc>
              <a:buFont typeface="Symbol" panose="05050102010706020507" pitchFamily="18" charset="2"/>
              <a:buNone/>
            </a:pP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S2: </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若</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y</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不能被</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4</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整除，则输出</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y “</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不是闰年”。然后转到</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s6.</a:t>
            </a:r>
            <a:endPar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endParaRPr>
          </a:p>
          <a:p>
            <a:pPr eaLnBrk="1" hangingPunct="1">
              <a:lnSpc>
                <a:spcPct val="125000"/>
              </a:lnSpc>
              <a:buFont typeface="Symbol" panose="05050102010706020507" pitchFamily="18" charset="2"/>
              <a:buNone/>
            </a:pP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S3: </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若</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y</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能被</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4</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整除，不能被</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100</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整除，输出</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y “</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是闰年”，然后转到</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s6</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endParaRPr>
          </a:p>
          <a:p>
            <a:pPr eaLnBrk="1" hangingPunct="1">
              <a:lnSpc>
                <a:spcPct val="125000"/>
              </a:lnSpc>
              <a:buFont typeface="Symbol" panose="05050102010706020507" pitchFamily="18" charset="2"/>
              <a:buNone/>
            </a:pP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S4: </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若</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y </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能被</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100</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整除，又能被</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400</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整除，输出</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y “</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是闰年”，然后转到</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s6</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endParaRPr>
          </a:p>
          <a:p>
            <a:pPr eaLnBrk="1" hangingPunct="1">
              <a:lnSpc>
                <a:spcPct val="125000"/>
              </a:lnSpc>
              <a:buFont typeface="Symbol" panose="05050102010706020507" pitchFamily="18" charset="2"/>
              <a:buNone/>
            </a:pP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S5: </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输出 </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y “</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不是闰年”。</a:t>
            </a:r>
            <a:endPar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endParaRPr>
          </a:p>
          <a:p>
            <a:pPr eaLnBrk="1" hangingPunct="1">
              <a:lnSpc>
                <a:spcPct val="125000"/>
              </a:lnSpc>
              <a:buFont typeface="Symbol" panose="05050102010706020507" pitchFamily="18" charset="2"/>
              <a:buNone/>
            </a:pP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S6: y+1 y;</a:t>
            </a:r>
            <a:endPar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endParaRPr>
          </a:p>
          <a:p>
            <a:pPr eaLnBrk="1" hangingPunct="1">
              <a:lnSpc>
                <a:spcPct val="125000"/>
              </a:lnSpc>
              <a:buFont typeface="Symbol" panose="05050102010706020507" pitchFamily="18" charset="2"/>
              <a:buNone/>
            </a:pP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S7: </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当</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y2500</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时，转</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s2</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继续执行，如</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y&gt;2500,</a:t>
            </a:r>
            <a:r>
              <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算法停止。</a:t>
            </a:r>
            <a:endParaRPr lang="zh-CN" altLang="en-US"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endParaRPr>
          </a:p>
        </p:txBody>
      </p:sp>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Rectangle 2"/>
          <p:cNvSpPr>
            <a:spLocks noGrp="1" noChangeArrowheads="1"/>
          </p:cNvSpPr>
          <p:nvPr>
            <p:ph type="body" idx="1"/>
          </p:nvPr>
        </p:nvSpPr>
        <p:spPr>
          <a:xfrm>
            <a:off x="758825" y="2787650"/>
            <a:ext cx="8048625" cy="3233420"/>
          </a:xfrm>
        </p:spPr>
        <p:txBody>
          <a:bodyPr/>
          <a:lstStyle/>
          <a:p>
            <a:pPr eaLnBrk="1" hangingPunct="1">
              <a:lnSpc>
                <a:spcPct val="130000"/>
              </a:lnSpc>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1</a:t>
            </a:r>
            <a:r>
              <a:rPr lang="zh-CN" altLang="en-US" sz="2000" smtClean="0">
                <a:solidFill>
                  <a:schemeClr val="bg1"/>
                </a:solidFill>
                <a:latin typeface="微软雅黑" panose="020B0503020204020204" pitchFamily="34" charset="-122"/>
                <a:ea typeface="微软雅黑" panose="020B0503020204020204" pitchFamily="34" charset="-122"/>
              </a:rPr>
              <a:t>）使</a:t>
            </a:r>
            <a:r>
              <a:rPr lang="en-US" altLang="zh-CN" sz="2000" smtClean="0">
                <a:solidFill>
                  <a:schemeClr val="bg1"/>
                </a:solidFill>
                <a:latin typeface="微软雅黑" panose="020B0503020204020204" pitchFamily="34" charset="-122"/>
                <a:ea typeface="微软雅黑" panose="020B0503020204020204" pitchFamily="34" charset="-122"/>
              </a:rPr>
              <a:t>S=0</a:t>
            </a: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S</a:t>
            </a:r>
            <a:r>
              <a:rPr lang="zh-CN" altLang="en-US" sz="2000" smtClean="0">
                <a:solidFill>
                  <a:schemeClr val="bg1"/>
                </a:solidFill>
                <a:latin typeface="微软雅黑" panose="020B0503020204020204" pitchFamily="34" charset="-122"/>
                <a:ea typeface="微软雅黑" panose="020B0503020204020204" pitchFamily="34" charset="-122"/>
              </a:rPr>
              <a:t>作为累加变量）；</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2</a:t>
            </a:r>
            <a:r>
              <a:rPr lang="zh-CN" altLang="en-US" sz="2000" smtClean="0">
                <a:solidFill>
                  <a:schemeClr val="bg1"/>
                </a:solidFill>
                <a:latin typeface="微软雅黑" panose="020B0503020204020204" pitchFamily="34" charset="-122"/>
                <a:ea typeface="微软雅黑" panose="020B0503020204020204" pitchFamily="34" charset="-122"/>
              </a:rPr>
              <a:t>）使</a:t>
            </a:r>
            <a:r>
              <a:rPr lang="en-US" altLang="zh-CN" sz="2000" smtClean="0">
                <a:solidFill>
                  <a:schemeClr val="bg1"/>
                </a:solidFill>
                <a:latin typeface="微软雅黑" panose="020B0503020204020204" pitchFamily="34" charset="-122"/>
                <a:ea typeface="微软雅黑" panose="020B0503020204020204" pitchFamily="34" charset="-122"/>
              </a:rPr>
              <a:t>N=1</a:t>
            </a: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N</a:t>
            </a:r>
            <a:r>
              <a:rPr lang="zh-CN" altLang="en-US" sz="2000" smtClean="0">
                <a:solidFill>
                  <a:schemeClr val="bg1"/>
                </a:solidFill>
                <a:latin typeface="微软雅黑" panose="020B0503020204020204" pitchFamily="34" charset="-122"/>
                <a:ea typeface="微软雅黑" panose="020B0503020204020204" pitchFamily="34" charset="-122"/>
              </a:rPr>
              <a:t>代表分母）；</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3</a:t>
            </a: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S+1/N </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smtClean="0">
                <a:solidFill>
                  <a:schemeClr val="bg1"/>
                </a:solidFill>
                <a:latin typeface="微软雅黑" panose="020B0503020204020204" pitchFamily="34" charset="-122"/>
                <a:ea typeface="微软雅黑" panose="020B0503020204020204" pitchFamily="34" charset="-122"/>
              </a:rPr>
              <a:t> S     </a:t>
            </a:r>
            <a:r>
              <a:rPr lang="zh-CN" altLang="en-US" sz="2000" smtClean="0">
                <a:solidFill>
                  <a:schemeClr val="bg1"/>
                </a:solidFill>
                <a:latin typeface="微软雅黑" panose="020B0503020204020204" pitchFamily="34" charset="-122"/>
                <a:ea typeface="微软雅黑" panose="020B0503020204020204" pitchFamily="34" charset="-122"/>
              </a:rPr>
              <a:t>（执行迭代，</a:t>
            </a:r>
            <a:r>
              <a:rPr lang="en-US" altLang="zh-CN" sz="2000" smtClean="0">
                <a:solidFill>
                  <a:schemeClr val="bg1"/>
                </a:solidFill>
                <a:latin typeface="微软雅黑" panose="020B0503020204020204" pitchFamily="34" charset="-122"/>
                <a:ea typeface="微软雅黑" panose="020B0503020204020204" pitchFamily="34" charset="-122"/>
              </a:rPr>
              <a:t>S</a:t>
            </a:r>
            <a:r>
              <a:rPr lang="zh-CN" altLang="en-US" sz="2000" smtClean="0">
                <a:solidFill>
                  <a:schemeClr val="bg1"/>
                </a:solidFill>
                <a:latin typeface="微软雅黑" panose="020B0503020204020204" pitchFamily="34" charset="-122"/>
                <a:ea typeface="微软雅黑" panose="020B0503020204020204" pitchFamily="34" charset="-122"/>
              </a:rPr>
              <a:t>为迭代变量）；</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buFont typeface="Symbol" panose="05050102010706020507" pitchFamily="18" charset="2"/>
              <a:buNone/>
            </a:pPr>
            <a:r>
              <a:rPr lang="zh-CN" altLang="zh-CN" sz="2000" smtClean="0">
                <a:solidFill>
                  <a:schemeClr val="bg1"/>
                </a:solidFill>
                <a:latin typeface="微软雅黑" panose="020B0503020204020204" pitchFamily="34" charset="-122"/>
                <a:ea typeface="微软雅黑" panose="020B0503020204020204" pitchFamily="34" charset="-122"/>
              </a:rPr>
              <a:t>（4）</a:t>
            </a:r>
            <a:r>
              <a:rPr lang="en-US" altLang="zh-CN" sz="2000" smtClean="0">
                <a:solidFill>
                  <a:schemeClr val="bg1"/>
                </a:solidFill>
                <a:latin typeface="微软雅黑" panose="020B0503020204020204" pitchFamily="34" charset="-122"/>
                <a:ea typeface="微软雅黑" panose="020B0503020204020204" pitchFamily="34" charset="-122"/>
              </a:rPr>
              <a:t>N+1 </a:t>
            </a:r>
            <a:r>
              <a:rPr lang="en-US" altLang="zh-CN" sz="2000" smtClean="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smtClean="0">
                <a:solidFill>
                  <a:schemeClr val="bg1"/>
                </a:solidFill>
                <a:latin typeface="微软雅黑" panose="020B0503020204020204" pitchFamily="34" charset="-122"/>
                <a:ea typeface="微软雅黑" panose="020B0503020204020204" pitchFamily="34" charset="-122"/>
              </a:rPr>
              <a:t> N</a:t>
            </a:r>
            <a:r>
              <a:rPr lang="zh-CN" altLang="en-US" sz="2000" smtClean="0">
                <a:solidFill>
                  <a:schemeClr val="bg1"/>
                </a:solidFill>
                <a:latin typeface="微软雅黑" panose="020B0503020204020204" pitchFamily="34" charset="-122"/>
                <a:ea typeface="微软雅黑" panose="020B0503020204020204" pitchFamily="34" charset="-122"/>
              </a:rPr>
              <a:t>；</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5</a:t>
            </a:r>
            <a:r>
              <a:rPr lang="zh-CN" altLang="en-US" sz="2000" smtClean="0">
                <a:solidFill>
                  <a:schemeClr val="bg1"/>
                </a:solidFill>
                <a:latin typeface="微软雅黑" panose="020B0503020204020204" pitchFamily="34" charset="-122"/>
                <a:ea typeface="微软雅黑" panose="020B0503020204020204" pitchFamily="34" charset="-122"/>
              </a:rPr>
              <a:t>）若</a:t>
            </a:r>
            <a:r>
              <a:rPr lang="en-US" altLang="zh-CN" sz="2000" smtClean="0">
                <a:solidFill>
                  <a:schemeClr val="bg1"/>
                </a:solidFill>
                <a:latin typeface="微软雅黑" panose="020B0503020204020204" pitchFamily="34" charset="-122"/>
                <a:ea typeface="微软雅黑" panose="020B0503020204020204" pitchFamily="34" charset="-122"/>
              </a:rPr>
              <a:t>N≤100</a:t>
            </a:r>
            <a:r>
              <a:rPr lang="zh-CN" altLang="en-US" sz="2000" smtClean="0">
                <a:solidFill>
                  <a:schemeClr val="bg1"/>
                </a:solidFill>
                <a:latin typeface="微软雅黑" panose="020B0503020204020204" pitchFamily="34" charset="-122"/>
                <a:ea typeface="微软雅黑" panose="020B0503020204020204" pitchFamily="34" charset="-122"/>
              </a:rPr>
              <a:t>，转去执行（</a:t>
            </a:r>
            <a:r>
              <a:rPr lang="en-US" altLang="zh-CN" sz="2000" smtClean="0">
                <a:solidFill>
                  <a:schemeClr val="bg1"/>
                </a:solidFill>
                <a:latin typeface="微软雅黑" panose="020B0503020204020204" pitchFamily="34" charset="-122"/>
                <a:ea typeface="微软雅黑" panose="020B0503020204020204" pitchFamily="34" charset="-122"/>
              </a:rPr>
              <a:t>3</a:t>
            </a:r>
            <a:r>
              <a:rPr lang="zh-CN" altLang="en-US" sz="2000" smtClean="0">
                <a:solidFill>
                  <a:schemeClr val="bg1"/>
                </a:solidFill>
                <a:latin typeface="微软雅黑" panose="020B0503020204020204" pitchFamily="34" charset="-122"/>
                <a:ea typeface="微软雅黑" panose="020B0503020204020204" pitchFamily="34" charset="-122"/>
              </a:rPr>
              <a:t>）以及其后的各步骤；否则执行（</a:t>
            </a:r>
            <a:r>
              <a:rPr lang="en-US" altLang="zh-CN" sz="2000" smtClean="0">
                <a:solidFill>
                  <a:schemeClr val="bg1"/>
                </a:solidFill>
                <a:latin typeface="微软雅黑" panose="020B0503020204020204" pitchFamily="34" charset="-122"/>
                <a:ea typeface="微软雅黑" panose="020B0503020204020204" pitchFamily="34" charset="-122"/>
              </a:rPr>
              <a:t>6</a:t>
            </a:r>
            <a:r>
              <a:rPr lang="zh-CN" altLang="en-US" sz="2000" smtClean="0">
                <a:solidFill>
                  <a:schemeClr val="bg1"/>
                </a:solidFill>
                <a:latin typeface="微软雅黑" panose="020B0503020204020204" pitchFamily="34" charset="-122"/>
                <a:ea typeface="微软雅黑" panose="020B0503020204020204" pitchFamily="34" charset="-122"/>
              </a:rPr>
              <a:t>）；</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0000"/>
              </a:lnSpc>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a:t>
            </a:r>
            <a:r>
              <a:rPr lang="en-US" altLang="zh-CN" sz="2000" smtClean="0">
                <a:solidFill>
                  <a:schemeClr val="bg1"/>
                </a:solidFill>
                <a:latin typeface="微软雅黑" panose="020B0503020204020204" pitchFamily="34" charset="-122"/>
                <a:ea typeface="微软雅黑" panose="020B0503020204020204" pitchFamily="34" charset="-122"/>
              </a:rPr>
              <a:t>6</a:t>
            </a:r>
            <a:r>
              <a:rPr lang="zh-CN" altLang="en-US" sz="2000" smtClean="0">
                <a:solidFill>
                  <a:schemeClr val="bg1"/>
                </a:solidFill>
                <a:latin typeface="微软雅黑" panose="020B0503020204020204" pitchFamily="34" charset="-122"/>
                <a:ea typeface="微软雅黑" panose="020B0503020204020204" pitchFamily="34" charset="-122"/>
              </a:rPr>
              <a:t>）打印</a:t>
            </a:r>
            <a:r>
              <a:rPr lang="en-US" altLang="zh-CN" sz="2000" smtClean="0">
                <a:solidFill>
                  <a:schemeClr val="bg1"/>
                </a:solidFill>
                <a:latin typeface="微软雅黑" panose="020B0503020204020204" pitchFamily="34" charset="-122"/>
                <a:ea typeface="微软雅黑" panose="020B0503020204020204" pitchFamily="34" charset="-122"/>
              </a:rPr>
              <a:t>S</a:t>
            </a:r>
            <a:r>
              <a:rPr lang="zh-CN" altLang="en-US" sz="2000" smtClean="0">
                <a:solidFill>
                  <a:schemeClr val="bg1"/>
                </a:solidFill>
                <a:latin typeface="微软雅黑" panose="020B0503020204020204" pitchFamily="34" charset="-122"/>
                <a:ea typeface="微软雅黑" panose="020B0503020204020204" pitchFamily="34" charset="-122"/>
              </a:rPr>
              <a:t>的值（即所求之总和）。</a:t>
            </a:r>
            <a:endParaRPr lang="zh-CN" altLang="en-US" sz="2000" smtClean="0">
              <a:solidFill>
                <a:schemeClr val="bg1"/>
              </a:solidFill>
              <a:latin typeface="微软雅黑" panose="020B0503020204020204" pitchFamily="34" charset="-122"/>
              <a:ea typeface="微软雅黑" panose="020B0503020204020204" pitchFamily="34" charset="-122"/>
            </a:endParaRPr>
          </a:p>
        </p:txBody>
      </p:sp>
      <p:sp>
        <p:nvSpPr>
          <p:cNvPr id="110595" name="Text Box 3"/>
          <p:cNvSpPr txBox="1">
            <a:spLocks noChangeArrowheads="1"/>
          </p:cNvSpPr>
          <p:nvPr/>
        </p:nvSpPr>
        <p:spPr bwMode="auto">
          <a:xfrm>
            <a:off x="973773" y="777558"/>
            <a:ext cx="4760912" cy="706437"/>
          </a:xfrm>
          <a:prstGeom prst="rect">
            <a:avLst/>
          </a:prstGeom>
          <a:noFill/>
          <a:ln w="9525">
            <a:noFill/>
            <a:miter lim="800000"/>
          </a:ln>
        </p:spPr>
        <p:txBody>
          <a:bodyPr/>
          <a:lstStyle/>
          <a:p>
            <a:pPr eaLnBrk="1" hangingPunct="1"/>
            <a:r>
              <a:rPr lang="zh-CN" altLang="en-US" sz="2800" b="0">
                <a:solidFill>
                  <a:schemeClr val="bg1"/>
                </a:solidFill>
                <a:ea typeface="微软雅黑" panose="020B0503020204020204" pitchFamily="34" charset="-122"/>
              </a:rPr>
              <a:t>例：求下列级数的值</a:t>
            </a:r>
            <a:endParaRPr lang="zh-CN" altLang="en-US" sz="2800" b="0">
              <a:solidFill>
                <a:schemeClr val="bg1"/>
              </a:solidFill>
              <a:ea typeface="微软雅黑" panose="020B0503020204020204" pitchFamily="34" charset="-122"/>
            </a:endParaRPr>
          </a:p>
        </p:txBody>
      </p:sp>
      <p:graphicFrame>
        <p:nvGraphicFramePr>
          <p:cNvPr id="110597" name="Object 5"/>
          <p:cNvGraphicFramePr>
            <a:graphicFrameLocks noChangeAspect="1"/>
          </p:cNvGraphicFramePr>
          <p:nvPr/>
        </p:nvGraphicFramePr>
        <p:xfrm>
          <a:off x="902335" y="1483995"/>
          <a:ext cx="3232150" cy="1077913"/>
        </p:xfrm>
        <a:graphic>
          <a:graphicData uri="http://schemas.openxmlformats.org/presentationml/2006/ole">
            <mc:AlternateContent xmlns:mc="http://schemas.openxmlformats.org/markup-compatibility/2006">
              <mc:Choice xmlns:v="urn:schemas-microsoft-com:vml" Requires="v">
                <p:oleObj spid="_x0000_s2049" name="BMP 图象" r:id="rId1" imgW="3375660" imgH="1127760" progId="PBrush">
                  <p:embed/>
                </p:oleObj>
              </mc:Choice>
              <mc:Fallback>
                <p:oleObj name="BMP 图象" r:id="rId1" imgW="3375660" imgH="1127760" progId="PBrush">
                  <p:embed/>
                  <p:pic>
                    <p:nvPicPr>
                      <p:cNvPr id="0" name="Object 5" descr="image55"/>
                      <p:cNvPicPr>
                        <a:picLocks noChangeAspect="1"/>
                      </p:cNvPicPr>
                      <p:nvPr/>
                    </p:nvPicPr>
                    <p:blipFill>
                      <a:blip r:embed="rId2"/>
                      <a:stretch>
                        <a:fillRect/>
                      </a:stretch>
                    </p:blipFill>
                    <p:spPr>
                      <a:xfrm>
                        <a:off x="902335" y="1483995"/>
                        <a:ext cx="3232150" cy="1077913"/>
                      </a:xfrm>
                      <a:prstGeom prst="rect">
                        <a:avLst/>
                      </a:prstGeom>
                      <a:solidFill>
                        <a:srgbClr val="FF9900"/>
                      </a:solidFill>
                      <a:ln w="12700">
                        <a:noFill/>
                      </a:ln>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Rectangle 2"/>
          <p:cNvSpPr>
            <a:spLocks noGrp="1" noChangeArrowheads="1"/>
          </p:cNvSpPr>
          <p:nvPr>
            <p:ph type="body" idx="1"/>
          </p:nvPr>
        </p:nvSpPr>
        <p:spPr>
          <a:xfrm>
            <a:off x="684848" y="1411923"/>
            <a:ext cx="7504112" cy="4948237"/>
          </a:xfrm>
        </p:spPr>
        <p:txBody>
          <a:bodyPr/>
          <a:lstStyle/>
          <a:p>
            <a:pPr eaLnBrk="1" hangingPunct="1">
              <a:lnSpc>
                <a:spcPct val="120000"/>
              </a:lnSpc>
              <a:spcBef>
                <a:spcPct val="0"/>
              </a:spcBef>
              <a:buFont typeface="Symbol" panose="05050102010706020507" pitchFamily="18" charset="2"/>
              <a:buNone/>
            </a:pPr>
            <a:r>
              <a:rPr lang="en-US" altLang="zh-CN" sz="2800" smtClean="0">
                <a:solidFill>
                  <a:schemeClr val="bg1"/>
                </a:solidFill>
                <a:latin typeface="微软雅黑" panose="020B0503020204020204" pitchFamily="34" charset="-122"/>
                <a:ea typeface="微软雅黑" panose="020B0503020204020204" pitchFamily="34" charset="-122"/>
              </a:rPr>
              <a:t>◆</a:t>
            </a:r>
            <a:r>
              <a:rPr lang="zh-CN" altLang="en-US" sz="2400" smtClean="0">
                <a:solidFill>
                  <a:schemeClr val="bg1"/>
                </a:solidFill>
                <a:latin typeface="微软雅黑" panose="020B0503020204020204" pitchFamily="34" charset="-122"/>
                <a:ea typeface="微软雅黑" panose="020B0503020204020204" pitchFamily="34" charset="-122"/>
              </a:rPr>
              <a:t>算法描述语言：</a:t>
            </a:r>
            <a:r>
              <a:rPr lang="zh-CN" altLang="en-US" sz="2000" smtClean="0">
                <a:solidFill>
                  <a:schemeClr val="bg1"/>
                </a:solidFill>
                <a:latin typeface="微软雅黑" panose="020B0503020204020204" pitchFamily="34" charset="-122"/>
                <a:ea typeface="微软雅黑" panose="020B0503020204020204" pitchFamily="34" charset="-122"/>
              </a:rPr>
              <a:t>是为了说明程序的流程而专门规定的某种语言。它一般介于自然语言与程序设计语言之间，它具有自然语言灵活的特点，同时又接近于程序设计语言的描述。</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20000"/>
              </a:lnSpc>
              <a:spcBef>
                <a:spcPct val="0"/>
              </a:spcBef>
              <a:buFont typeface="Symbol" panose="05050102010706020507" pitchFamily="18" charset="2"/>
              <a:buNone/>
            </a:pPr>
            <a:r>
              <a:rPr lang="zh-CN" altLang="en-US" sz="2800" smtClean="0">
                <a:solidFill>
                  <a:schemeClr val="bg1"/>
                </a:solidFill>
                <a:latin typeface="微软雅黑" panose="020B0503020204020204" pitchFamily="34" charset="-122"/>
                <a:ea typeface="微软雅黑" panose="020B0503020204020204" pitchFamily="34" charset="-122"/>
              </a:rPr>
              <a:t>◆</a:t>
            </a:r>
            <a:r>
              <a:rPr lang="zh-CN" altLang="en-US" sz="2400" smtClean="0">
                <a:solidFill>
                  <a:schemeClr val="bg1"/>
                </a:solidFill>
                <a:latin typeface="微软雅黑" panose="020B0503020204020204" pitchFamily="34" charset="-122"/>
                <a:ea typeface="微软雅黑" panose="020B0503020204020204" pitchFamily="34" charset="-122"/>
              </a:rPr>
              <a:t>注意：</a:t>
            </a:r>
            <a:r>
              <a:rPr lang="zh-CN" altLang="en-US" sz="2000" smtClean="0">
                <a:solidFill>
                  <a:schemeClr val="bg1"/>
                </a:solidFill>
                <a:latin typeface="微软雅黑" panose="020B0503020204020204" pitchFamily="34" charset="-122"/>
                <a:ea typeface="微软雅黑" panose="020B0503020204020204" pitchFamily="34" charset="-122"/>
              </a:rPr>
              <a:t>算法描述语言所描述的流程，一般不能直接作为程序来使用，最后还需转换成用某种程序设计语言所描述的程序。</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20000"/>
              </a:lnSpc>
              <a:spcBef>
                <a:spcPct val="0"/>
              </a:spcBef>
              <a:buFont typeface="Symbol" panose="05050102010706020507" pitchFamily="18" charset="2"/>
              <a:buNone/>
            </a:pPr>
            <a:r>
              <a:rPr lang="zh-CN" altLang="en-US" sz="2800" smtClean="0">
                <a:solidFill>
                  <a:schemeClr val="bg1"/>
                </a:solidFill>
                <a:latin typeface="微软雅黑" panose="020B0503020204020204" pitchFamily="34" charset="-122"/>
                <a:ea typeface="微软雅黑" panose="020B0503020204020204" pitchFamily="34" charset="-122"/>
              </a:rPr>
              <a:t>◆</a:t>
            </a:r>
            <a:r>
              <a:rPr lang="zh-CN" altLang="en-US" sz="2400" smtClean="0">
                <a:solidFill>
                  <a:schemeClr val="bg1"/>
                </a:solidFill>
                <a:latin typeface="微软雅黑" panose="020B0503020204020204" pitchFamily="34" charset="-122"/>
                <a:ea typeface="微软雅黑" panose="020B0503020204020204" pitchFamily="34" charset="-122"/>
              </a:rPr>
              <a:t>与程序设计语言的区别：</a:t>
            </a:r>
            <a:endParaRPr lang="zh-CN" altLang="en-US" sz="2400" smtClean="0">
              <a:solidFill>
                <a:schemeClr val="bg1"/>
              </a:solidFill>
              <a:latin typeface="微软雅黑" panose="020B0503020204020204" pitchFamily="34" charset="-122"/>
              <a:ea typeface="微软雅黑" panose="020B0503020204020204" pitchFamily="34" charset="-122"/>
            </a:endParaRPr>
          </a:p>
          <a:p>
            <a:pPr eaLnBrk="1" hangingPunct="1">
              <a:lnSpc>
                <a:spcPct val="120000"/>
              </a:lnSpc>
              <a:spcBef>
                <a:spcPct val="0"/>
              </a:spcBef>
              <a:buFont typeface="Symbol" panose="05050102010706020507" pitchFamily="18" charset="2"/>
              <a:buNone/>
            </a:pPr>
            <a:r>
              <a:rPr lang="zh-CN" altLang="en-US" sz="2400" smtClean="0">
                <a:solidFill>
                  <a:schemeClr val="bg1"/>
                </a:solidFill>
                <a:latin typeface="微软雅黑" panose="020B0503020204020204" pitchFamily="34" charset="-122"/>
                <a:ea typeface="微软雅黑" panose="020B0503020204020204" pitchFamily="34" charset="-122"/>
              </a:rPr>
              <a:t>    </a:t>
            </a:r>
            <a:r>
              <a:rPr lang="zh-CN" altLang="en-US" sz="2000" smtClean="0">
                <a:solidFill>
                  <a:schemeClr val="bg1"/>
                </a:solidFill>
                <a:latin typeface="微软雅黑" panose="020B0503020204020204" pitchFamily="34" charset="-122"/>
                <a:ea typeface="微软雅黑" panose="020B0503020204020204" pitchFamily="34" charset="-122"/>
              </a:rPr>
              <a:t>前者比较自由，不象后者那样受语法的约束，只要描述得人们能理解就行，而不必考虑计算机处理时所要遵循的规定或其它一些细节。</a:t>
            </a:r>
            <a:endParaRPr lang="zh-CN" altLang="en-US" sz="2000" smtClean="0">
              <a:solidFill>
                <a:schemeClr val="bg1"/>
              </a:solidFill>
              <a:latin typeface="微软雅黑" panose="020B0503020204020204" pitchFamily="34" charset="-122"/>
              <a:ea typeface="微软雅黑" panose="020B0503020204020204" pitchFamily="34" charset="-122"/>
            </a:endParaRPr>
          </a:p>
        </p:txBody>
      </p:sp>
      <p:sp>
        <p:nvSpPr>
          <p:cNvPr id="112643" name="Text Box 3"/>
          <p:cNvSpPr txBox="1">
            <a:spLocks noChangeArrowheads="1"/>
          </p:cNvSpPr>
          <p:nvPr/>
        </p:nvSpPr>
        <p:spPr bwMode="auto">
          <a:xfrm>
            <a:off x="764223" y="770573"/>
            <a:ext cx="2946400" cy="641350"/>
          </a:xfrm>
          <a:prstGeom prst="rect">
            <a:avLst/>
          </a:prstGeom>
          <a:noFill/>
          <a:ln w="9525">
            <a:noFill/>
            <a:miter lim="800000"/>
          </a:ln>
        </p:spPr>
        <p:txBody>
          <a:bodyPr/>
          <a:lstStyle/>
          <a:p>
            <a:pPr eaLnBrk="1" hangingPunct="1"/>
            <a:r>
              <a:rPr lang="zh-CN" altLang="en-US" sz="2800">
                <a:solidFill>
                  <a:srgbClr val="0070C0"/>
                </a:solidFill>
                <a:ea typeface="微软雅黑" panose="020B0503020204020204" pitchFamily="34" charset="-122"/>
              </a:rPr>
              <a:t>算法描述语言</a:t>
            </a:r>
            <a:endParaRPr lang="zh-CN" altLang="en-US" sz="2800">
              <a:solidFill>
                <a:srgbClr val="0070C0"/>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Rectangle 2"/>
          <p:cNvSpPr>
            <a:spLocks noGrp="1" noChangeArrowheads="1"/>
          </p:cNvSpPr>
          <p:nvPr>
            <p:ph type="body" sz="half" idx="1"/>
          </p:nvPr>
        </p:nvSpPr>
        <p:spPr>
          <a:xfrm>
            <a:off x="1046480" y="1628458"/>
            <a:ext cx="7056438" cy="4319587"/>
          </a:xfrm>
        </p:spPr>
        <p:txBody>
          <a:bodyPr/>
          <a:lstStyle/>
          <a:p>
            <a:pPr eaLnBrk="1" hangingPunct="1">
              <a:lnSpc>
                <a:spcPct val="135000"/>
              </a:lnSpc>
              <a:spcBef>
                <a:spcPct val="5000"/>
              </a:spcBef>
              <a:buFont typeface="Symbol" panose="05050102010706020507" pitchFamily="18" charset="2"/>
              <a:buNone/>
            </a:pPr>
            <a:r>
              <a:rPr lang="zh-CN" altLang="en-US" sz="2000" b="1" smtClean="0">
                <a:solidFill>
                  <a:schemeClr val="bg1"/>
                </a:solidFill>
                <a:latin typeface="微软雅黑" panose="020B0503020204020204" pitchFamily="34" charset="-122"/>
                <a:ea typeface="微软雅黑" panose="020B0503020204020204" pitchFamily="34" charset="-122"/>
              </a:rPr>
              <a:t>流程的描述：</a:t>
            </a:r>
            <a:r>
              <a:rPr lang="zh-CN" altLang="en-US" sz="2000" smtClean="0">
                <a:solidFill>
                  <a:schemeClr val="bg1"/>
                </a:solidFill>
                <a:latin typeface="微软雅黑" panose="020B0503020204020204" pitchFamily="34" charset="-122"/>
                <a:ea typeface="微软雅黑" panose="020B0503020204020204" pitchFamily="34" charset="-122"/>
              </a:rPr>
              <a:t>在程序设计过程中，一般不可能在一开始就</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5000"/>
              </a:lnSpc>
              <a:spcBef>
                <a:spcPct val="5000"/>
              </a:spcBef>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用某种程序设计语言编制计算机程序，而是先用某种简</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5000"/>
              </a:lnSpc>
              <a:spcBef>
                <a:spcPct val="5000"/>
              </a:spcBef>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单、直观、灵活的描述工具来描述处理问题的流程。当方</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5000"/>
              </a:lnSpc>
              <a:spcBef>
                <a:spcPct val="5000"/>
              </a:spcBef>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案确定以后，再将这样的流程转换成计算机程序，这种转</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5000"/>
              </a:lnSpc>
              <a:spcBef>
                <a:spcPct val="5000"/>
              </a:spcBef>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换往往是机械的，已经不涉及功能的重新设计或控制流程</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5000"/>
              </a:lnSpc>
              <a:spcBef>
                <a:spcPct val="5000"/>
              </a:spcBef>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的变化，而只需考虑程序设计语言所规定的语法要求以及</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135000"/>
              </a:lnSpc>
              <a:spcBef>
                <a:spcPct val="5000"/>
              </a:spcBef>
              <a:buFont typeface="Symbol" panose="05050102010706020507" pitchFamily="18" charset="2"/>
              <a:buNone/>
            </a:pPr>
            <a:r>
              <a:rPr lang="zh-CN" altLang="en-US" sz="2000" smtClean="0">
                <a:solidFill>
                  <a:schemeClr val="bg1"/>
                </a:solidFill>
                <a:latin typeface="微软雅黑" panose="020B0503020204020204" pitchFamily="34" charset="-122"/>
                <a:ea typeface="微软雅黑" panose="020B0503020204020204" pitchFamily="34" charset="-122"/>
              </a:rPr>
              <a:t>一细节问题。</a:t>
            </a:r>
            <a:endParaRPr lang="zh-CN" altLang="en-US" sz="2000" smtClean="0">
              <a:solidFill>
                <a:schemeClr val="bg1"/>
              </a:solidFill>
              <a:latin typeface="微软雅黑" panose="020B0503020204020204" pitchFamily="34" charset="-122"/>
              <a:ea typeface="微软雅黑" panose="020B0503020204020204" pitchFamily="34" charset="-122"/>
            </a:endParaRPr>
          </a:p>
        </p:txBody>
      </p:sp>
      <p:sp>
        <p:nvSpPr>
          <p:cNvPr id="114691" name="Rectangle 4"/>
          <p:cNvSpPr>
            <a:spLocks noGrp="1" noChangeArrowheads="1"/>
          </p:cNvSpPr>
          <p:nvPr>
            <p:ph type="title"/>
          </p:nvPr>
        </p:nvSpPr>
        <p:spPr>
          <a:xfrm>
            <a:off x="863918" y="1018858"/>
            <a:ext cx="4718050" cy="465137"/>
          </a:xfrm>
          <a:noFill/>
        </p:spPr>
        <p:txBody>
          <a:bodyPr anchor="t"/>
          <a:lstStyle/>
          <a:p>
            <a:pPr eaLnBrk="1" hangingPunct="1"/>
            <a:r>
              <a:rPr lang="en-US" altLang="zh-CN" sz="2800" b="1" smtClean="0">
                <a:solidFill>
                  <a:schemeClr val="bg1"/>
                </a:solidFill>
                <a:latin typeface="微软雅黑" panose="020B0503020204020204" pitchFamily="34" charset="-122"/>
                <a:ea typeface="微软雅黑" panose="020B0503020204020204" pitchFamily="34" charset="-122"/>
              </a:rPr>
              <a:t>2</a:t>
            </a:r>
            <a:r>
              <a:rPr lang="zh-CN" altLang="en-US" sz="2800" b="1" smtClean="0">
                <a:solidFill>
                  <a:schemeClr val="bg1"/>
                </a:solidFill>
                <a:latin typeface="微软雅黑" panose="020B0503020204020204" pitchFamily="34" charset="-122"/>
                <a:ea typeface="微软雅黑" panose="020B0503020204020204" pitchFamily="34" charset="-122"/>
              </a:rPr>
              <a:t>、用流程图表示算法</a:t>
            </a:r>
            <a:endParaRPr lang="zh-CN" altLang="en-US" sz="2800" b="1"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816610" y="470853"/>
            <a:ext cx="7069138" cy="762000"/>
          </a:xfrm>
          <a:prstGeom prst="rect">
            <a:avLst/>
          </a:prstGeom>
          <a:noFill/>
          <a:ln w="9525">
            <a:noFill/>
            <a:miter lim="800000"/>
          </a:ln>
        </p:spPr>
        <p:txBody>
          <a:bodyPr lIns="21600" tIns="10800" rIns="21600" bIns="10800" anchor="ctr">
            <a:spAutoFit/>
          </a:bodyPr>
          <a:lstStyle/>
          <a:p>
            <a:pPr algn="ctr" eaLnBrk="1" hangingPunct="1">
              <a:spcBef>
                <a:spcPct val="50000"/>
              </a:spcBef>
              <a:buClr>
                <a:srgbClr val="FF0303"/>
              </a:buClr>
              <a:buSzPct val="200000"/>
            </a:pPr>
            <a:r>
              <a:rPr lang="zh-CN" altLang="en-US">
                <a:solidFill>
                  <a:schemeClr val="bg1"/>
                </a:solidFill>
                <a:ea typeface="微软雅黑" panose="020B0503020204020204" pitchFamily="34" charset="-122"/>
              </a:rPr>
              <a:t>流程图：用一些约定的几何图形来描述算法。用某种图框表示某种操作，用箭头表示算法流程。</a:t>
            </a:r>
            <a:endParaRPr lang="zh-CN" altLang="en-US">
              <a:solidFill>
                <a:schemeClr val="bg1"/>
              </a:solidFill>
              <a:ea typeface="微软雅黑" panose="020B0503020204020204" pitchFamily="34" charset="-122"/>
            </a:endParaRPr>
          </a:p>
        </p:txBody>
      </p:sp>
      <p:sp>
        <p:nvSpPr>
          <p:cNvPr id="116739" name="Text Box 3"/>
          <p:cNvSpPr txBox="1">
            <a:spLocks noChangeArrowheads="1"/>
          </p:cNvSpPr>
          <p:nvPr/>
        </p:nvSpPr>
        <p:spPr bwMode="auto">
          <a:xfrm>
            <a:off x="913448" y="1477328"/>
            <a:ext cx="7188200" cy="1130300"/>
          </a:xfrm>
          <a:prstGeom prst="rect">
            <a:avLst/>
          </a:prstGeom>
          <a:noFill/>
          <a:ln w="9525">
            <a:noFill/>
            <a:miter lim="800000"/>
          </a:ln>
        </p:spPr>
        <p:txBody>
          <a:bodyPr lIns="21600" tIns="10800" rIns="21600" bIns="10800" anchor="ctr">
            <a:spAutoFit/>
          </a:bodyPr>
          <a:lstStyle/>
          <a:p>
            <a:pPr eaLnBrk="1" fontAlgn="ctr" hangingPunct="1">
              <a:spcBef>
                <a:spcPct val="50000"/>
              </a:spcBef>
            </a:pPr>
            <a:r>
              <a:rPr lang="zh-CN" altLang="en-US">
                <a:solidFill>
                  <a:schemeClr val="bg1"/>
                </a:solidFill>
                <a:ea typeface="微软雅黑" panose="020B0503020204020204" pitchFamily="34" charset="-122"/>
              </a:rPr>
              <a:t>流程图（的符号及意义）美国标准化协会</a:t>
            </a:r>
            <a:r>
              <a:rPr lang="en-US" altLang="zh-CN">
                <a:solidFill>
                  <a:schemeClr val="bg1"/>
                </a:solidFill>
                <a:ea typeface="微软雅黑" panose="020B0503020204020204" pitchFamily="34" charset="-122"/>
              </a:rPr>
              <a:t>ANSI</a:t>
            </a:r>
            <a:r>
              <a:rPr lang="zh-CN" altLang="en-US">
                <a:solidFill>
                  <a:schemeClr val="bg1"/>
                </a:solidFill>
                <a:ea typeface="微软雅黑" panose="020B0503020204020204" pitchFamily="34" charset="-122"/>
              </a:rPr>
              <a:t>规定了一些常用的流程图符号，已为世界各国程序工作者普遍采用：</a:t>
            </a:r>
            <a:endParaRPr lang="zh-CN" altLang="en-US">
              <a:solidFill>
                <a:schemeClr val="bg1"/>
              </a:solidFill>
              <a:ea typeface="微软雅黑" panose="020B0503020204020204" pitchFamily="34" charset="-122"/>
            </a:endParaRPr>
          </a:p>
        </p:txBody>
      </p:sp>
      <p:sp>
        <p:nvSpPr>
          <p:cNvPr id="116740" name="AutoShape 4"/>
          <p:cNvSpPr>
            <a:spLocks noChangeArrowheads="1"/>
          </p:cNvSpPr>
          <p:nvPr/>
        </p:nvSpPr>
        <p:spPr bwMode="auto">
          <a:xfrm>
            <a:off x="1118235" y="3688715"/>
            <a:ext cx="1871663" cy="576263"/>
          </a:xfrm>
          <a:prstGeom prst="flowChartInputOutput">
            <a:avLst/>
          </a:prstGeom>
        </p:spPr>
        <p:style>
          <a:lnRef idx="2">
            <a:schemeClr val="dk1"/>
          </a:lnRef>
          <a:fillRef idx="1">
            <a:schemeClr val="lt1"/>
          </a:fillRef>
          <a:effectRef idx="0">
            <a:schemeClr val="dk1"/>
          </a:effectRef>
          <a:fontRef idx="minor">
            <a:schemeClr val="dk1"/>
          </a:fontRef>
        </p:style>
        <p:txBody>
          <a:bodyPr wrap="none" anchor="ctr"/>
          <a:lstStyle/>
          <a:p>
            <a:pPr algn="ctr" eaLnBrk="1" hangingPunct="1"/>
            <a:endParaRPr lang="zh-CN" altLang="en-US">
              <a:solidFill>
                <a:schemeClr val="bg1"/>
              </a:solidFill>
              <a:ea typeface="微软雅黑" panose="020B0503020204020204" pitchFamily="34" charset="-122"/>
            </a:endParaRPr>
          </a:p>
        </p:txBody>
      </p:sp>
      <p:sp>
        <p:nvSpPr>
          <p:cNvPr id="116741" name="AutoShape 5"/>
          <p:cNvSpPr>
            <a:spLocks noChangeArrowheads="1"/>
          </p:cNvSpPr>
          <p:nvPr/>
        </p:nvSpPr>
        <p:spPr bwMode="auto">
          <a:xfrm>
            <a:off x="1621473" y="4442778"/>
            <a:ext cx="1008062" cy="1223962"/>
          </a:xfrm>
          <a:prstGeom prst="flowChartDecision">
            <a:avLst/>
          </a:prstGeom>
        </p:spPr>
        <p:style>
          <a:lnRef idx="2">
            <a:schemeClr val="dk1"/>
          </a:lnRef>
          <a:fillRef idx="1">
            <a:schemeClr val="lt1"/>
          </a:fillRef>
          <a:effectRef idx="0">
            <a:schemeClr val="dk1"/>
          </a:effectRef>
          <a:fontRef idx="minor">
            <a:schemeClr val="dk1"/>
          </a:fontRef>
        </p:style>
        <p:txBody>
          <a:bodyPr wrap="none" anchor="ctr"/>
          <a:lstStyle/>
          <a:p>
            <a:pPr algn="ctr" eaLnBrk="1" hangingPunct="1"/>
            <a:endParaRPr lang="zh-CN" altLang="en-US">
              <a:solidFill>
                <a:schemeClr val="bg1"/>
              </a:solidFill>
              <a:ea typeface="微软雅黑" panose="020B0503020204020204" pitchFamily="34" charset="-122"/>
            </a:endParaRPr>
          </a:p>
        </p:txBody>
      </p:sp>
      <p:sp>
        <p:nvSpPr>
          <p:cNvPr id="116742" name="AutoShape 6"/>
          <p:cNvSpPr>
            <a:spLocks noChangeArrowheads="1"/>
          </p:cNvSpPr>
          <p:nvPr/>
        </p:nvSpPr>
        <p:spPr bwMode="auto">
          <a:xfrm>
            <a:off x="1405573" y="5876290"/>
            <a:ext cx="1439862" cy="647700"/>
          </a:xfrm>
          <a:prstGeom prst="flowChartProcess">
            <a:avLst/>
          </a:prstGeom>
        </p:spPr>
        <p:style>
          <a:lnRef idx="2">
            <a:schemeClr val="dk1"/>
          </a:lnRef>
          <a:fillRef idx="1">
            <a:schemeClr val="lt1"/>
          </a:fillRef>
          <a:effectRef idx="0">
            <a:schemeClr val="dk1"/>
          </a:effectRef>
          <a:fontRef idx="minor">
            <a:schemeClr val="dk1"/>
          </a:fontRef>
        </p:style>
        <p:txBody>
          <a:bodyPr wrap="none" anchor="ctr"/>
          <a:lstStyle/>
          <a:p>
            <a:pPr algn="ctr" eaLnBrk="1" hangingPunct="1"/>
            <a:endParaRPr lang="zh-CN" altLang="en-US">
              <a:solidFill>
                <a:schemeClr val="bg1"/>
              </a:solidFill>
              <a:ea typeface="微软雅黑" panose="020B0503020204020204" pitchFamily="34" charset="-122"/>
            </a:endParaRPr>
          </a:p>
        </p:txBody>
      </p:sp>
      <p:sp>
        <p:nvSpPr>
          <p:cNvPr id="116743" name="Line 7"/>
          <p:cNvSpPr>
            <a:spLocks noChangeShapeType="1"/>
          </p:cNvSpPr>
          <p:nvPr/>
        </p:nvSpPr>
        <p:spPr bwMode="auto">
          <a:xfrm>
            <a:off x="5244148" y="3001328"/>
            <a:ext cx="0" cy="576262"/>
          </a:xfrm>
          <a:prstGeom prst="line">
            <a:avLst/>
          </a:prstGeom>
          <a:noFill/>
          <a:ln w="9525">
            <a:solidFill>
              <a:schemeClr val="bg1"/>
            </a:solidFill>
            <a:round/>
            <a:tailEnd type="triangle" w="med" len="med"/>
          </a:ln>
        </p:spPr>
        <p:txBody>
          <a:bodyPr/>
          <a:lstStyle/>
          <a:p>
            <a:endParaRPr lang="zh-CN" altLang="en-US"/>
          </a:p>
        </p:txBody>
      </p:sp>
      <p:sp>
        <p:nvSpPr>
          <p:cNvPr id="116744" name="Line 8"/>
          <p:cNvSpPr>
            <a:spLocks noChangeShapeType="1"/>
          </p:cNvSpPr>
          <p:nvPr/>
        </p:nvSpPr>
        <p:spPr bwMode="auto">
          <a:xfrm>
            <a:off x="5748973" y="3217228"/>
            <a:ext cx="647700" cy="0"/>
          </a:xfrm>
          <a:prstGeom prst="line">
            <a:avLst/>
          </a:prstGeom>
          <a:noFill/>
          <a:ln w="9525">
            <a:solidFill>
              <a:schemeClr val="bg1"/>
            </a:solidFill>
            <a:round/>
            <a:tailEnd type="triangle" w="med" len="med"/>
          </a:ln>
        </p:spPr>
        <p:txBody>
          <a:bodyPr/>
          <a:lstStyle/>
          <a:p>
            <a:endParaRPr lang="zh-CN" altLang="en-US"/>
          </a:p>
        </p:txBody>
      </p:sp>
      <p:sp>
        <p:nvSpPr>
          <p:cNvPr id="116745" name="AutoShape 10"/>
          <p:cNvSpPr/>
          <p:nvPr/>
        </p:nvSpPr>
        <p:spPr bwMode="auto">
          <a:xfrm>
            <a:off x="5798185" y="4076065"/>
            <a:ext cx="287338" cy="647700"/>
          </a:xfrm>
          <a:prstGeom prst="leftBracket">
            <a:avLst>
              <a:gd name="adj" fmla="val 18784"/>
            </a:avLst>
          </a:prstGeom>
        </p:spPr>
        <p:style>
          <a:lnRef idx="1">
            <a:schemeClr val="dk1"/>
          </a:lnRef>
          <a:fillRef idx="0">
            <a:schemeClr val="dk1"/>
          </a:fillRef>
          <a:effectRef idx="0">
            <a:schemeClr val="dk1"/>
          </a:effectRef>
          <a:fontRef idx="minor">
            <a:schemeClr val="tx1"/>
          </a:fontRef>
        </p:style>
        <p:txBody>
          <a:bodyPr wrap="none" anchor="ctr"/>
          <a:lstStyle/>
          <a:p>
            <a:pPr algn="ctr" eaLnBrk="1" hangingPunct="1"/>
            <a:endParaRPr lang="zh-CN" altLang="en-US">
              <a:solidFill>
                <a:schemeClr val="bg1"/>
              </a:solidFill>
              <a:ea typeface="微软雅黑" panose="020B0503020204020204" pitchFamily="34" charset="-122"/>
            </a:endParaRPr>
          </a:p>
        </p:txBody>
      </p:sp>
      <p:sp>
        <p:nvSpPr>
          <p:cNvPr id="116746" name="Text Box 11"/>
          <p:cNvSpPr txBox="1">
            <a:spLocks noChangeArrowheads="1"/>
          </p:cNvSpPr>
          <p:nvPr/>
        </p:nvSpPr>
        <p:spPr bwMode="auto">
          <a:xfrm>
            <a:off x="3174048" y="2787015"/>
            <a:ext cx="1098550" cy="457200"/>
          </a:xfrm>
          <a:prstGeom prst="rect">
            <a:avLst/>
          </a:prstGeom>
          <a:noFill/>
          <a:ln w="9525">
            <a:noFill/>
            <a:miter lim="800000"/>
          </a:ln>
        </p:spPr>
        <p:txBody>
          <a:bodyPr wrap="none">
            <a:spAutoFit/>
          </a:bodyPr>
          <a:lstStyle/>
          <a:p>
            <a:pPr eaLnBrk="1" hangingPunct="1"/>
            <a:r>
              <a:rPr lang="zh-CN" altLang="en-US" b="0">
                <a:solidFill>
                  <a:schemeClr val="bg1"/>
                </a:solidFill>
                <a:ea typeface="微软雅黑" panose="020B0503020204020204" pitchFamily="34" charset="-122"/>
              </a:rPr>
              <a:t>起止框</a:t>
            </a:r>
            <a:endParaRPr lang="zh-CN" altLang="en-US" b="0">
              <a:solidFill>
                <a:schemeClr val="bg1"/>
              </a:solidFill>
              <a:ea typeface="微软雅黑" panose="020B0503020204020204" pitchFamily="34" charset="-122"/>
            </a:endParaRPr>
          </a:p>
        </p:txBody>
      </p:sp>
      <p:sp>
        <p:nvSpPr>
          <p:cNvPr id="116747" name="Text Box 12"/>
          <p:cNvSpPr txBox="1">
            <a:spLocks noChangeArrowheads="1"/>
          </p:cNvSpPr>
          <p:nvPr/>
        </p:nvSpPr>
        <p:spPr bwMode="auto">
          <a:xfrm>
            <a:off x="3008948" y="3691890"/>
            <a:ext cx="1708150" cy="457200"/>
          </a:xfrm>
          <a:prstGeom prst="rect">
            <a:avLst/>
          </a:prstGeom>
          <a:noFill/>
          <a:ln w="9525">
            <a:noFill/>
            <a:miter lim="800000"/>
          </a:ln>
        </p:spPr>
        <p:txBody>
          <a:bodyPr wrap="none">
            <a:spAutoFit/>
          </a:bodyPr>
          <a:lstStyle/>
          <a:p>
            <a:pPr eaLnBrk="1" hangingPunct="1"/>
            <a:r>
              <a:rPr lang="zh-CN" altLang="en-US" b="0">
                <a:solidFill>
                  <a:schemeClr val="bg1"/>
                </a:solidFill>
                <a:ea typeface="微软雅黑" panose="020B0503020204020204" pitchFamily="34" charset="-122"/>
              </a:rPr>
              <a:t>输入输出框</a:t>
            </a:r>
            <a:endParaRPr lang="zh-CN" altLang="en-US" b="0">
              <a:solidFill>
                <a:schemeClr val="bg1"/>
              </a:solidFill>
              <a:ea typeface="微软雅黑" panose="020B0503020204020204" pitchFamily="34" charset="-122"/>
            </a:endParaRPr>
          </a:p>
        </p:txBody>
      </p:sp>
      <p:sp>
        <p:nvSpPr>
          <p:cNvPr id="116748" name="Text Box 13"/>
          <p:cNvSpPr txBox="1">
            <a:spLocks noChangeArrowheads="1"/>
          </p:cNvSpPr>
          <p:nvPr/>
        </p:nvSpPr>
        <p:spPr bwMode="auto">
          <a:xfrm>
            <a:off x="2867660" y="4755515"/>
            <a:ext cx="1708150" cy="457200"/>
          </a:xfrm>
          <a:prstGeom prst="rect">
            <a:avLst/>
          </a:prstGeom>
          <a:noFill/>
          <a:ln w="9525">
            <a:noFill/>
            <a:miter lim="800000"/>
          </a:ln>
        </p:spPr>
        <p:txBody>
          <a:bodyPr wrap="none">
            <a:spAutoFit/>
          </a:bodyPr>
          <a:lstStyle/>
          <a:p>
            <a:pPr eaLnBrk="1" hangingPunct="1"/>
            <a:r>
              <a:rPr lang="zh-CN" altLang="en-US" b="0">
                <a:solidFill>
                  <a:schemeClr val="bg1"/>
                </a:solidFill>
                <a:ea typeface="微软雅黑" panose="020B0503020204020204" pitchFamily="34" charset="-122"/>
              </a:rPr>
              <a:t>判断选择框</a:t>
            </a:r>
            <a:endParaRPr lang="zh-CN" altLang="en-US" b="0">
              <a:solidFill>
                <a:schemeClr val="bg1"/>
              </a:solidFill>
              <a:ea typeface="微软雅黑" panose="020B0503020204020204" pitchFamily="34" charset="-122"/>
            </a:endParaRPr>
          </a:p>
        </p:txBody>
      </p:sp>
      <p:sp>
        <p:nvSpPr>
          <p:cNvPr id="116749" name="Text Box 14"/>
          <p:cNvSpPr txBox="1">
            <a:spLocks noChangeArrowheads="1"/>
          </p:cNvSpPr>
          <p:nvPr/>
        </p:nvSpPr>
        <p:spPr bwMode="auto">
          <a:xfrm>
            <a:off x="3259773" y="5836603"/>
            <a:ext cx="1098550" cy="457200"/>
          </a:xfrm>
          <a:prstGeom prst="rect">
            <a:avLst/>
          </a:prstGeom>
          <a:noFill/>
          <a:ln w="9525">
            <a:noFill/>
            <a:miter lim="800000"/>
          </a:ln>
        </p:spPr>
        <p:txBody>
          <a:bodyPr wrap="none">
            <a:spAutoFit/>
          </a:bodyPr>
          <a:lstStyle/>
          <a:p>
            <a:pPr eaLnBrk="1" hangingPunct="1"/>
            <a:r>
              <a:rPr lang="zh-CN" altLang="en-US" b="0">
                <a:solidFill>
                  <a:schemeClr val="bg1"/>
                </a:solidFill>
                <a:ea typeface="微软雅黑" panose="020B0503020204020204" pitchFamily="34" charset="-122"/>
              </a:rPr>
              <a:t>处理框</a:t>
            </a:r>
            <a:endParaRPr lang="zh-CN" altLang="en-US" b="0">
              <a:solidFill>
                <a:schemeClr val="bg1"/>
              </a:solidFill>
              <a:ea typeface="微软雅黑" panose="020B0503020204020204" pitchFamily="34" charset="-122"/>
            </a:endParaRPr>
          </a:p>
        </p:txBody>
      </p:sp>
      <p:sp>
        <p:nvSpPr>
          <p:cNvPr id="116750" name="Text Box 15"/>
          <p:cNvSpPr txBox="1">
            <a:spLocks noChangeArrowheads="1"/>
          </p:cNvSpPr>
          <p:nvPr/>
        </p:nvSpPr>
        <p:spPr bwMode="auto">
          <a:xfrm>
            <a:off x="6612573" y="3001328"/>
            <a:ext cx="1098550" cy="457200"/>
          </a:xfrm>
          <a:prstGeom prst="rect">
            <a:avLst/>
          </a:prstGeom>
          <a:noFill/>
          <a:ln w="9525">
            <a:noFill/>
            <a:miter lim="800000"/>
          </a:ln>
        </p:spPr>
        <p:txBody>
          <a:bodyPr wrap="none">
            <a:spAutoFit/>
          </a:bodyPr>
          <a:lstStyle/>
          <a:p>
            <a:pPr eaLnBrk="1" hangingPunct="1"/>
            <a:r>
              <a:rPr lang="zh-CN" altLang="en-US" b="0">
                <a:solidFill>
                  <a:schemeClr val="bg1"/>
                </a:solidFill>
                <a:ea typeface="微软雅黑" panose="020B0503020204020204" pitchFamily="34" charset="-122"/>
              </a:rPr>
              <a:t>流程线</a:t>
            </a:r>
            <a:endParaRPr lang="zh-CN" altLang="en-US" b="0">
              <a:solidFill>
                <a:schemeClr val="bg1"/>
              </a:solidFill>
              <a:ea typeface="微软雅黑" panose="020B0503020204020204" pitchFamily="34" charset="-122"/>
            </a:endParaRPr>
          </a:p>
        </p:txBody>
      </p:sp>
      <p:sp>
        <p:nvSpPr>
          <p:cNvPr id="116751" name="Text Box 17"/>
          <p:cNvSpPr txBox="1">
            <a:spLocks noChangeArrowheads="1"/>
          </p:cNvSpPr>
          <p:nvPr/>
        </p:nvSpPr>
        <p:spPr bwMode="auto">
          <a:xfrm>
            <a:off x="5006023" y="4076065"/>
            <a:ext cx="895350" cy="519113"/>
          </a:xfrm>
          <a:prstGeom prst="rect">
            <a:avLst/>
          </a:prstGeom>
          <a:noFill/>
          <a:ln w="9525">
            <a:noFill/>
            <a:miter lim="800000"/>
          </a:ln>
        </p:spPr>
        <p:txBody>
          <a:bodyPr wrap="none">
            <a:spAutoFit/>
          </a:bodyPr>
          <a:lstStyle/>
          <a:p>
            <a:pPr eaLnBrk="1" hangingPunct="1"/>
            <a:r>
              <a:rPr lang="en-US" altLang="zh-CN" sz="2800">
                <a:solidFill>
                  <a:schemeClr val="bg1"/>
                </a:solidFill>
                <a:ea typeface="微软雅黑" panose="020B0503020204020204" pitchFamily="34" charset="-122"/>
              </a:rPr>
              <a:t>……</a:t>
            </a:r>
            <a:endParaRPr lang="en-US" altLang="zh-CN" sz="2800">
              <a:solidFill>
                <a:schemeClr val="bg1"/>
              </a:solidFill>
              <a:ea typeface="微软雅黑" panose="020B0503020204020204" pitchFamily="34" charset="-122"/>
            </a:endParaRPr>
          </a:p>
        </p:txBody>
      </p:sp>
      <p:sp>
        <p:nvSpPr>
          <p:cNvPr id="116752" name="Text Box 18"/>
          <p:cNvSpPr txBox="1">
            <a:spLocks noChangeArrowheads="1"/>
          </p:cNvSpPr>
          <p:nvPr/>
        </p:nvSpPr>
        <p:spPr bwMode="auto">
          <a:xfrm>
            <a:off x="6590348" y="4218940"/>
            <a:ext cx="1098550" cy="457200"/>
          </a:xfrm>
          <a:prstGeom prst="rect">
            <a:avLst/>
          </a:prstGeom>
          <a:noFill/>
          <a:ln w="9525">
            <a:noFill/>
            <a:miter lim="800000"/>
          </a:ln>
        </p:spPr>
        <p:txBody>
          <a:bodyPr wrap="none">
            <a:spAutoFit/>
          </a:bodyPr>
          <a:lstStyle/>
          <a:p>
            <a:pPr eaLnBrk="1" hangingPunct="1"/>
            <a:r>
              <a:rPr lang="zh-CN" altLang="en-US" b="0">
                <a:solidFill>
                  <a:schemeClr val="bg1"/>
                </a:solidFill>
                <a:ea typeface="微软雅黑" panose="020B0503020204020204" pitchFamily="34" charset="-122"/>
              </a:rPr>
              <a:t>注释框</a:t>
            </a:r>
            <a:endParaRPr lang="zh-CN" altLang="en-US" b="0">
              <a:solidFill>
                <a:schemeClr val="bg1"/>
              </a:solidFill>
              <a:ea typeface="微软雅黑" panose="020B0503020204020204" pitchFamily="34" charset="-122"/>
            </a:endParaRPr>
          </a:p>
        </p:txBody>
      </p:sp>
      <p:sp>
        <p:nvSpPr>
          <p:cNvPr id="116753" name="AutoShape 19"/>
          <p:cNvSpPr>
            <a:spLocks noChangeArrowheads="1"/>
          </p:cNvSpPr>
          <p:nvPr/>
        </p:nvSpPr>
        <p:spPr bwMode="auto">
          <a:xfrm>
            <a:off x="1550035" y="2798128"/>
            <a:ext cx="1109663" cy="600075"/>
          </a:xfrm>
          <a:prstGeom prst="flowChartTerminator">
            <a:avLst/>
          </a:prstGeom>
        </p:spPr>
        <p:style>
          <a:lnRef idx="2">
            <a:schemeClr val="dk1"/>
          </a:lnRef>
          <a:fillRef idx="1">
            <a:schemeClr val="lt1"/>
          </a:fillRef>
          <a:effectRef idx="0">
            <a:schemeClr val="dk1"/>
          </a:effectRef>
          <a:fontRef idx="minor">
            <a:schemeClr val="dk1"/>
          </a:fontRef>
        </p:style>
        <p:txBody>
          <a:bodyPr lIns="18000" tIns="0" rIns="18000" bIns="0"/>
          <a:lstStyle/>
          <a:p>
            <a:pPr algn="ctr" eaLnBrk="1" hangingPunct="1">
              <a:spcBef>
                <a:spcPct val="20000"/>
              </a:spcBef>
            </a:pPr>
            <a:endParaRPr lang="zh-CN" altLang="zh-CN" sz="2800" b="0">
              <a:solidFill>
                <a:schemeClr val="bg1"/>
              </a:solidFill>
              <a:latin typeface="Arial" panose="020B0604020202020204" pitchFamily="34" charset="0"/>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xfrm>
            <a:off x="2046605" y="2004060"/>
            <a:ext cx="4982845" cy="3138170"/>
          </a:xfrm>
        </p:spPr>
        <p:txBody>
          <a:bodyPr/>
          <a:lstStyle/>
          <a:p>
            <a:pPr algn="just" eaLnBrk="1" hangingPunct="1">
              <a:lnSpc>
                <a:spcPct val="150000"/>
              </a:lnSpc>
              <a:buNone/>
            </a:pPr>
            <a:r>
              <a:rPr lang="zh-CN" altLang="en-US" sz="2800" dirty="0" smtClean="0">
                <a:solidFill>
                  <a:schemeClr val="bg1"/>
                </a:solidFill>
                <a:latin typeface="微软雅黑" panose="020B0503020204020204" pitchFamily="34" charset="-122"/>
                <a:ea typeface="微软雅黑" panose="020B0503020204020204" pitchFamily="34" charset="-122"/>
              </a:rPr>
              <a:t>计算机的发展史</a:t>
            </a:r>
            <a:endParaRPr lang="zh-CN" altLang="en-US"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None/>
            </a:pPr>
            <a:r>
              <a:rPr lang="zh-CN" altLang="en-US" sz="2800" dirty="0" smtClean="0">
                <a:solidFill>
                  <a:schemeClr val="bg1"/>
                </a:solidFill>
                <a:latin typeface="微软雅黑" panose="020B0503020204020204" pitchFamily="34" charset="-122"/>
                <a:ea typeface="微软雅黑" panose="020B0503020204020204" pitchFamily="34" charset="-122"/>
              </a:rPr>
              <a:t>计算机系统的组成及工作原理</a:t>
            </a:r>
            <a:endParaRPr lang="zh-CN" altLang="en-US"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None/>
            </a:pPr>
            <a:r>
              <a:rPr lang="zh-CN" altLang="en-US" sz="2800" dirty="0" smtClean="0">
                <a:solidFill>
                  <a:schemeClr val="bg1"/>
                </a:solidFill>
                <a:latin typeface="微软雅黑" panose="020B0503020204020204" pitchFamily="34" charset="-122"/>
                <a:ea typeface="微软雅黑" panose="020B0503020204020204" pitchFamily="34" charset="-122"/>
              </a:rPr>
              <a:t>微型计算机的系统结构          </a:t>
            </a:r>
            <a:endParaRPr lang="zh-CN" altLang="en-US" sz="2800" dirty="0" smtClean="0">
              <a:solidFill>
                <a:schemeClr val="bg1"/>
              </a:solidFill>
              <a:latin typeface="微软雅黑" panose="020B0503020204020204" pitchFamily="34" charset="-122"/>
              <a:ea typeface="微软雅黑" panose="020B0503020204020204" pitchFamily="34" charset="-122"/>
            </a:endParaRPr>
          </a:p>
        </p:txBody>
      </p:sp>
      <p:sp>
        <p:nvSpPr>
          <p:cNvPr id="4" name="Freeform 476"/>
          <p:cNvSpPr>
            <a:spLocks noEditPoints="1"/>
          </p:cNvSpPr>
          <p:nvPr/>
        </p:nvSpPr>
        <p:spPr bwMode="auto">
          <a:xfrm>
            <a:off x="1288388" y="856598"/>
            <a:ext cx="1214446" cy="897423"/>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nvGrpSpPr>
          <p:cNvPr id="9" name="Group 18"/>
          <p:cNvGrpSpPr/>
          <p:nvPr/>
        </p:nvGrpSpPr>
        <p:grpSpPr bwMode="auto">
          <a:xfrm rot="0">
            <a:off x="1475105" y="2192020"/>
            <a:ext cx="525780" cy="526529"/>
            <a:chOff x="-89" y="-1"/>
            <a:chExt cx="1037" cy="838"/>
          </a:xfrm>
        </p:grpSpPr>
        <p:sp>
          <p:nvSpPr>
            <p:cNvPr id="10" name="Oval 19"/>
            <p:cNvSpPr>
              <a:spLocks noChangeAspect="1"/>
            </p:cNvSpPr>
            <p:nvPr/>
          </p:nvSpPr>
          <p:spPr bwMode="auto">
            <a:xfrm>
              <a:off x="37" y="-1"/>
              <a:ext cx="800" cy="726"/>
            </a:xfrm>
            <a:prstGeom prst="ellipse">
              <a:avLst/>
            </a:prstGeom>
            <a:solidFill>
              <a:schemeClr val="bg1"/>
            </a:solidFill>
            <a:ln w="25400">
              <a:noFill/>
              <a:miter lim="800000"/>
            </a:ln>
          </p:spPr>
          <p:txBody>
            <a:bodyPr lIns="0" tIns="0" rIns="0" bIns="0"/>
            <a:lstStyle/>
            <a:p>
              <a:pPr eaLnBrk="1" hangingPunct="1"/>
              <a:endParaRPr lang="en-US" altLang="zh-CN" sz="1200">
                <a:solidFill>
                  <a:srgbClr val="A6A6A6"/>
                </a:solidFill>
              </a:endParaRPr>
            </a:p>
          </p:txBody>
        </p:sp>
        <p:sp>
          <p:nvSpPr>
            <p:cNvPr id="11" name="Rectangle 20"/>
            <p:cNvSpPr/>
            <p:nvPr/>
          </p:nvSpPr>
          <p:spPr bwMode="auto">
            <a:xfrm>
              <a:off x="-89" y="116"/>
              <a:ext cx="1037" cy="721"/>
            </a:xfrm>
            <a:prstGeom prst="rect">
              <a:avLst/>
            </a:prstGeom>
            <a:noFill/>
            <a:ln w="12700">
              <a:noFill/>
              <a:miter lim="800000"/>
            </a:ln>
          </p:spPr>
          <p:txBody>
            <a:bodyPr lIns="0" tIns="0" rIns="0" bIns="0" anchor="ctr"/>
            <a:lstStyle/>
            <a:p>
              <a:pPr algn="ctr" eaLnBrk="1" hangingPunct="1">
                <a:lnSpc>
                  <a:spcPct val="70000"/>
                </a:lnSpc>
              </a:pPr>
              <a:r>
                <a:rPr lang="en-US" altLang="zh-CN" sz="2000" dirty="0" smtClean="0">
                  <a:solidFill>
                    <a:srgbClr val="F2F2F2"/>
                  </a:solidFill>
                  <a:latin typeface="Diavlo Medium" pitchFamily="50" charset="0"/>
                  <a:ea typeface="MS PGothic" panose="020B0600070205080204" pitchFamily="34" charset="-128"/>
                  <a:cs typeface="Arial" panose="020B0604020202020204" pitchFamily="34" charset="0"/>
                  <a:sym typeface="Bebas Neue" pitchFamily="34" charset="0"/>
                </a:rPr>
                <a:t>1</a:t>
              </a:r>
              <a:endParaRPr lang="en-US" altLang="id-ID" sz="2000" b="1" dirty="0">
                <a:solidFill>
                  <a:srgbClr val="A6A6A6"/>
                </a:solidFill>
                <a:ea typeface="MS PGothic" panose="020B0600070205080204" pitchFamily="34" charset="-128"/>
                <a:cs typeface="Arial" panose="020B0604020202020204" pitchFamily="34" charset="0"/>
                <a:sym typeface="Bebas Neue" pitchFamily="34" charset="0"/>
              </a:endParaRPr>
            </a:p>
          </p:txBody>
        </p:sp>
      </p:grpSp>
      <p:grpSp>
        <p:nvGrpSpPr>
          <p:cNvPr id="14" name="Group 18"/>
          <p:cNvGrpSpPr/>
          <p:nvPr/>
        </p:nvGrpSpPr>
        <p:grpSpPr bwMode="auto">
          <a:xfrm rot="0">
            <a:off x="1475105" y="2917190"/>
            <a:ext cx="525780" cy="532812"/>
            <a:chOff x="-89" y="-1"/>
            <a:chExt cx="1037" cy="848"/>
          </a:xfrm>
        </p:grpSpPr>
        <p:sp>
          <p:nvSpPr>
            <p:cNvPr id="15" name="Oval 19"/>
            <p:cNvSpPr>
              <a:spLocks noChangeAspect="1"/>
            </p:cNvSpPr>
            <p:nvPr/>
          </p:nvSpPr>
          <p:spPr bwMode="auto">
            <a:xfrm>
              <a:off x="37" y="-1"/>
              <a:ext cx="800" cy="726"/>
            </a:xfrm>
            <a:prstGeom prst="ellipse">
              <a:avLst/>
            </a:prstGeom>
            <a:solidFill>
              <a:schemeClr val="bg2">
                <a:lumMod val="50000"/>
                <a:lumOff val="50000"/>
              </a:schemeClr>
            </a:solidFill>
            <a:ln w="25400">
              <a:noFill/>
              <a:miter lim="800000"/>
            </a:ln>
          </p:spPr>
          <p:txBody>
            <a:bodyPr lIns="0" tIns="0" rIns="0" bIns="0"/>
            <a:lstStyle/>
            <a:p>
              <a:pPr eaLnBrk="1" hangingPunct="1"/>
              <a:endParaRPr lang="en-US" altLang="zh-CN" sz="1200">
                <a:solidFill>
                  <a:srgbClr val="A6A6A6"/>
                </a:solidFill>
              </a:endParaRPr>
            </a:p>
          </p:txBody>
        </p:sp>
        <p:sp>
          <p:nvSpPr>
            <p:cNvPr id="16" name="Rectangle 20"/>
            <p:cNvSpPr/>
            <p:nvPr/>
          </p:nvSpPr>
          <p:spPr bwMode="auto">
            <a:xfrm>
              <a:off x="-89" y="126"/>
              <a:ext cx="1037" cy="721"/>
            </a:xfrm>
            <a:prstGeom prst="rect">
              <a:avLst/>
            </a:prstGeom>
            <a:noFill/>
            <a:ln w="12700">
              <a:noFill/>
              <a:miter lim="800000"/>
            </a:ln>
          </p:spPr>
          <p:txBody>
            <a:bodyPr lIns="0" tIns="0" rIns="0" bIns="0" anchor="ctr"/>
            <a:lstStyle/>
            <a:p>
              <a:pPr algn="ctr" eaLnBrk="1" hangingPunct="1">
                <a:lnSpc>
                  <a:spcPct val="70000"/>
                </a:lnSpc>
              </a:pPr>
              <a:r>
                <a:rPr lang="en-US" altLang="zh-CN" sz="2000" dirty="0">
                  <a:solidFill>
                    <a:srgbClr val="F2F2F2"/>
                  </a:solidFill>
                  <a:latin typeface="Diavlo Medium" pitchFamily="50" charset="0"/>
                  <a:ea typeface="MS PGothic" panose="020B0600070205080204" pitchFamily="34" charset="-128"/>
                  <a:cs typeface="Arial" panose="020B0604020202020204" pitchFamily="34" charset="0"/>
                  <a:sym typeface="Bebas Neue" pitchFamily="34" charset="0"/>
                </a:rPr>
                <a:t>2</a:t>
              </a:r>
              <a:endParaRPr lang="en-US" altLang="id-ID" sz="2000" dirty="0">
                <a:solidFill>
                  <a:srgbClr val="F2F2F2"/>
                </a:solidFill>
                <a:latin typeface="Diavlo Medium" pitchFamily="50" charset="0"/>
                <a:ea typeface="MS PGothic" panose="020B0600070205080204" pitchFamily="34" charset="-128"/>
                <a:cs typeface="Arial" panose="020B0604020202020204" pitchFamily="34" charset="0"/>
                <a:sym typeface="Bebas Neue" pitchFamily="34" charset="0"/>
              </a:endParaRPr>
            </a:p>
          </p:txBody>
        </p:sp>
      </p:grpSp>
      <p:grpSp>
        <p:nvGrpSpPr>
          <p:cNvPr id="19" name="Group 18"/>
          <p:cNvGrpSpPr/>
          <p:nvPr/>
        </p:nvGrpSpPr>
        <p:grpSpPr bwMode="auto">
          <a:xfrm rot="0">
            <a:off x="1466850" y="4445635"/>
            <a:ext cx="525780" cy="534697"/>
            <a:chOff x="-89" y="-1"/>
            <a:chExt cx="1037" cy="851"/>
          </a:xfrm>
        </p:grpSpPr>
        <p:sp>
          <p:nvSpPr>
            <p:cNvPr id="20" name="Oval 19"/>
            <p:cNvSpPr>
              <a:spLocks noChangeAspect="1"/>
            </p:cNvSpPr>
            <p:nvPr/>
          </p:nvSpPr>
          <p:spPr bwMode="auto">
            <a:xfrm>
              <a:off x="37" y="-1"/>
              <a:ext cx="800" cy="726"/>
            </a:xfrm>
            <a:prstGeom prst="ellipse">
              <a:avLst/>
            </a:prstGeom>
            <a:solidFill>
              <a:srgbClr val="0070C0"/>
            </a:solidFill>
            <a:ln w="25400">
              <a:noFill/>
              <a:miter lim="800000"/>
            </a:ln>
          </p:spPr>
          <p:txBody>
            <a:bodyPr lIns="0" tIns="0" rIns="0" bIns="0"/>
            <a:lstStyle/>
            <a:p>
              <a:pPr eaLnBrk="1" hangingPunct="1"/>
              <a:endParaRPr lang="en-US" altLang="zh-CN" sz="1200">
                <a:solidFill>
                  <a:srgbClr val="A6A6A6"/>
                </a:solidFill>
              </a:endParaRPr>
            </a:p>
          </p:txBody>
        </p:sp>
        <p:sp>
          <p:nvSpPr>
            <p:cNvPr id="21" name="Rectangle 20"/>
            <p:cNvSpPr/>
            <p:nvPr/>
          </p:nvSpPr>
          <p:spPr bwMode="auto">
            <a:xfrm>
              <a:off x="-89" y="129"/>
              <a:ext cx="1037" cy="721"/>
            </a:xfrm>
            <a:prstGeom prst="rect">
              <a:avLst/>
            </a:prstGeom>
            <a:noFill/>
            <a:ln w="12700">
              <a:noFill/>
              <a:miter lim="800000"/>
            </a:ln>
          </p:spPr>
          <p:txBody>
            <a:bodyPr lIns="0" tIns="0" rIns="0" bIns="0" anchor="ctr"/>
            <a:lstStyle/>
            <a:p>
              <a:pPr algn="ctr" eaLnBrk="1" hangingPunct="1">
                <a:lnSpc>
                  <a:spcPct val="70000"/>
                </a:lnSpc>
              </a:pPr>
              <a:r>
                <a:rPr lang="en-US" altLang="zh-CN" sz="2000" dirty="0">
                  <a:solidFill>
                    <a:srgbClr val="F2F2F2"/>
                  </a:solidFill>
                  <a:latin typeface="Diavlo Medium" pitchFamily="50" charset="0"/>
                  <a:ea typeface="MS PGothic" panose="020B0600070205080204" pitchFamily="34" charset="-128"/>
                  <a:cs typeface="Arial" panose="020B0604020202020204" pitchFamily="34" charset="0"/>
                  <a:sym typeface="Bebas Neue" pitchFamily="34" charset="0"/>
                </a:rPr>
                <a:t>4</a:t>
              </a:r>
              <a:endParaRPr lang="en-US" altLang="id-ID" sz="2000" dirty="0">
                <a:solidFill>
                  <a:srgbClr val="F2F2F2"/>
                </a:solidFill>
                <a:latin typeface="Diavlo Medium" pitchFamily="50" charset="0"/>
                <a:ea typeface="MS PGothic" panose="020B0600070205080204" pitchFamily="34" charset="-128"/>
                <a:cs typeface="Arial" panose="020B0604020202020204" pitchFamily="34" charset="0"/>
                <a:sym typeface="Bebas Neue" pitchFamily="34" charset="0"/>
              </a:endParaRPr>
            </a:p>
          </p:txBody>
        </p:sp>
      </p:grpSp>
      <p:sp>
        <p:nvSpPr>
          <p:cNvPr id="22" name="Rectangle 2"/>
          <p:cNvSpPr txBox="1">
            <a:spLocks noChangeArrowheads="1"/>
          </p:cNvSpPr>
          <p:nvPr/>
        </p:nvSpPr>
        <p:spPr bwMode="auto">
          <a:xfrm>
            <a:off x="2000885" y="4245610"/>
            <a:ext cx="3886200" cy="1592580"/>
          </a:xfrm>
          <a:prstGeom prst="rect">
            <a:avLst/>
          </a:prstGeom>
          <a:noFill/>
          <a:ln w="12700" cap="sq">
            <a:noFill/>
            <a:miter lim="800000"/>
            <a:headEnd type="none" w="sm" len="sm"/>
            <a:tailEnd type="none" w="sm" len="sm"/>
          </a:ln>
        </p:spPr>
        <p:txBody>
          <a:bodyPr vert="horz" wrap="square" lIns="91440" tIns="45720" rIns="91440" bIns="45720" numCol="1" anchor="t" anchorCtr="0" compatLnSpc="1"/>
          <a:lstStyle/>
          <a:p>
            <a:pPr marL="342900" marR="0" lvl="0" indent="-342900" algn="just" defTabSz="914400" rtl="0" eaLnBrk="1" fontAlgn="base" latinLnBrk="0" hangingPunct="1">
              <a:lnSpc>
                <a:spcPct val="150000"/>
              </a:lnSpc>
              <a:spcBef>
                <a:spcPct val="20000"/>
              </a:spcBef>
              <a:spcAft>
                <a:spcPct val="0"/>
              </a:spcAft>
              <a:buClr>
                <a:schemeClr val="tx2"/>
              </a:buClr>
              <a:buSzPct val="90000"/>
              <a:buFont typeface="Symbol" panose="05050102010706020507" pitchFamily="18" charset="2"/>
              <a:buNone/>
              <a:defRPr/>
            </a:pPr>
            <a:r>
              <a:rPr kumimoji="1" lang="zh-CN" altLang="en-US" sz="2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信息的表示及存储形式</a:t>
            </a:r>
            <a:endParaRPr kumimoji="1" lang="zh-CN" altLang="en-US" sz="2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50000"/>
              </a:lnSpc>
              <a:spcBef>
                <a:spcPct val="20000"/>
              </a:spcBef>
              <a:spcAft>
                <a:spcPct val="0"/>
              </a:spcAft>
              <a:buClr>
                <a:schemeClr val="tx2"/>
              </a:buClr>
              <a:buSzPct val="90000"/>
              <a:buFont typeface="Symbol" panose="05050102010706020507" pitchFamily="18" charset="2"/>
              <a:buNone/>
              <a:defRPr/>
            </a:pPr>
            <a:r>
              <a:rPr kumimoji="1" lang="zh-CN" altLang="en-US" sz="2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计算机程序及算法</a:t>
            </a:r>
            <a:endParaRPr kumimoji="1" lang="zh-CN" altLang="en-US" sz="2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25" name="Group 18"/>
          <p:cNvGrpSpPr/>
          <p:nvPr/>
        </p:nvGrpSpPr>
        <p:grpSpPr bwMode="auto">
          <a:xfrm rot="0">
            <a:off x="1475105" y="3710940"/>
            <a:ext cx="525780" cy="534697"/>
            <a:chOff x="-89" y="-1"/>
            <a:chExt cx="1037" cy="851"/>
          </a:xfrm>
        </p:grpSpPr>
        <p:sp>
          <p:nvSpPr>
            <p:cNvPr id="26" name="Oval 19"/>
            <p:cNvSpPr>
              <a:spLocks noChangeAspect="1"/>
            </p:cNvSpPr>
            <p:nvPr/>
          </p:nvSpPr>
          <p:spPr bwMode="auto">
            <a:xfrm>
              <a:off x="37" y="-1"/>
              <a:ext cx="800" cy="726"/>
            </a:xfrm>
            <a:prstGeom prst="ellipse">
              <a:avLst/>
            </a:prstGeom>
            <a:solidFill>
              <a:srgbClr val="00B050"/>
            </a:solidFill>
            <a:ln w="25400">
              <a:noFill/>
              <a:miter lim="800000"/>
            </a:ln>
          </p:spPr>
          <p:txBody>
            <a:bodyPr lIns="0" tIns="0" rIns="0" bIns="0"/>
            <a:lstStyle/>
            <a:p>
              <a:pPr eaLnBrk="1" hangingPunct="1"/>
              <a:endParaRPr lang="en-US" altLang="zh-CN" sz="1200">
                <a:solidFill>
                  <a:srgbClr val="A6A6A6"/>
                </a:solidFill>
              </a:endParaRPr>
            </a:p>
          </p:txBody>
        </p:sp>
        <p:sp>
          <p:nvSpPr>
            <p:cNvPr id="27" name="Rectangle 20"/>
            <p:cNvSpPr/>
            <p:nvPr/>
          </p:nvSpPr>
          <p:spPr bwMode="auto">
            <a:xfrm>
              <a:off x="-89" y="129"/>
              <a:ext cx="1037" cy="721"/>
            </a:xfrm>
            <a:prstGeom prst="rect">
              <a:avLst/>
            </a:prstGeom>
            <a:noFill/>
            <a:ln w="12700">
              <a:noFill/>
              <a:miter lim="800000"/>
            </a:ln>
          </p:spPr>
          <p:txBody>
            <a:bodyPr lIns="0" tIns="0" rIns="0" bIns="0" anchor="ctr"/>
            <a:lstStyle/>
            <a:p>
              <a:pPr algn="ctr" eaLnBrk="1" hangingPunct="1">
                <a:lnSpc>
                  <a:spcPct val="70000"/>
                </a:lnSpc>
              </a:pPr>
              <a:r>
                <a:rPr lang="en-US" altLang="zh-CN" sz="2000" dirty="0" smtClean="0">
                  <a:solidFill>
                    <a:srgbClr val="F2F2F2"/>
                  </a:solidFill>
                  <a:latin typeface="Diavlo Medium" pitchFamily="50" charset="0"/>
                  <a:ea typeface="MS PGothic" panose="020B0600070205080204" pitchFamily="34" charset="-128"/>
                  <a:cs typeface="Arial" panose="020B0604020202020204" pitchFamily="34" charset="0"/>
                  <a:sym typeface="Bebas Neue" pitchFamily="34" charset="0"/>
                </a:rPr>
                <a:t>3</a:t>
              </a:r>
              <a:endParaRPr lang="en-US" altLang="id-ID" sz="2000" dirty="0">
                <a:solidFill>
                  <a:srgbClr val="F2F2F2"/>
                </a:solidFill>
                <a:latin typeface="Diavlo Medium" pitchFamily="50" charset="0"/>
                <a:ea typeface="MS PGothic" panose="020B0600070205080204" pitchFamily="34" charset="-128"/>
                <a:cs typeface="Arial" panose="020B0604020202020204" pitchFamily="34" charset="0"/>
                <a:sym typeface="Bebas Neue" pitchFamily="34" charset="0"/>
              </a:endParaRPr>
            </a:p>
          </p:txBody>
        </p:sp>
      </p:grpSp>
      <p:grpSp>
        <p:nvGrpSpPr>
          <p:cNvPr id="30" name="Group 18"/>
          <p:cNvGrpSpPr/>
          <p:nvPr/>
        </p:nvGrpSpPr>
        <p:grpSpPr bwMode="auto">
          <a:xfrm rot="0">
            <a:off x="1466993" y="5156835"/>
            <a:ext cx="525780" cy="534697"/>
            <a:chOff x="-105" y="-1"/>
            <a:chExt cx="1037" cy="851"/>
          </a:xfrm>
        </p:grpSpPr>
        <p:sp>
          <p:nvSpPr>
            <p:cNvPr id="31" name="Oval 19"/>
            <p:cNvSpPr>
              <a:spLocks noChangeAspect="1"/>
            </p:cNvSpPr>
            <p:nvPr/>
          </p:nvSpPr>
          <p:spPr bwMode="auto">
            <a:xfrm>
              <a:off x="37" y="-1"/>
              <a:ext cx="800" cy="726"/>
            </a:xfrm>
            <a:prstGeom prst="ellipse">
              <a:avLst/>
            </a:prstGeom>
            <a:solidFill>
              <a:schemeClr val="accent2">
                <a:lumMod val="75000"/>
              </a:schemeClr>
            </a:solidFill>
            <a:ln w="25400">
              <a:noFill/>
              <a:miter lim="800000"/>
            </a:ln>
          </p:spPr>
          <p:txBody>
            <a:bodyPr lIns="0" tIns="0" rIns="0" bIns="0"/>
            <a:lstStyle/>
            <a:p>
              <a:pPr eaLnBrk="1" hangingPunct="1"/>
              <a:endParaRPr lang="en-US" altLang="zh-CN" sz="1200">
                <a:solidFill>
                  <a:srgbClr val="A6A6A6"/>
                </a:solidFill>
              </a:endParaRPr>
            </a:p>
          </p:txBody>
        </p:sp>
        <p:sp>
          <p:nvSpPr>
            <p:cNvPr id="32" name="Rectangle 20"/>
            <p:cNvSpPr/>
            <p:nvPr/>
          </p:nvSpPr>
          <p:spPr bwMode="auto">
            <a:xfrm>
              <a:off x="-105" y="129"/>
              <a:ext cx="1037" cy="721"/>
            </a:xfrm>
            <a:prstGeom prst="rect">
              <a:avLst/>
            </a:prstGeom>
            <a:noFill/>
            <a:ln w="12700">
              <a:noFill/>
              <a:miter lim="800000"/>
            </a:ln>
          </p:spPr>
          <p:txBody>
            <a:bodyPr lIns="0" tIns="0" rIns="0" bIns="0" anchor="ctr"/>
            <a:lstStyle/>
            <a:p>
              <a:pPr algn="ctr" eaLnBrk="1" hangingPunct="1">
                <a:lnSpc>
                  <a:spcPct val="70000"/>
                </a:lnSpc>
              </a:pPr>
              <a:r>
                <a:rPr lang="en-US" altLang="zh-CN" sz="2000" dirty="0">
                  <a:solidFill>
                    <a:srgbClr val="F2F2F2"/>
                  </a:solidFill>
                  <a:latin typeface="Diavlo Medium" pitchFamily="50" charset="0"/>
                  <a:ea typeface="MS PGothic" panose="020B0600070205080204" pitchFamily="34" charset="-128"/>
                  <a:cs typeface="Arial" panose="020B0604020202020204" pitchFamily="34" charset="0"/>
                  <a:sym typeface="Bebas Neue" pitchFamily="34" charset="0"/>
                </a:rPr>
                <a:t>5</a:t>
              </a:r>
              <a:endParaRPr lang="en-US" altLang="id-ID" sz="2000" dirty="0">
                <a:solidFill>
                  <a:srgbClr val="F2F2F2"/>
                </a:solidFill>
                <a:latin typeface="Diavlo Medium" pitchFamily="50" charset="0"/>
                <a:ea typeface="MS PGothic" panose="020B0600070205080204" pitchFamily="34" charset="-128"/>
                <a:cs typeface="Arial" panose="020B0604020202020204" pitchFamily="34" charset="0"/>
                <a:sym typeface="Bebas Neue" pitchFamily="34" charset="0"/>
              </a:endParaRPr>
            </a:p>
          </p:txBody>
        </p:sp>
      </p:grpSp>
      <p:sp>
        <p:nvSpPr>
          <p:cNvPr id="33" name="Rectangle 2"/>
          <p:cNvSpPr txBox="1">
            <a:spLocks noChangeArrowheads="1"/>
          </p:cNvSpPr>
          <p:nvPr/>
        </p:nvSpPr>
        <p:spPr bwMode="auto">
          <a:xfrm>
            <a:off x="2645710" y="1070912"/>
            <a:ext cx="4429156" cy="857256"/>
          </a:xfrm>
          <a:prstGeom prst="rect">
            <a:avLst/>
          </a:prstGeom>
          <a:noFill/>
          <a:ln w="12700" cap="sq">
            <a:noFill/>
            <a:miter lim="800000"/>
            <a:headEnd type="none" w="sm" len="sm"/>
            <a:tailEnd type="none" w="sm" len="sm"/>
          </a:ln>
        </p:spPr>
        <p:txBody>
          <a:bodyPr vert="horz" wrap="square" lIns="91440" tIns="45720" rIns="91440" bIns="45720" numCol="1" anchor="t" anchorCtr="0" compatLnSpc="1"/>
          <a:lstStyle/>
          <a:p>
            <a:pPr marL="342900" marR="0" lvl="0" indent="-342900" algn="just" defTabSz="914400" rtl="0" eaLnBrk="1" fontAlgn="base" latinLnBrk="0" hangingPunct="1">
              <a:lnSpc>
                <a:spcPct val="150000"/>
              </a:lnSpc>
              <a:spcBef>
                <a:spcPct val="20000"/>
              </a:spcBef>
              <a:spcAft>
                <a:spcPct val="0"/>
              </a:spcAft>
              <a:buClr>
                <a:schemeClr val="tx2"/>
              </a:buClr>
              <a:buSzPct val="90000"/>
              <a:buFont typeface="Symbol" panose="05050102010706020507" pitchFamily="18" charset="2"/>
              <a:buNone/>
              <a:defRPr/>
            </a:pPr>
            <a:r>
              <a:rPr kumimoji="1" lang="zh-CN" altLang="en-US" sz="280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本章主要内容</a:t>
            </a:r>
            <a:endParaRPr kumimoji="1" lang="zh-CN" altLang="en-US" sz="280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Rectangle 2"/>
          <p:cNvSpPr>
            <a:spLocks noGrp="1" noChangeArrowheads="1"/>
          </p:cNvSpPr>
          <p:nvPr>
            <p:ph type="body" idx="1"/>
          </p:nvPr>
        </p:nvSpPr>
        <p:spPr>
          <a:xfrm>
            <a:off x="441960" y="835660"/>
            <a:ext cx="8284845" cy="5903595"/>
          </a:xfrm>
        </p:spPr>
        <p:txBody>
          <a:bodyPr/>
          <a:lstStyle/>
          <a:p>
            <a:pPr algn="just" eaLnBrk="1" hangingPunct="1">
              <a:lnSpc>
                <a:spcPct val="150000"/>
              </a:lnSpc>
            </a:pPr>
            <a:r>
              <a:rPr lang="zh-CN" altLang="en-US" sz="2000" b="1" smtClean="0">
                <a:solidFill>
                  <a:schemeClr val="bg1"/>
                </a:solidFill>
                <a:latin typeface="微软雅黑" panose="020B0503020204020204" pitchFamily="34" charset="-122"/>
                <a:ea typeface="微软雅黑" panose="020B0503020204020204" pitchFamily="34" charset="-122"/>
              </a:rPr>
              <a:t>起止框：</a:t>
            </a:r>
            <a:r>
              <a:rPr lang="zh-CN" altLang="en-US" sz="2000" smtClean="0">
                <a:solidFill>
                  <a:schemeClr val="bg1"/>
                </a:solidFill>
                <a:latin typeface="微软雅黑" panose="020B0503020204020204" pitchFamily="34" charset="-122"/>
                <a:ea typeface="微软雅黑" panose="020B0503020204020204" pitchFamily="34" charset="-122"/>
              </a:rPr>
              <a:t>表示算法的开始和结束。一般内部只写“开始”或“结束”。</a:t>
            </a:r>
            <a:endParaRPr lang="zh-CN" altLang="en-US" sz="2000"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2000" b="1" smtClean="0">
                <a:solidFill>
                  <a:schemeClr val="bg1"/>
                </a:solidFill>
                <a:latin typeface="微软雅黑" panose="020B0503020204020204" pitchFamily="34" charset="-122"/>
                <a:ea typeface="微软雅黑" panose="020B0503020204020204" pitchFamily="34" charset="-122"/>
              </a:rPr>
              <a:t>处理框：</a:t>
            </a:r>
            <a:r>
              <a:rPr lang="zh-CN" altLang="en-US" sz="2000" smtClean="0">
                <a:solidFill>
                  <a:schemeClr val="bg1"/>
                </a:solidFill>
                <a:latin typeface="微软雅黑" panose="020B0503020204020204" pitchFamily="34" charset="-122"/>
                <a:ea typeface="微软雅黑" panose="020B0503020204020204" pitchFamily="34" charset="-122"/>
              </a:rPr>
              <a:t>表示算法的某个处理步骤，一般内部常常填写赋值操作。</a:t>
            </a:r>
            <a:endParaRPr lang="zh-CN" altLang="en-US" sz="2000"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2000" b="1" smtClean="0">
                <a:solidFill>
                  <a:schemeClr val="bg1"/>
                </a:solidFill>
                <a:latin typeface="微软雅黑" panose="020B0503020204020204" pitchFamily="34" charset="-122"/>
                <a:ea typeface="微软雅黑" panose="020B0503020204020204" pitchFamily="34" charset="-122"/>
              </a:rPr>
              <a:t>输入输出框：</a:t>
            </a:r>
            <a:r>
              <a:rPr lang="zh-CN" altLang="en-US" sz="2000" smtClean="0">
                <a:solidFill>
                  <a:schemeClr val="bg1"/>
                </a:solidFill>
                <a:latin typeface="微软雅黑" panose="020B0503020204020204" pitchFamily="34" charset="-122"/>
                <a:ea typeface="微软雅黑" panose="020B0503020204020204" pitchFamily="34" charset="-122"/>
              </a:rPr>
              <a:t>表示算法请求输入输入需要的数据或算法将某些结果输出。一般内部常常填写“输入</a:t>
            </a:r>
            <a:r>
              <a:rPr lang="en-US" altLang="zh-CN" sz="2000" smtClean="0">
                <a:solidFill>
                  <a:schemeClr val="bg1"/>
                </a:solidFill>
                <a:latin typeface="微软雅黑" panose="020B0503020204020204" pitchFamily="34" charset="-122"/>
                <a:ea typeface="微软雅黑" panose="020B0503020204020204" pitchFamily="34" charset="-122"/>
              </a:rPr>
              <a:t>…”,“</a:t>
            </a:r>
            <a:r>
              <a:rPr lang="zh-CN" altLang="en-US" sz="2000" smtClean="0">
                <a:solidFill>
                  <a:schemeClr val="bg1"/>
                </a:solidFill>
                <a:latin typeface="微软雅黑" panose="020B0503020204020204" pitchFamily="34" charset="-122"/>
                <a:ea typeface="微软雅黑" panose="020B0503020204020204" pitchFamily="34" charset="-122"/>
              </a:rPr>
              <a:t>打印</a:t>
            </a:r>
            <a:r>
              <a:rPr lang="en-US" altLang="zh-CN" sz="2000" smtClean="0">
                <a:solidFill>
                  <a:schemeClr val="bg1"/>
                </a:solidFill>
                <a:latin typeface="微软雅黑" panose="020B0503020204020204" pitchFamily="34" charset="-122"/>
                <a:ea typeface="微软雅黑" panose="020B0503020204020204" pitchFamily="34" charset="-122"/>
              </a:rPr>
              <a:t>/</a:t>
            </a:r>
            <a:r>
              <a:rPr lang="zh-CN" altLang="en-US" sz="2000" smtClean="0">
                <a:solidFill>
                  <a:schemeClr val="bg1"/>
                </a:solidFill>
                <a:latin typeface="微软雅黑" panose="020B0503020204020204" pitchFamily="34" charset="-122"/>
                <a:ea typeface="微软雅黑" panose="020B0503020204020204" pitchFamily="34" charset="-122"/>
              </a:rPr>
              <a:t>显示</a:t>
            </a:r>
            <a:r>
              <a:rPr lang="en-US" altLang="zh-CN" sz="2000" smtClean="0">
                <a:solidFill>
                  <a:schemeClr val="bg1"/>
                </a:solidFill>
                <a:latin typeface="微软雅黑" panose="020B0503020204020204" pitchFamily="34" charset="-122"/>
                <a:ea typeface="微软雅黑" panose="020B0503020204020204" pitchFamily="34" charset="-122"/>
              </a:rPr>
              <a:t>…”</a:t>
            </a:r>
            <a:endParaRPr lang="en-US" altLang="zh-CN" sz="2000"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2000" b="1" smtClean="0">
                <a:solidFill>
                  <a:schemeClr val="bg1"/>
                </a:solidFill>
                <a:latin typeface="微软雅黑" panose="020B0503020204020204" pitchFamily="34" charset="-122"/>
                <a:ea typeface="微软雅黑" panose="020B0503020204020204" pitchFamily="34" charset="-122"/>
              </a:rPr>
              <a:t>菱形框（判断框）：</a:t>
            </a:r>
            <a:r>
              <a:rPr lang="zh-CN" altLang="en-US" sz="2000" smtClean="0">
                <a:solidFill>
                  <a:schemeClr val="bg1"/>
                </a:solidFill>
                <a:latin typeface="微软雅黑" panose="020B0503020204020204" pitchFamily="34" charset="-122"/>
                <a:ea typeface="微软雅黑" panose="020B0503020204020204" pitchFamily="34" charset="-122"/>
              </a:rPr>
              <a:t>作用主要是对一个给定条件进行判断，根据给定的条件是否成立来决定如何执行其后的操作。它有一个入口，两个出口。</a:t>
            </a:r>
            <a:endParaRPr lang="zh-CN" altLang="en-US" sz="2000"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2000" b="1" smtClean="0">
                <a:solidFill>
                  <a:schemeClr val="bg1"/>
                </a:solidFill>
                <a:latin typeface="微软雅黑" panose="020B0503020204020204" pitchFamily="34" charset="-122"/>
                <a:ea typeface="微软雅黑" panose="020B0503020204020204" pitchFamily="34" charset="-122"/>
              </a:rPr>
              <a:t>注释框：</a:t>
            </a:r>
            <a:r>
              <a:rPr lang="zh-CN" altLang="en-US" sz="2000" smtClean="0">
                <a:solidFill>
                  <a:schemeClr val="bg1"/>
                </a:solidFill>
                <a:latin typeface="微软雅黑" panose="020B0503020204020204" pitchFamily="34" charset="-122"/>
                <a:ea typeface="微软雅黑" panose="020B0503020204020204" pitchFamily="34" charset="-122"/>
              </a:rPr>
              <a:t>注释框不是流程图中必须的部分，不反映流程和操作，它只是对流程图中某些框的操作做必要的补充说明，以帮助阅读流程图的人更好地理解流程图的作用。</a:t>
            </a:r>
            <a:endParaRPr lang="zh-CN" altLang="en-US" sz="200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endParaRPr lang="en-US" altLang="zh-CN" sz="250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5" name="Line 3"/>
          <p:cNvSpPr>
            <a:spLocks noChangeShapeType="1"/>
          </p:cNvSpPr>
          <p:nvPr/>
        </p:nvSpPr>
        <p:spPr bwMode="auto">
          <a:xfrm>
            <a:off x="5364163" y="1497364"/>
            <a:ext cx="0" cy="360000"/>
          </a:xfrm>
          <a:prstGeom prst="line">
            <a:avLst/>
          </a:prstGeom>
          <a:noFill/>
          <a:ln w="9525">
            <a:solidFill>
              <a:schemeClr val="bg1"/>
            </a:solidFill>
            <a:round/>
            <a:tailEnd type="triangle" w="med" len="med"/>
          </a:ln>
        </p:spPr>
        <p:txBody>
          <a:bodyPr wrap="none" anchor="ctr"/>
          <a:lstStyle/>
          <a:p>
            <a:endParaRPr lang="zh-CN" altLang="en-US"/>
          </a:p>
        </p:txBody>
      </p:sp>
      <p:sp>
        <p:nvSpPr>
          <p:cNvPr id="120836" name="Line 4"/>
          <p:cNvSpPr>
            <a:spLocks noChangeShapeType="1"/>
          </p:cNvSpPr>
          <p:nvPr/>
        </p:nvSpPr>
        <p:spPr bwMode="auto">
          <a:xfrm>
            <a:off x="5364163" y="2190750"/>
            <a:ext cx="0" cy="239713"/>
          </a:xfrm>
          <a:prstGeom prst="line">
            <a:avLst/>
          </a:prstGeom>
          <a:noFill/>
          <a:ln w="9525">
            <a:solidFill>
              <a:schemeClr val="bg1"/>
            </a:solidFill>
            <a:round/>
            <a:tailEnd type="triangle" w="med" len="med"/>
          </a:ln>
        </p:spPr>
        <p:txBody>
          <a:bodyPr wrap="none" anchor="ctr"/>
          <a:lstStyle/>
          <a:p>
            <a:endParaRPr lang="zh-CN" altLang="en-US"/>
          </a:p>
        </p:txBody>
      </p:sp>
      <p:sp>
        <p:nvSpPr>
          <p:cNvPr id="120837" name="Text Box 5"/>
          <p:cNvSpPr txBox="1">
            <a:spLocks noChangeArrowheads="1"/>
          </p:cNvSpPr>
          <p:nvPr/>
        </p:nvSpPr>
        <p:spPr bwMode="auto">
          <a:xfrm>
            <a:off x="1331913" y="476250"/>
            <a:ext cx="3240087" cy="641350"/>
          </a:xfrm>
          <a:prstGeom prst="rect">
            <a:avLst/>
          </a:prstGeom>
          <a:noFill/>
          <a:ln w="9525">
            <a:noFill/>
            <a:miter lim="800000"/>
          </a:ln>
        </p:spPr>
        <p:txBody>
          <a:bodyPr/>
          <a:lstStyle/>
          <a:p>
            <a:pPr algn="ctr" eaLnBrk="1" hangingPunct="1"/>
            <a:r>
              <a:rPr lang="zh-CN" altLang="en-US" sz="3600" dirty="0">
                <a:solidFill>
                  <a:srgbClr val="FF0000"/>
                </a:solidFill>
                <a:ea typeface="微软雅黑" panose="020B0503020204020204" pitchFamily="34" charset="-122"/>
              </a:rPr>
              <a:t>例：</a:t>
            </a:r>
            <a:r>
              <a:rPr lang="zh-CN" altLang="en-US" sz="1600" b="0" dirty="0">
                <a:solidFill>
                  <a:srgbClr val="FF0000"/>
                </a:solidFill>
                <a:latin typeface="Arial" panose="020B0604020202020204" pitchFamily="34" charset="0"/>
                <a:ea typeface="微软雅黑" panose="020B0503020204020204" pitchFamily="34" charset="-122"/>
              </a:rPr>
              <a:t> </a:t>
            </a:r>
            <a:r>
              <a:rPr lang="zh-CN" altLang="en-US" sz="3600" dirty="0">
                <a:solidFill>
                  <a:srgbClr val="FF0000"/>
                </a:solidFill>
                <a:latin typeface="微软雅黑" panose="020B0503020204020204" pitchFamily="34" charset="-122"/>
                <a:ea typeface="微软雅黑" panose="020B0503020204020204" pitchFamily="34" charset="-122"/>
              </a:rPr>
              <a:t>求</a:t>
            </a:r>
            <a:r>
              <a:rPr lang="en-US" altLang="zh-CN" sz="3600" dirty="0">
                <a:solidFill>
                  <a:srgbClr val="FF0000"/>
                </a:solidFill>
                <a:latin typeface="微软雅黑" panose="020B0503020204020204" pitchFamily="34" charset="-122"/>
                <a:ea typeface="微软雅黑" panose="020B0503020204020204" pitchFamily="34" charset="-122"/>
              </a:rPr>
              <a:t>5</a:t>
            </a:r>
            <a:r>
              <a:rPr lang="zh-CN" altLang="en-US" sz="3600" dirty="0">
                <a:solidFill>
                  <a:srgbClr val="FF0000"/>
                </a:solidFill>
                <a:latin typeface="微软雅黑" panose="020B0503020204020204" pitchFamily="34" charset="-122"/>
                <a:ea typeface="微软雅黑" panose="020B0503020204020204" pitchFamily="34" charset="-122"/>
              </a:rPr>
              <a:t>！</a:t>
            </a:r>
            <a:endParaRPr lang="zh-CN" altLang="en-US" sz="1600" b="0" dirty="0">
              <a:solidFill>
                <a:srgbClr val="FF0000"/>
              </a:solidFill>
              <a:latin typeface="Arial" panose="020B0604020202020204" pitchFamily="34" charset="0"/>
              <a:ea typeface="微软雅黑" panose="020B0503020204020204" pitchFamily="34" charset="-122"/>
            </a:endParaRPr>
          </a:p>
        </p:txBody>
      </p:sp>
      <p:sp>
        <p:nvSpPr>
          <p:cNvPr id="120838" name="AutoShape 6"/>
          <p:cNvSpPr>
            <a:spLocks noChangeArrowheads="1"/>
          </p:cNvSpPr>
          <p:nvPr/>
        </p:nvSpPr>
        <p:spPr bwMode="auto">
          <a:xfrm>
            <a:off x="4789488" y="1830388"/>
            <a:ext cx="1179512" cy="360362"/>
          </a:xfrm>
          <a:prstGeom prst="flowChartProcess">
            <a:avLst/>
          </a:prstGeom>
          <a:solidFill>
            <a:srgbClr val="FFFFFF"/>
          </a:solidFill>
          <a:ln w="9525">
            <a:solidFill>
              <a:srgbClr val="000000"/>
            </a:solidFill>
            <a:miter lim="800000"/>
          </a:ln>
        </p:spPr>
        <p:txBody>
          <a:bodyPr lIns="18000" tIns="0" rIns="18000" bIns="0"/>
          <a:lstStyle/>
          <a:p>
            <a:pPr algn="ctr" eaLnBrk="1" hangingPunct="1">
              <a:spcBef>
                <a:spcPct val="20000"/>
              </a:spcBef>
            </a:pPr>
            <a:r>
              <a:rPr lang="en-US" altLang="zh-CN" b="0" dirty="0">
                <a:solidFill>
                  <a:schemeClr val="bg1"/>
                </a:solidFill>
                <a:latin typeface="微软雅黑" panose="020B0503020204020204" pitchFamily="34" charset="-122"/>
                <a:ea typeface="微软雅黑" panose="020B0503020204020204" pitchFamily="34" charset="-122"/>
              </a:rPr>
              <a:t>t=1</a:t>
            </a:r>
            <a:endParaRPr lang="en-US" altLang="zh-CN" b="0" dirty="0">
              <a:solidFill>
                <a:schemeClr val="bg1"/>
              </a:solidFill>
              <a:latin typeface="微软雅黑" panose="020B0503020204020204" pitchFamily="34" charset="-122"/>
              <a:ea typeface="微软雅黑" panose="020B0503020204020204" pitchFamily="34" charset="-122"/>
            </a:endParaRPr>
          </a:p>
        </p:txBody>
      </p:sp>
      <p:sp>
        <p:nvSpPr>
          <p:cNvPr id="120839" name="AutoShape 7"/>
          <p:cNvSpPr>
            <a:spLocks noChangeArrowheads="1"/>
          </p:cNvSpPr>
          <p:nvPr/>
        </p:nvSpPr>
        <p:spPr bwMode="auto">
          <a:xfrm>
            <a:off x="4789488" y="2478088"/>
            <a:ext cx="1223962" cy="360362"/>
          </a:xfrm>
          <a:prstGeom prst="flowChartProcess">
            <a:avLst/>
          </a:prstGeom>
          <a:solidFill>
            <a:srgbClr val="FFFFFF"/>
          </a:solidFill>
          <a:ln w="9525">
            <a:solidFill>
              <a:srgbClr val="000000"/>
            </a:solidFill>
            <a:miter lim="800000"/>
          </a:ln>
        </p:spPr>
        <p:txBody>
          <a:bodyPr lIns="18000" tIns="0" rIns="18000" bIns="0"/>
          <a:lstStyle/>
          <a:p>
            <a:pPr algn="ctr" eaLnBrk="1" hangingPunct="1">
              <a:spcBef>
                <a:spcPct val="20000"/>
              </a:spcBef>
            </a:pPr>
            <a:r>
              <a:rPr lang="en-US" altLang="zh-CN" b="0" dirty="0" err="1">
                <a:solidFill>
                  <a:schemeClr val="bg1"/>
                </a:solidFill>
                <a:latin typeface="微软雅黑" panose="020B0503020204020204" pitchFamily="34" charset="-122"/>
                <a:ea typeface="微软雅黑" panose="020B0503020204020204" pitchFamily="34" charset="-122"/>
              </a:rPr>
              <a:t>i</a:t>
            </a:r>
            <a:r>
              <a:rPr lang="en-US" altLang="zh-CN" b="0" dirty="0">
                <a:solidFill>
                  <a:schemeClr val="bg1"/>
                </a:solidFill>
                <a:latin typeface="微软雅黑" panose="020B0503020204020204" pitchFamily="34" charset="-122"/>
                <a:ea typeface="微软雅黑" panose="020B0503020204020204" pitchFamily="34" charset="-122"/>
              </a:rPr>
              <a:t>=2</a:t>
            </a:r>
            <a:endParaRPr lang="en-US" altLang="zh-CN" b="0" dirty="0">
              <a:solidFill>
                <a:schemeClr val="bg1"/>
              </a:solidFill>
              <a:latin typeface="微软雅黑" panose="020B0503020204020204" pitchFamily="34" charset="-122"/>
              <a:ea typeface="微软雅黑" panose="020B0503020204020204" pitchFamily="34" charset="-122"/>
            </a:endParaRPr>
          </a:p>
        </p:txBody>
      </p:sp>
      <p:sp>
        <p:nvSpPr>
          <p:cNvPr id="120840" name="Line 8"/>
          <p:cNvSpPr>
            <a:spLocks noChangeShapeType="1"/>
          </p:cNvSpPr>
          <p:nvPr/>
        </p:nvSpPr>
        <p:spPr bwMode="auto">
          <a:xfrm>
            <a:off x="5364163" y="2838450"/>
            <a:ext cx="0" cy="288925"/>
          </a:xfrm>
          <a:prstGeom prst="line">
            <a:avLst/>
          </a:prstGeom>
          <a:noFill/>
          <a:ln w="9525">
            <a:solidFill>
              <a:schemeClr val="bg1"/>
            </a:solidFill>
            <a:round/>
            <a:tailEnd type="triangle" w="med" len="med"/>
          </a:ln>
        </p:spPr>
        <p:txBody>
          <a:bodyPr wrap="none" anchor="ctr"/>
          <a:lstStyle/>
          <a:p>
            <a:endParaRPr lang="zh-CN" altLang="en-US"/>
          </a:p>
        </p:txBody>
      </p:sp>
      <p:sp>
        <p:nvSpPr>
          <p:cNvPr id="120841" name="AutoShape 9"/>
          <p:cNvSpPr>
            <a:spLocks noChangeArrowheads="1"/>
          </p:cNvSpPr>
          <p:nvPr/>
        </p:nvSpPr>
        <p:spPr bwMode="auto">
          <a:xfrm>
            <a:off x="4789488" y="3127375"/>
            <a:ext cx="1223962" cy="360363"/>
          </a:xfrm>
          <a:prstGeom prst="flowChartProcess">
            <a:avLst/>
          </a:prstGeom>
          <a:solidFill>
            <a:srgbClr val="FFFFFF"/>
          </a:solidFill>
          <a:ln w="9525">
            <a:solidFill>
              <a:srgbClr val="000000"/>
            </a:solidFill>
            <a:miter lim="800000"/>
          </a:ln>
        </p:spPr>
        <p:txBody>
          <a:bodyPr lIns="18000" tIns="0" rIns="18000" bIns="0"/>
          <a:lstStyle/>
          <a:p>
            <a:pPr algn="ctr" eaLnBrk="1" hangingPunct="1">
              <a:spcBef>
                <a:spcPct val="20000"/>
              </a:spcBef>
            </a:pPr>
            <a:r>
              <a:rPr lang="en-US" altLang="zh-CN" b="0" dirty="0">
                <a:solidFill>
                  <a:schemeClr val="bg1"/>
                </a:solidFill>
                <a:latin typeface="微软雅黑" panose="020B0503020204020204" pitchFamily="34" charset="-122"/>
                <a:ea typeface="微软雅黑" panose="020B0503020204020204" pitchFamily="34" charset="-122"/>
              </a:rPr>
              <a:t>t=t*</a:t>
            </a:r>
            <a:r>
              <a:rPr lang="en-US" altLang="zh-CN" b="0" dirty="0" err="1">
                <a:solidFill>
                  <a:schemeClr val="bg1"/>
                </a:solidFill>
                <a:latin typeface="微软雅黑" panose="020B0503020204020204" pitchFamily="34" charset="-122"/>
                <a:ea typeface="微软雅黑" panose="020B0503020204020204" pitchFamily="34" charset="-122"/>
              </a:rPr>
              <a:t>i</a:t>
            </a:r>
            <a:endParaRPr lang="en-US" altLang="zh-CN" b="0" dirty="0">
              <a:solidFill>
                <a:schemeClr val="bg1"/>
              </a:solidFill>
              <a:latin typeface="微软雅黑" panose="020B0503020204020204" pitchFamily="34" charset="-122"/>
              <a:ea typeface="微软雅黑" panose="020B0503020204020204" pitchFamily="34" charset="-122"/>
            </a:endParaRPr>
          </a:p>
        </p:txBody>
      </p:sp>
      <p:sp>
        <p:nvSpPr>
          <p:cNvPr id="120842" name="AutoShape 10"/>
          <p:cNvSpPr>
            <a:spLocks noChangeArrowheads="1"/>
          </p:cNvSpPr>
          <p:nvPr/>
        </p:nvSpPr>
        <p:spPr bwMode="auto">
          <a:xfrm>
            <a:off x="4789488" y="3775075"/>
            <a:ext cx="1228725" cy="387350"/>
          </a:xfrm>
          <a:prstGeom prst="flowChartProcess">
            <a:avLst/>
          </a:prstGeom>
          <a:solidFill>
            <a:srgbClr val="FFFFFF"/>
          </a:solidFill>
          <a:ln w="9525">
            <a:solidFill>
              <a:srgbClr val="000000"/>
            </a:solidFill>
            <a:miter lim="800000"/>
          </a:ln>
        </p:spPr>
        <p:txBody>
          <a:bodyPr lIns="18000" tIns="0" rIns="18000" bIns="0"/>
          <a:lstStyle/>
          <a:p>
            <a:pPr algn="ctr" eaLnBrk="1" hangingPunct="1">
              <a:spcBef>
                <a:spcPct val="20000"/>
              </a:spcBef>
            </a:pPr>
            <a:r>
              <a:rPr lang="en-US" altLang="zh-CN" b="0" dirty="0" err="1">
                <a:solidFill>
                  <a:schemeClr val="bg1"/>
                </a:solidFill>
                <a:latin typeface="微软雅黑" panose="020B0503020204020204" pitchFamily="34" charset="-122"/>
                <a:ea typeface="微软雅黑" panose="020B0503020204020204" pitchFamily="34" charset="-122"/>
              </a:rPr>
              <a:t>i</a:t>
            </a:r>
            <a:r>
              <a:rPr lang="en-US" altLang="zh-CN" b="0" dirty="0">
                <a:solidFill>
                  <a:schemeClr val="bg1"/>
                </a:solidFill>
                <a:latin typeface="微软雅黑" panose="020B0503020204020204" pitchFamily="34" charset="-122"/>
                <a:ea typeface="微软雅黑" panose="020B0503020204020204" pitchFamily="34" charset="-122"/>
              </a:rPr>
              <a:t>=i+1</a:t>
            </a:r>
            <a:endParaRPr lang="en-US" altLang="zh-CN" b="0" dirty="0">
              <a:solidFill>
                <a:schemeClr val="bg1"/>
              </a:solidFill>
              <a:latin typeface="微软雅黑" panose="020B0503020204020204" pitchFamily="34" charset="-122"/>
              <a:ea typeface="微软雅黑" panose="020B0503020204020204" pitchFamily="34" charset="-122"/>
            </a:endParaRPr>
          </a:p>
        </p:txBody>
      </p:sp>
      <p:sp>
        <p:nvSpPr>
          <p:cNvPr id="120843" name="Line 11"/>
          <p:cNvSpPr>
            <a:spLocks noChangeShapeType="1"/>
          </p:cNvSpPr>
          <p:nvPr/>
        </p:nvSpPr>
        <p:spPr bwMode="auto">
          <a:xfrm>
            <a:off x="5364163" y="3487738"/>
            <a:ext cx="0" cy="288925"/>
          </a:xfrm>
          <a:prstGeom prst="line">
            <a:avLst/>
          </a:prstGeom>
          <a:noFill/>
          <a:ln w="9525">
            <a:solidFill>
              <a:schemeClr val="bg1"/>
            </a:solidFill>
            <a:round/>
            <a:tailEnd type="triangle" w="med" len="med"/>
          </a:ln>
        </p:spPr>
        <p:txBody>
          <a:bodyPr wrap="none" anchor="ctr"/>
          <a:lstStyle/>
          <a:p>
            <a:endParaRPr lang="zh-CN" altLang="en-US"/>
          </a:p>
        </p:txBody>
      </p:sp>
      <p:sp>
        <p:nvSpPr>
          <p:cNvPr id="120844" name="AutoShape 12"/>
          <p:cNvSpPr>
            <a:spLocks noChangeArrowheads="1"/>
          </p:cNvSpPr>
          <p:nvPr/>
        </p:nvSpPr>
        <p:spPr bwMode="auto">
          <a:xfrm>
            <a:off x="4716463" y="4495800"/>
            <a:ext cx="1296987" cy="792163"/>
          </a:xfrm>
          <a:prstGeom prst="flowChartDecision">
            <a:avLst/>
          </a:prstGeom>
          <a:solidFill>
            <a:srgbClr val="FFFFFF"/>
          </a:solidFill>
          <a:ln w="9525">
            <a:solidFill>
              <a:srgbClr val="000000"/>
            </a:solidFill>
            <a:miter lim="800000"/>
          </a:ln>
        </p:spPr>
        <p:txBody>
          <a:bodyPr lIns="18000" tIns="0" rIns="18000" bIns="0"/>
          <a:lstStyle/>
          <a:p>
            <a:pPr algn="ctr" eaLnBrk="1" hangingPunct="1">
              <a:spcBef>
                <a:spcPct val="20000"/>
              </a:spcBef>
            </a:pPr>
            <a:r>
              <a:rPr lang="en-US" altLang="zh-CN" b="0" dirty="0" err="1">
                <a:solidFill>
                  <a:schemeClr val="bg1"/>
                </a:solidFill>
                <a:latin typeface="微软雅黑" panose="020B0503020204020204" pitchFamily="34" charset="-122"/>
                <a:ea typeface="微软雅黑" panose="020B0503020204020204" pitchFamily="34" charset="-122"/>
              </a:rPr>
              <a:t>i</a:t>
            </a:r>
            <a:r>
              <a:rPr lang="en-US" altLang="zh-CN" b="0" dirty="0">
                <a:solidFill>
                  <a:schemeClr val="bg1"/>
                </a:solidFill>
                <a:latin typeface="微软雅黑" panose="020B0503020204020204" pitchFamily="34" charset="-122"/>
                <a:ea typeface="微软雅黑" panose="020B0503020204020204" pitchFamily="34" charset="-122"/>
              </a:rPr>
              <a:t>&gt;5</a:t>
            </a:r>
            <a:endParaRPr lang="en-US" altLang="zh-CN" b="0" dirty="0">
              <a:solidFill>
                <a:schemeClr val="bg1"/>
              </a:solidFill>
              <a:latin typeface="微软雅黑" panose="020B0503020204020204" pitchFamily="34" charset="-122"/>
              <a:ea typeface="微软雅黑" panose="020B0503020204020204" pitchFamily="34" charset="-122"/>
            </a:endParaRPr>
          </a:p>
        </p:txBody>
      </p:sp>
      <p:sp>
        <p:nvSpPr>
          <p:cNvPr id="120845" name="Line 13"/>
          <p:cNvSpPr>
            <a:spLocks noChangeShapeType="1"/>
          </p:cNvSpPr>
          <p:nvPr/>
        </p:nvSpPr>
        <p:spPr bwMode="auto">
          <a:xfrm>
            <a:off x="5364163" y="4206875"/>
            <a:ext cx="0" cy="288925"/>
          </a:xfrm>
          <a:prstGeom prst="line">
            <a:avLst/>
          </a:prstGeom>
          <a:noFill/>
          <a:ln w="9525">
            <a:solidFill>
              <a:schemeClr val="bg1"/>
            </a:solidFill>
            <a:round/>
            <a:tailEnd type="triangle" w="med" len="med"/>
          </a:ln>
        </p:spPr>
        <p:txBody>
          <a:bodyPr wrap="none" anchor="ctr"/>
          <a:lstStyle/>
          <a:p>
            <a:endParaRPr lang="zh-CN" altLang="en-US"/>
          </a:p>
        </p:txBody>
      </p:sp>
      <p:sp>
        <p:nvSpPr>
          <p:cNvPr id="120846" name="AutoShape 14"/>
          <p:cNvSpPr>
            <a:spLocks noChangeArrowheads="1"/>
          </p:cNvSpPr>
          <p:nvPr/>
        </p:nvSpPr>
        <p:spPr bwMode="auto">
          <a:xfrm>
            <a:off x="4832350" y="5580063"/>
            <a:ext cx="1109663" cy="492143"/>
          </a:xfrm>
          <a:prstGeom prst="flowChartTerminator">
            <a:avLst/>
          </a:prstGeom>
          <a:solidFill>
            <a:schemeClr val="accent1"/>
          </a:solidFill>
          <a:ln w="9525">
            <a:solidFill>
              <a:srgbClr val="000000"/>
            </a:solidFill>
            <a:miter lim="800000"/>
          </a:ln>
        </p:spPr>
        <p:txBody>
          <a:bodyPr lIns="18000" tIns="0" rIns="18000" bIns="0"/>
          <a:lstStyle/>
          <a:p>
            <a:pPr algn="ctr" eaLnBrk="1" hangingPunct="1">
              <a:spcBef>
                <a:spcPct val="20000"/>
              </a:spcBef>
            </a:pPr>
            <a:r>
              <a:rPr lang="zh-CN" altLang="en-US" dirty="0">
                <a:solidFill>
                  <a:schemeClr val="bg1"/>
                </a:solidFill>
                <a:latin typeface="微软雅黑" panose="020B0503020204020204" pitchFamily="34" charset="-122"/>
                <a:ea typeface="微软雅黑" panose="020B0503020204020204" pitchFamily="34" charset="-122"/>
              </a:rPr>
              <a:t>结束</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0847" name="Line 15"/>
          <p:cNvSpPr>
            <a:spLocks noChangeShapeType="1"/>
          </p:cNvSpPr>
          <p:nvPr/>
        </p:nvSpPr>
        <p:spPr bwMode="auto">
          <a:xfrm>
            <a:off x="5364163" y="5287963"/>
            <a:ext cx="0" cy="288925"/>
          </a:xfrm>
          <a:prstGeom prst="line">
            <a:avLst/>
          </a:prstGeom>
          <a:noFill/>
          <a:ln w="9525">
            <a:solidFill>
              <a:schemeClr val="bg1"/>
            </a:solidFill>
            <a:round/>
            <a:tailEnd type="triangle" w="med" len="med"/>
          </a:ln>
        </p:spPr>
        <p:txBody>
          <a:bodyPr wrap="none" anchor="ctr"/>
          <a:lstStyle/>
          <a:p>
            <a:endParaRPr lang="zh-CN" altLang="en-US"/>
          </a:p>
        </p:txBody>
      </p:sp>
      <p:sp>
        <p:nvSpPr>
          <p:cNvPr id="120849" name="Line 17"/>
          <p:cNvSpPr>
            <a:spLocks noChangeShapeType="1"/>
          </p:cNvSpPr>
          <p:nvPr/>
        </p:nvSpPr>
        <p:spPr bwMode="auto">
          <a:xfrm flipV="1">
            <a:off x="3852863" y="2982913"/>
            <a:ext cx="0" cy="1908000"/>
          </a:xfrm>
          <a:prstGeom prst="line">
            <a:avLst/>
          </a:prstGeom>
          <a:noFill/>
          <a:ln w="9525">
            <a:solidFill>
              <a:schemeClr val="bg1"/>
            </a:solidFill>
            <a:round/>
            <a:tailEnd type="none" w="sm" len="lg"/>
          </a:ln>
        </p:spPr>
        <p:txBody>
          <a:bodyPr/>
          <a:lstStyle/>
          <a:p>
            <a:endParaRPr lang="zh-CN" altLang="en-US"/>
          </a:p>
        </p:txBody>
      </p:sp>
      <p:sp>
        <p:nvSpPr>
          <p:cNvPr id="120850" name="Line 18"/>
          <p:cNvSpPr>
            <a:spLocks noChangeShapeType="1"/>
          </p:cNvSpPr>
          <p:nvPr/>
        </p:nvSpPr>
        <p:spPr bwMode="auto">
          <a:xfrm flipH="1">
            <a:off x="3852863" y="4892875"/>
            <a:ext cx="863600" cy="0"/>
          </a:xfrm>
          <a:prstGeom prst="line">
            <a:avLst/>
          </a:prstGeom>
          <a:noFill/>
          <a:ln w="9525">
            <a:solidFill>
              <a:schemeClr val="bg1"/>
            </a:solidFill>
            <a:round/>
            <a:tailEnd type="none" w="sm" len="lg"/>
          </a:ln>
        </p:spPr>
        <p:txBody>
          <a:bodyPr/>
          <a:lstStyle/>
          <a:p>
            <a:endParaRPr lang="zh-CN" altLang="en-US"/>
          </a:p>
        </p:txBody>
      </p:sp>
      <p:sp>
        <p:nvSpPr>
          <p:cNvPr id="120851" name="Rectangle 19"/>
          <p:cNvSpPr>
            <a:spLocks noChangeArrowheads="1"/>
          </p:cNvSpPr>
          <p:nvPr/>
        </p:nvSpPr>
        <p:spPr bwMode="auto">
          <a:xfrm>
            <a:off x="3997325" y="4495800"/>
            <a:ext cx="431800" cy="391143"/>
          </a:xfrm>
          <a:prstGeom prst="rect">
            <a:avLst/>
          </a:prstGeom>
          <a:noFill/>
          <a:ln w="19050">
            <a:noFill/>
            <a:miter lim="800000"/>
          </a:ln>
        </p:spPr>
        <p:txBody>
          <a:bodyPr lIns="21600" tIns="10800" rIns="21600" bIns="10800" anchor="ctr">
            <a:spAutoFit/>
          </a:bodyPr>
          <a:lstStyle/>
          <a:p>
            <a:pPr algn="ctr" eaLnBrk="1" hangingPunct="1">
              <a:spcBef>
                <a:spcPct val="20000"/>
              </a:spcBef>
            </a:pPr>
            <a:r>
              <a:rPr lang="en-US" altLang="zh-CN" sz="1600" b="0" dirty="0">
                <a:latin typeface="Arial" panose="020B0604020202020204" pitchFamily="34" charset="0"/>
                <a:ea typeface="微软雅黑" panose="020B0503020204020204" pitchFamily="34" charset="-122"/>
              </a:rPr>
              <a:t> </a:t>
            </a:r>
            <a:r>
              <a:rPr lang="en-US" altLang="zh-CN" b="0" dirty="0">
                <a:solidFill>
                  <a:schemeClr val="bg1"/>
                </a:solidFill>
                <a:latin typeface="微软雅黑" panose="020B0503020204020204" pitchFamily="34" charset="-122"/>
                <a:ea typeface="微软雅黑" panose="020B0503020204020204" pitchFamily="34" charset="-122"/>
              </a:rPr>
              <a:t>N</a:t>
            </a:r>
            <a:endParaRPr lang="en-US" altLang="zh-CN" b="0" dirty="0">
              <a:solidFill>
                <a:schemeClr val="bg1"/>
              </a:solidFill>
              <a:latin typeface="微软雅黑" panose="020B0503020204020204" pitchFamily="34" charset="-122"/>
              <a:ea typeface="微软雅黑" panose="020B0503020204020204" pitchFamily="34" charset="-122"/>
            </a:endParaRPr>
          </a:p>
        </p:txBody>
      </p:sp>
      <p:sp>
        <p:nvSpPr>
          <p:cNvPr id="120852" name="Rectangle 20"/>
          <p:cNvSpPr>
            <a:spLocks noChangeArrowheads="1"/>
          </p:cNvSpPr>
          <p:nvPr/>
        </p:nvSpPr>
        <p:spPr bwMode="auto">
          <a:xfrm>
            <a:off x="5508625" y="5214938"/>
            <a:ext cx="288925" cy="344487"/>
          </a:xfrm>
          <a:prstGeom prst="rect">
            <a:avLst/>
          </a:prstGeom>
          <a:noFill/>
          <a:ln w="9525">
            <a:noFill/>
            <a:miter lim="800000"/>
          </a:ln>
        </p:spPr>
        <p:txBody>
          <a:bodyPr lIns="0" tIns="0" rIns="0" bIns="0"/>
          <a:lstStyle/>
          <a:p>
            <a:pPr algn="just" eaLnBrk="1" hangingPunct="1">
              <a:spcBef>
                <a:spcPct val="20000"/>
              </a:spcBef>
            </a:pPr>
            <a:r>
              <a:rPr lang="en-US" altLang="zh-CN" b="0" dirty="0">
                <a:solidFill>
                  <a:schemeClr val="bg1"/>
                </a:solidFill>
                <a:latin typeface="微软雅黑" panose="020B0503020204020204" pitchFamily="34" charset="-122"/>
                <a:ea typeface="微软雅黑" panose="020B0503020204020204" pitchFamily="34" charset="-122"/>
              </a:rPr>
              <a:t>Y</a:t>
            </a:r>
            <a:r>
              <a:rPr lang="en-US" altLang="zh-CN" b="0" dirty="0">
                <a:ea typeface="微软雅黑" panose="020B0503020204020204" pitchFamily="34" charset="-122"/>
              </a:rPr>
              <a:t> </a:t>
            </a:r>
            <a:endParaRPr lang="en-US" altLang="zh-CN" b="0" dirty="0">
              <a:latin typeface="Arial" panose="020B0604020202020204" pitchFamily="34" charset="0"/>
              <a:ea typeface="微软雅黑" panose="020B0503020204020204" pitchFamily="34" charset="-122"/>
            </a:endParaRPr>
          </a:p>
        </p:txBody>
      </p:sp>
      <p:sp>
        <p:nvSpPr>
          <p:cNvPr id="120853" name="AutoShape 21"/>
          <p:cNvSpPr>
            <a:spLocks noChangeArrowheads="1"/>
          </p:cNvSpPr>
          <p:nvPr/>
        </p:nvSpPr>
        <p:spPr bwMode="auto">
          <a:xfrm>
            <a:off x="4794250" y="1071546"/>
            <a:ext cx="1109663" cy="443281"/>
          </a:xfrm>
          <a:prstGeom prst="flowChartTerminator">
            <a:avLst/>
          </a:prstGeom>
          <a:solidFill>
            <a:srgbClr val="FFC000"/>
          </a:solidFill>
          <a:ln w="9525">
            <a:solidFill>
              <a:srgbClr val="000000"/>
            </a:solidFill>
            <a:miter lim="800000"/>
          </a:ln>
        </p:spPr>
        <p:txBody>
          <a:bodyPr lIns="18000" tIns="0" rIns="18000" bIns="0"/>
          <a:lstStyle/>
          <a:p>
            <a:pPr algn="ctr" eaLnBrk="1" hangingPunct="1">
              <a:spcBef>
                <a:spcPct val="20000"/>
              </a:spcBef>
            </a:pPr>
            <a:r>
              <a:rPr lang="zh-CN" altLang="en-US" dirty="0">
                <a:solidFill>
                  <a:schemeClr val="bg1"/>
                </a:solidFill>
                <a:latin typeface="微软雅黑" panose="020B0503020204020204" pitchFamily="34" charset="-122"/>
                <a:ea typeface="微软雅黑" panose="020B0503020204020204" pitchFamily="34" charset="-122"/>
              </a:rPr>
              <a:t>开始</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24" name="直接箭头连接符 23"/>
          <p:cNvCxnSpPr>
            <a:stCxn id="120849" idx="1"/>
          </p:cNvCxnSpPr>
          <p:nvPr/>
        </p:nvCxnSpPr>
        <p:spPr bwMode="auto">
          <a:xfrm rot="16200000" flipH="1">
            <a:off x="4605340" y="2247893"/>
            <a:ext cx="0" cy="1504955"/>
          </a:xfrm>
          <a:prstGeom prst="straightConnector1">
            <a:avLst/>
          </a:prstGeom>
          <a:solidFill>
            <a:schemeClr val="accent1"/>
          </a:solidFill>
          <a:ln w="12700" cap="sq" cmpd="sng" algn="ctr">
            <a:solidFill>
              <a:schemeClr val="bg1"/>
            </a:solidFill>
            <a:prstDash val="solid"/>
            <a:round/>
            <a:headEnd type="none" w="med" len="med"/>
            <a:tailEnd type="arrow"/>
          </a:ln>
        </p:spPr>
      </p:cxnSp>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Rectangle 2"/>
          <p:cNvSpPr>
            <a:spLocks noGrp="1" noChangeArrowheads="1"/>
          </p:cNvSpPr>
          <p:nvPr>
            <p:ph type="body" idx="1"/>
          </p:nvPr>
        </p:nvSpPr>
        <p:spPr>
          <a:xfrm>
            <a:off x="830580" y="1412875"/>
            <a:ext cx="7343775" cy="3601720"/>
          </a:xfrm>
        </p:spPr>
        <p:txBody>
          <a:bodyPr/>
          <a:lstStyle/>
          <a:p>
            <a:pPr algn="just" eaLnBrk="1" hangingPunct="1">
              <a:lnSpc>
                <a:spcPct val="150000"/>
              </a:lnSpc>
            </a:pPr>
            <a:r>
              <a:rPr lang="zh-CN" altLang="en-US" sz="2000" b="1" dirty="0" smtClean="0">
                <a:solidFill>
                  <a:schemeClr val="bg1"/>
                </a:solidFill>
                <a:latin typeface="微软雅黑" panose="020B0503020204020204" pitchFamily="34" charset="-122"/>
                <a:ea typeface="微软雅黑" panose="020B0503020204020204" pitchFamily="34" charset="-122"/>
              </a:rPr>
              <a:t>传统流程图采用流程线指出各框的执行顺序，对流程线的使用没有严格限制。因此，使用者可以不受限制地使流程转来转去，使流程图变得毫无规律。</a:t>
            </a:r>
            <a:endParaRPr lang="zh-CN" altLang="en-US" sz="2000" b="1" dirty="0"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50000"/>
              </a:lnSpc>
            </a:pPr>
            <a:r>
              <a:rPr lang="zh-CN" altLang="en-US" sz="2000" b="1" dirty="0" smtClean="0">
                <a:solidFill>
                  <a:schemeClr val="bg1"/>
                </a:solidFill>
                <a:latin typeface="微软雅黑" panose="020B0503020204020204" pitchFamily="34" charset="-122"/>
                <a:ea typeface="微软雅黑" panose="020B0503020204020204" pitchFamily="34" charset="-122"/>
              </a:rPr>
              <a:t>人们对这种流程图进行改进，规定几种</a:t>
            </a:r>
            <a:r>
              <a:rPr lang="zh-CN" altLang="en-US" sz="2000" b="1" dirty="0" smtClean="0">
                <a:solidFill>
                  <a:schemeClr val="bg2">
                    <a:lumMod val="50000"/>
                    <a:lumOff val="50000"/>
                  </a:schemeClr>
                </a:solidFill>
                <a:latin typeface="微软雅黑" panose="020B0503020204020204" pitchFamily="34" charset="-122"/>
                <a:ea typeface="微软雅黑" panose="020B0503020204020204" pitchFamily="34" charset="-122"/>
              </a:rPr>
              <a:t>基本的结构</a:t>
            </a:r>
            <a:r>
              <a:rPr lang="zh-CN" altLang="en-US" sz="2000" b="1" dirty="0" smtClean="0">
                <a:solidFill>
                  <a:schemeClr val="bg1"/>
                </a:solidFill>
                <a:latin typeface="微软雅黑" panose="020B0503020204020204" pitchFamily="34" charset="-122"/>
                <a:ea typeface="微软雅黑" panose="020B0503020204020204" pitchFamily="34" charset="-122"/>
              </a:rPr>
              <a:t>，然后由这些基本结构按一定规律组成算法结构，整个算法结构是由上而下地将各个基本结构顺序排列起来。这样可以在一定程度上，提高算法的质量。</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sp>
        <p:nvSpPr>
          <p:cNvPr id="122883" name="Rectangle 3"/>
          <p:cNvSpPr>
            <a:spLocks noGrp="1" noChangeArrowheads="1"/>
          </p:cNvSpPr>
          <p:nvPr>
            <p:ph type="title"/>
          </p:nvPr>
        </p:nvSpPr>
        <p:spPr>
          <a:xfrm>
            <a:off x="543560" y="477520"/>
            <a:ext cx="7372350" cy="645160"/>
          </a:xfrm>
        </p:spPr>
        <p:txBody>
          <a:bodyPr/>
          <a:lstStyle/>
          <a:p>
            <a:pPr eaLnBrk="1" hangingPunct="1"/>
            <a:r>
              <a:rPr lang="zh-CN" altLang="en-US" sz="3200" b="1" dirty="0" smtClean="0">
                <a:solidFill>
                  <a:schemeClr val="bg1"/>
                </a:solidFill>
                <a:latin typeface="微软雅黑" panose="020B0503020204020204" pitchFamily="34" charset="-122"/>
                <a:ea typeface="微软雅黑" panose="020B0503020204020204" pitchFamily="34" charset="-122"/>
              </a:rPr>
              <a:t>传统流程图</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0" name="Rectangle 2"/>
          <p:cNvSpPr>
            <a:spLocks noGrp="1" noChangeArrowheads="1"/>
          </p:cNvSpPr>
          <p:nvPr>
            <p:ph type="body" idx="1"/>
          </p:nvPr>
        </p:nvSpPr>
        <p:spPr>
          <a:xfrm>
            <a:off x="1000100" y="1309669"/>
            <a:ext cx="6884987" cy="4662488"/>
          </a:xfrm>
        </p:spPr>
        <p:txBody>
          <a:bodyPr/>
          <a:lstStyle/>
          <a:p>
            <a:pPr eaLnBrk="1" hangingPunct="1">
              <a:lnSpc>
                <a:spcPct val="140000"/>
              </a:lnSpc>
              <a:buFont typeface="Symbol" panose="05050102010706020507" pitchFamily="18" charset="2"/>
              <a:buNone/>
            </a:pPr>
            <a:r>
              <a:rPr lang="en-US" altLang="zh-CN" sz="2800" dirty="0" smtClean="0">
                <a:solidFill>
                  <a:schemeClr val="bg1"/>
                </a:solidFill>
                <a:latin typeface="微软雅黑" panose="020B0503020204020204" pitchFamily="34" charset="-122"/>
                <a:ea typeface="微软雅黑" panose="020B0503020204020204" pitchFamily="34" charset="-122"/>
              </a:rPr>
              <a:t>★</a:t>
            </a:r>
            <a:r>
              <a:rPr lang="zh-CN" altLang="en-US" sz="2800" dirty="0" smtClean="0">
                <a:solidFill>
                  <a:schemeClr val="bg1"/>
                </a:solidFill>
                <a:latin typeface="微软雅黑" panose="020B0503020204020204" pitchFamily="34" charset="-122"/>
                <a:ea typeface="微软雅黑" panose="020B0503020204020204" pitchFamily="34" charset="-122"/>
              </a:rPr>
              <a:t>三种基本结构是：</a:t>
            </a:r>
            <a:endParaRPr lang="zh-CN" altLang="en-US"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40000"/>
              </a:lnSpc>
              <a:spcBef>
                <a:spcPct val="0"/>
              </a:spcBef>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a:t>
            </a:r>
            <a:r>
              <a:rPr lang="en-US" altLang="zh-CN" sz="2400" dirty="0" smtClean="0">
                <a:solidFill>
                  <a:schemeClr val="bg1"/>
                </a:solidFill>
                <a:latin typeface="微软雅黑" panose="020B0503020204020204" pitchFamily="34" charset="-122"/>
                <a:ea typeface="微软雅黑" panose="020B0503020204020204" pitchFamily="34" charset="-122"/>
              </a:rPr>
              <a:t>1</a:t>
            </a:r>
            <a:r>
              <a:rPr lang="zh-CN" altLang="en-US" sz="2400" dirty="0" smtClean="0">
                <a:solidFill>
                  <a:schemeClr val="bg1"/>
                </a:solidFill>
                <a:latin typeface="微软雅黑" panose="020B0503020204020204" pitchFamily="34" charset="-122"/>
                <a:ea typeface="微软雅黑" panose="020B0503020204020204" pitchFamily="34" charset="-122"/>
              </a:rPr>
              <a:t>）</a:t>
            </a:r>
            <a:r>
              <a:rPr lang="zh-CN" altLang="en-US" sz="2400" b="1" dirty="0" smtClean="0">
                <a:solidFill>
                  <a:schemeClr val="bg2">
                    <a:lumMod val="50000"/>
                    <a:lumOff val="50000"/>
                  </a:schemeClr>
                </a:solidFill>
                <a:latin typeface="微软雅黑" panose="020B0503020204020204" pitchFamily="34" charset="-122"/>
                <a:ea typeface="微软雅黑" panose="020B0503020204020204" pitchFamily="34" charset="-122"/>
              </a:rPr>
              <a:t>顺序结构</a:t>
            </a:r>
            <a:r>
              <a:rPr lang="zh-CN" altLang="en-US" sz="2400" b="1" dirty="0" smtClean="0">
                <a:solidFill>
                  <a:schemeClr val="bg1"/>
                </a:solidFill>
                <a:latin typeface="微软雅黑" panose="020B0503020204020204" pitchFamily="34" charset="-122"/>
                <a:ea typeface="微软雅黑" panose="020B0503020204020204" pitchFamily="34" charset="-122"/>
              </a:rPr>
              <a:t>：</a:t>
            </a:r>
            <a:endParaRPr lang="zh-CN" altLang="en-US" sz="2400" b="1"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40000"/>
              </a:lnSpc>
              <a:spcBef>
                <a:spcPct val="0"/>
              </a:spcBef>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         按指令的顺序依次执行</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40000"/>
              </a:lnSpc>
              <a:spcBef>
                <a:spcPct val="0"/>
              </a:spcBef>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a:t>
            </a:r>
            <a:r>
              <a:rPr lang="en-US" altLang="zh-CN" sz="2400" dirty="0" smtClean="0">
                <a:solidFill>
                  <a:schemeClr val="bg1"/>
                </a:solidFill>
                <a:latin typeface="微软雅黑" panose="020B0503020204020204" pitchFamily="34" charset="-122"/>
                <a:ea typeface="微软雅黑" panose="020B0503020204020204" pitchFamily="34" charset="-122"/>
              </a:rPr>
              <a:t>2</a:t>
            </a:r>
            <a:r>
              <a:rPr lang="zh-CN" altLang="en-US" sz="2400" dirty="0" smtClean="0">
                <a:solidFill>
                  <a:schemeClr val="bg1"/>
                </a:solidFill>
                <a:latin typeface="微软雅黑" panose="020B0503020204020204" pitchFamily="34" charset="-122"/>
                <a:ea typeface="微软雅黑" panose="020B0503020204020204" pitchFamily="34" charset="-122"/>
              </a:rPr>
              <a:t>）</a:t>
            </a:r>
            <a:r>
              <a:rPr lang="zh-CN" altLang="en-US" sz="2400" b="1" dirty="0" smtClean="0">
                <a:solidFill>
                  <a:schemeClr val="bg2">
                    <a:lumMod val="50000"/>
                    <a:lumOff val="50000"/>
                  </a:schemeClr>
                </a:solidFill>
                <a:latin typeface="微软雅黑" panose="020B0503020204020204" pitchFamily="34" charset="-122"/>
                <a:ea typeface="微软雅黑" panose="020B0503020204020204" pitchFamily="34" charset="-122"/>
              </a:rPr>
              <a:t>判断选择结构</a:t>
            </a:r>
            <a:r>
              <a:rPr lang="zh-CN" altLang="en-US" sz="2400" b="1" dirty="0" smtClean="0">
                <a:solidFill>
                  <a:schemeClr val="bg1"/>
                </a:solidFill>
                <a:latin typeface="微软雅黑" panose="020B0503020204020204" pitchFamily="34" charset="-122"/>
                <a:ea typeface="微软雅黑" panose="020B0503020204020204" pitchFamily="34" charset="-122"/>
              </a:rPr>
              <a:t>：</a:t>
            </a:r>
            <a:endParaRPr lang="zh-CN" altLang="en-US" sz="2400" b="1"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40000"/>
              </a:lnSpc>
              <a:spcBef>
                <a:spcPct val="0"/>
              </a:spcBef>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         根据判别条件有选择地改变</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40000"/>
              </a:lnSpc>
              <a:spcBef>
                <a:spcPct val="0"/>
              </a:spcBef>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         执行流程</a:t>
            </a:r>
            <a:endParaRPr lang="zh-CN" altLang="en-US" sz="24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40000"/>
              </a:lnSpc>
              <a:spcBef>
                <a:spcPct val="0"/>
              </a:spcBef>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a:t>
            </a:r>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a:t>
            </a:r>
            <a:r>
              <a:rPr lang="zh-CN" altLang="en-US" sz="2400" b="1" dirty="0" smtClean="0">
                <a:solidFill>
                  <a:schemeClr val="bg2">
                    <a:lumMod val="50000"/>
                    <a:lumOff val="50000"/>
                  </a:schemeClr>
                </a:solidFill>
                <a:latin typeface="微软雅黑" panose="020B0503020204020204" pitchFamily="34" charset="-122"/>
                <a:ea typeface="微软雅黑" panose="020B0503020204020204" pitchFamily="34" charset="-122"/>
              </a:rPr>
              <a:t>循环结构</a:t>
            </a:r>
            <a:r>
              <a:rPr lang="zh-CN" altLang="en-US" sz="2400" b="1" dirty="0" smtClean="0">
                <a:solidFill>
                  <a:schemeClr val="bg1"/>
                </a:solidFill>
                <a:latin typeface="微软雅黑" panose="020B0503020204020204" pitchFamily="34" charset="-122"/>
                <a:ea typeface="微软雅黑" panose="020B0503020204020204" pitchFamily="34" charset="-122"/>
              </a:rPr>
              <a:t>：</a:t>
            </a:r>
            <a:endParaRPr lang="zh-CN" altLang="en-US" sz="2400" b="1" dirty="0" smtClean="0">
              <a:solidFill>
                <a:schemeClr val="bg1"/>
              </a:solidFill>
              <a:latin typeface="微软雅黑" panose="020B0503020204020204" pitchFamily="34" charset="-122"/>
              <a:ea typeface="微软雅黑" panose="020B0503020204020204" pitchFamily="34" charset="-122"/>
            </a:endParaRPr>
          </a:p>
          <a:p>
            <a:pPr eaLnBrk="1" hangingPunct="1">
              <a:lnSpc>
                <a:spcPct val="140000"/>
              </a:lnSpc>
              <a:spcBef>
                <a:spcPct val="0"/>
              </a:spcBef>
              <a:buFont typeface="Symbol" panose="05050102010706020507" pitchFamily="18" charset="2"/>
              <a:buNone/>
            </a:pPr>
            <a:r>
              <a:rPr lang="zh-CN" altLang="en-US" sz="2400" dirty="0" smtClean="0">
                <a:solidFill>
                  <a:schemeClr val="bg1"/>
                </a:solidFill>
                <a:latin typeface="微软雅黑" panose="020B0503020204020204" pitchFamily="34" charset="-122"/>
                <a:ea typeface="微软雅黑" panose="020B0503020204020204" pitchFamily="34" charset="-122"/>
              </a:rPr>
              <a:t>         有条件的重复地执行某个程序块</a:t>
            </a:r>
            <a:endParaRPr lang="zh-CN" altLang="en-US" sz="2400" dirty="0" smtClean="0">
              <a:solidFill>
                <a:schemeClr val="bg1"/>
              </a:solidFill>
              <a:latin typeface="微软雅黑" panose="020B0503020204020204" pitchFamily="34" charset="-122"/>
              <a:ea typeface="微软雅黑" panose="020B0503020204020204" pitchFamily="34" charset="-122"/>
            </a:endParaRPr>
          </a:p>
        </p:txBody>
      </p:sp>
      <p:sp>
        <p:nvSpPr>
          <p:cNvPr id="124931" name="Text Box 3"/>
          <p:cNvSpPr txBox="1">
            <a:spLocks noChangeArrowheads="1"/>
          </p:cNvSpPr>
          <p:nvPr/>
        </p:nvSpPr>
        <p:spPr bwMode="auto">
          <a:xfrm>
            <a:off x="1000100" y="785794"/>
            <a:ext cx="7285037" cy="739775"/>
          </a:xfrm>
          <a:prstGeom prst="rect">
            <a:avLst/>
          </a:prstGeom>
          <a:noFill/>
          <a:ln w="3175" algn="ctr">
            <a:noFill/>
            <a:miter lim="800000"/>
          </a:ln>
        </p:spPr>
        <p:txBody>
          <a:bodyPr/>
          <a:lstStyle/>
          <a:p>
            <a:pPr eaLnBrk="1" hangingPunct="1"/>
            <a:r>
              <a:rPr lang="zh-CN" altLang="en-US" sz="2800">
                <a:solidFill>
                  <a:schemeClr val="bg1"/>
                </a:solidFill>
                <a:ea typeface="微软雅黑" panose="020B0503020204020204" pitchFamily="34" charset="-122"/>
              </a:rPr>
              <a:t>三种基本结构和改进的流程图</a:t>
            </a:r>
            <a:endParaRPr lang="zh-CN" altLang="en-US" sz="280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857224" y="642918"/>
            <a:ext cx="5327650" cy="668337"/>
          </a:xfrm>
          <a:noFill/>
        </p:spPr>
        <p:txBody>
          <a:bodyPr anchor="t"/>
          <a:lstStyle/>
          <a:p>
            <a:pPr eaLnBrk="1" hangingPunct="1"/>
            <a:r>
              <a:rPr lang="en-US" altLang="zh-CN" sz="2800" b="1" smtClean="0">
                <a:solidFill>
                  <a:schemeClr val="bg1"/>
                </a:solidFill>
                <a:latin typeface="微软雅黑" panose="020B0503020204020204" pitchFamily="34" charset="-122"/>
                <a:ea typeface="微软雅黑" panose="020B0503020204020204" pitchFamily="34" charset="-122"/>
              </a:rPr>
              <a:t>(1)</a:t>
            </a:r>
            <a:r>
              <a:rPr lang="zh-CN" altLang="en-US" sz="2800" b="1" smtClean="0">
                <a:solidFill>
                  <a:schemeClr val="bg1"/>
                </a:solidFill>
                <a:latin typeface="微软雅黑" panose="020B0503020204020204" pitchFamily="34" charset="-122"/>
                <a:ea typeface="微软雅黑" panose="020B0503020204020204" pitchFamily="34" charset="-122"/>
              </a:rPr>
              <a:t>顺序结构程序设计</a:t>
            </a:r>
            <a:endParaRPr lang="zh-CN" altLang="en-US" sz="2800" b="1" smtClean="0">
              <a:solidFill>
                <a:schemeClr val="bg1"/>
              </a:solidFill>
              <a:latin typeface="微软雅黑" panose="020B0503020204020204" pitchFamily="34" charset="-122"/>
              <a:ea typeface="微软雅黑" panose="020B0503020204020204" pitchFamily="34" charset="-122"/>
            </a:endParaRPr>
          </a:p>
        </p:txBody>
      </p:sp>
      <p:sp>
        <p:nvSpPr>
          <p:cNvPr id="126979" name="Rectangle 3"/>
          <p:cNvSpPr>
            <a:spLocks noGrp="1" noChangeArrowheads="1"/>
          </p:cNvSpPr>
          <p:nvPr>
            <p:ph type="body" idx="1"/>
          </p:nvPr>
        </p:nvSpPr>
        <p:spPr>
          <a:xfrm>
            <a:off x="981049" y="1382693"/>
            <a:ext cx="6643688" cy="4481512"/>
          </a:xfrm>
        </p:spPr>
        <p:txBody>
          <a:bodyPr/>
          <a:lstStyle/>
          <a:p>
            <a:pPr eaLnBrk="1" hangingPunct="1"/>
            <a:r>
              <a:rPr lang="zh-CN" altLang="en-US" dirty="0" smtClean="0">
                <a:solidFill>
                  <a:schemeClr val="bg1"/>
                </a:solidFill>
                <a:latin typeface="微软雅黑" panose="020B0503020204020204" pitchFamily="34" charset="-122"/>
                <a:ea typeface="微软雅黑" panose="020B0503020204020204" pitchFamily="34" charset="-122"/>
              </a:rPr>
              <a:t>依次顺序执行程序语句 </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126980" name="Rectangle 4"/>
          <p:cNvSpPr>
            <a:spLocks noChangeArrowheads="1"/>
          </p:cNvSpPr>
          <p:nvPr/>
        </p:nvSpPr>
        <p:spPr bwMode="auto">
          <a:xfrm>
            <a:off x="2047173" y="2271693"/>
            <a:ext cx="1764000" cy="539750"/>
          </a:xfrm>
          <a:prstGeom prst="rect">
            <a:avLst/>
          </a:prstGeom>
          <a:solidFill>
            <a:srgbClr val="00FFFF"/>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r>
              <a:rPr lang="zh-CN" altLang="en-US" sz="2800" dirty="0">
                <a:solidFill>
                  <a:srgbClr val="660033"/>
                </a:solidFill>
                <a:ea typeface="楷体_GB2312" pitchFamily="49" charset="-122"/>
              </a:rPr>
              <a:t>执行</a:t>
            </a:r>
            <a:r>
              <a:rPr lang="en-US" altLang="zh-CN" sz="2800" dirty="0">
                <a:solidFill>
                  <a:srgbClr val="660033"/>
                </a:solidFill>
                <a:ea typeface="楷体_GB2312" pitchFamily="49" charset="-122"/>
              </a:rPr>
              <a:t>a</a:t>
            </a:r>
            <a:r>
              <a:rPr lang="zh-CN" altLang="en-US" sz="2800" dirty="0">
                <a:solidFill>
                  <a:srgbClr val="660033"/>
                </a:solidFill>
                <a:ea typeface="楷体_GB2312" pitchFamily="49" charset="-122"/>
              </a:rPr>
              <a:t>块</a:t>
            </a:r>
            <a:endParaRPr lang="zh-CN" altLang="en-US" sz="2800" dirty="0">
              <a:solidFill>
                <a:srgbClr val="660033"/>
              </a:solidFill>
              <a:ea typeface="楷体_GB2312" pitchFamily="49" charset="-122"/>
            </a:endParaRPr>
          </a:p>
        </p:txBody>
      </p:sp>
      <p:sp>
        <p:nvSpPr>
          <p:cNvPr id="126981" name="Rectangle 5"/>
          <p:cNvSpPr>
            <a:spLocks noChangeArrowheads="1"/>
          </p:cNvSpPr>
          <p:nvPr/>
        </p:nvSpPr>
        <p:spPr bwMode="auto">
          <a:xfrm>
            <a:off x="2047848" y="2809855"/>
            <a:ext cx="1764000" cy="539750"/>
          </a:xfrm>
          <a:prstGeom prst="rect">
            <a:avLst/>
          </a:prstGeom>
          <a:solidFill>
            <a:srgbClr val="00FFFF"/>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r>
              <a:rPr lang="zh-CN" altLang="en-US" sz="2800">
                <a:solidFill>
                  <a:srgbClr val="660033"/>
                </a:solidFill>
                <a:ea typeface="楷体_GB2312" pitchFamily="49" charset="-122"/>
              </a:rPr>
              <a:t>执行</a:t>
            </a:r>
            <a:r>
              <a:rPr lang="en-US" altLang="zh-CN" sz="2800">
                <a:solidFill>
                  <a:srgbClr val="660033"/>
                </a:solidFill>
                <a:ea typeface="楷体_GB2312" pitchFamily="49" charset="-122"/>
              </a:rPr>
              <a:t>b</a:t>
            </a:r>
            <a:r>
              <a:rPr lang="zh-CN" altLang="en-US" sz="2800">
                <a:solidFill>
                  <a:srgbClr val="660033"/>
                </a:solidFill>
                <a:ea typeface="楷体_GB2312" pitchFamily="49" charset="-122"/>
              </a:rPr>
              <a:t>块</a:t>
            </a:r>
            <a:endParaRPr lang="zh-CN" altLang="en-US" sz="2800">
              <a:solidFill>
                <a:schemeClr val="bg2"/>
              </a:solidFill>
              <a:ea typeface="楷体_GB2312" pitchFamily="49" charset="-122"/>
            </a:endParaRPr>
          </a:p>
        </p:txBody>
      </p:sp>
      <p:sp>
        <p:nvSpPr>
          <p:cNvPr id="126982" name="Rectangle 6"/>
          <p:cNvSpPr>
            <a:spLocks noChangeArrowheads="1"/>
          </p:cNvSpPr>
          <p:nvPr/>
        </p:nvSpPr>
        <p:spPr bwMode="auto">
          <a:xfrm>
            <a:off x="4943449" y="3349605"/>
            <a:ext cx="1776413" cy="617538"/>
          </a:xfrm>
          <a:prstGeom prst="rect">
            <a:avLst/>
          </a:prstGeom>
          <a:solidFill>
            <a:srgbClr val="00FFFF"/>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r>
              <a:rPr lang="en-US" altLang="zh-CN" sz="2800">
                <a:solidFill>
                  <a:srgbClr val="660033"/>
                </a:solidFill>
                <a:ea typeface="楷体_GB2312" pitchFamily="49" charset="-122"/>
              </a:rPr>
              <a:t>a</a:t>
            </a:r>
            <a:r>
              <a:rPr lang="zh-CN" altLang="en-US" sz="2800">
                <a:solidFill>
                  <a:srgbClr val="660033"/>
                </a:solidFill>
                <a:ea typeface="楷体_GB2312" pitchFamily="49" charset="-122"/>
              </a:rPr>
              <a:t>块</a:t>
            </a:r>
            <a:endParaRPr lang="zh-CN" altLang="en-US" sz="2800">
              <a:solidFill>
                <a:schemeClr val="bg2"/>
              </a:solidFill>
              <a:ea typeface="楷体_GB2312" pitchFamily="49" charset="-122"/>
            </a:endParaRPr>
          </a:p>
        </p:txBody>
      </p:sp>
      <p:sp>
        <p:nvSpPr>
          <p:cNvPr id="126983" name="Rectangle 7"/>
          <p:cNvSpPr>
            <a:spLocks noChangeArrowheads="1"/>
          </p:cNvSpPr>
          <p:nvPr/>
        </p:nvSpPr>
        <p:spPr bwMode="auto">
          <a:xfrm>
            <a:off x="4941862" y="4481493"/>
            <a:ext cx="1776412" cy="617537"/>
          </a:xfrm>
          <a:prstGeom prst="rect">
            <a:avLst/>
          </a:prstGeom>
          <a:solidFill>
            <a:srgbClr val="00FFFF"/>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r>
              <a:rPr lang="en-US" altLang="zh-CN" sz="2800">
                <a:solidFill>
                  <a:srgbClr val="660033"/>
                </a:solidFill>
                <a:ea typeface="楷体_GB2312" pitchFamily="49" charset="-122"/>
              </a:rPr>
              <a:t>b</a:t>
            </a:r>
            <a:r>
              <a:rPr lang="zh-CN" altLang="zh-CN" sz="2800">
                <a:solidFill>
                  <a:srgbClr val="660033"/>
                </a:solidFill>
                <a:ea typeface="楷体_GB2312" pitchFamily="49" charset="-122"/>
              </a:rPr>
              <a:t>块</a:t>
            </a:r>
            <a:endParaRPr lang="zh-CN" altLang="en-US" sz="2800">
              <a:solidFill>
                <a:srgbClr val="660033"/>
              </a:solidFill>
              <a:ea typeface="楷体_GB2312" pitchFamily="49" charset="-122"/>
            </a:endParaRPr>
          </a:p>
        </p:txBody>
      </p:sp>
      <p:sp>
        <p:nvSpPr>
          <p:cNvPr id="126984" name="Line 8"/>
          <p:cNvSpPr>
            <a:spLocks noChangeShapeType="1"/>
          </p:cNvSpPr>
          <p:nvPr/>
        </p:nvSpPr>
        <p:spPr bwMode="auto">
          <a:xfrm>
            <a:off x="5767362" y="2397105"/>
            <a:ext cx="0" cy="952500"/>
          </a:xfrm>
          <a:prstGeom prst="line">
            <a:avLst/>
          </a:prstGeom>
          <a:noFill/>
          <a:ln w="9525">
            <a:solidFill>
              <a:schemeClr val="bg1"/>
            </a:solidFill>
            <a:round/>
            <a:tailEnd type="triangle" w="med" len="med"/>
          </a:ln>
        </p:spPr>
        <p:txBody>
          <a:bodyPr wrap="none" anchor="ctr"/>
          <a:lstStyle/>
          <a:p>
            <a:endParaRPr lang="zh-CN" altLang="en-US"/>
          </a:p>
        </p:txBody>
      </p:sp>
      <p:sp>
        <p:nvSpPr>
          <p:cNvPr id="126985" name="Line 9"/>
          <p:cNvSpPr>
            <a:spLocks noChangeShapeType="1"/>
          </p:cNvSpPr>
          <p:nvPr/>
        </p:nvSpPr>
        <p:spPr bwMode="auto">
          <a:xfrm>
            <a:off x="5767362" y="3967143"/>
            <a:ext cx="0" cy="514350"/>
          </a:xfrm>
          <a:prstGeom prst="line">
            <a:avLst/>
          </a:prstGeom>
          <a:noFill/>
          <a:ln w="9525">
            <a:solidFill>
              <a:schemeClr val="bg1"/>
            </a:solidFill>
            <a:round/>
            <a:tailEnd type="triangle" w="med" len="med"/>
          </a:ln>
        </p:spPr>
        <p:txBody>
          <a:bodyPr wrap="none" anchor="ctr"/>
          <a:lstStyle/>
          <a:p>
            <a:endParaRPr lang="zh-CN" altLang="en-US"/>
          </a:p>
        </p:txBody>
      </p:sp>
      <p:sp>
        <p:nvSpPr>
          <p:cNvPr id="126986" name="Line 10"/>
          <p:cNvSpPr>
            <a:spLocks noChangeShapeType="1"/>
          </p:cNvSpPr>
          <p:nvPr/>
        </p:nvSpPr>
        <p:spPr bwMode="auto">
          <a:xfrm>
            <a:off x="5767362" y="5100618"/>
            <a:ext cx="1587" cy="720725"/>
          </a:xfrm>
          <a:prstGeom prst="line">
            <a:avLst/>
          </a:prstGeom>
          <a:noFill/>
          <a:ln w="9525">
            <a:solidFill>
              <a:schemeClr val="bg1"/>
            </a:solidFill>
            <a:round/>
            <a:tailEnd type="triangle" w="med" len="med"/>
          </a:ln>
        </p:spPr>
        <p:txBody>
          <a:bodyPr wrap="none" anchor="ctr"/>
          <a:lstStyle/>
          <a:p>
            <a:endParaRPr lang="zh-CN" altLang="en-US"/>
          </a:p>
        </p:txBody>
      </p:sp>
      <p:sp>
        <p:nvSpPr>
          <p:cNvPr id="126987" name="Text Box 11"/>
          <p:cNvSpPr txBox="1">
            <a:spLocks noChangeArrowheads="1"/>
          </p:cNvSpPr>
          <p:nvPr/>
        </p:nvSpPr>
        <p:spPr bwMode="auto">
          <a:xfrm>
            <a:off x="5786412" y="2447905"/>
            <a:ext cx="477837" cy="579438"/>
          </a:xfrm>
          <a:prstGeom prst="rect">
            <a:avLst/>
          </a:prstGeom>
          <a:noFill/>
          <a:ln w="9525">
            <a:noFill/>
            <a:miter lim="800000"/>
          </a:ln>
        </p:spPr>
        <p:txBody>
          <a:bodyPr wrap="none">
            <a:spAutoFit/>
          </a:bodyPr>
          <a:lstStyle/>
          <a:p>
            <a:pPr algn="ctr" eaLnBrk="1" hangingPunct="1"/>
            <a:r>
              <a:rPr lang="en-US" altLang="zh-CN" sz="3200" dirty="0">
                <a:solidFill>
                  <a:schemeClr val="bg1"/>
                </a:solidFill>
                <a:ea typeface="楷体_GB2312" pitchFamily="49" charset="-122"/>
              </a:rPr>
              <a:t>A</a:t>
            </a:r>
            <a:endParaRPr lang="en-US" altLang="zh-CN" sz="3600" dirty="0">
              <a:solidFill>
                <a:schemeClr val="bg1"/>
              </a:solidFill>
              <a:ea typeface="楷体_GB2312" pitchFamily="49" charset="-122"/>
            </a:endParaRPr>
          </a:p>
        </p:txBody>
      </p:sp>
      <p:sp>
        <p:nvSpPr>
          <p:cNvPr id="126988" name="Text Box 12"/>
          <p:cNvSpPr txBox="1">
            <a:spLocks noChangeArrowheads="1"/>
          </p:cNvSpPr>
          <p:nvPr/>
        </p:nvSpPr>
        <p:spPr bwMode="auto">
          <a:xfrm>
            <a:off x="5873724" y="5548293"/>
            <a:ext cx="455613" cy="579437"/>
          </a:xfrm>
          <a:prstGeom prst="rect">
            <a:avLst/>
          </a:prstGeom>
          <a:noFill/>
          <a:ln w="9525">
            <a:noFill/>
            <a:miter lim="800000"/>
          </a:ln>
        </p:spPr>
        <p:txBody>
          <a:bodyPr wrap="none">
            <a:spAutoFit/>
          </a:bodyPr>
          <a:lstStyle/>
          <a:p>
            <a:pPr algn="ctr" eaLnBrk="1" hangingPunct="1"/>
            <a:r>
              <a:rPr lang="en-US" altLang="zh-CN" sz="3200" dirty="0">
                <a:solidFill>
                  <a:schemeClr val="bg1"/>
                </a:solidFill>
                <a:ea typeface="楷体_GB2312" pitchFamily="49" charset="-122"/>
              </a:rPr>
              <a:t>B</a:t>
            </a:r>
            <a:endParaRPr lang="en-US" altLang="zh-CN" sz="3600" dirty="0">
              <a:solidFill>
                <a:schemeClr val="bg1"/>
              </a:solidFill>
              <a:ea typeface="楷体_GB2312" pitchFamily="49" charset="-122"/>
            </a:endParaRPr>
          </a:p>
        </p:txBody>
      </p:sp>
      <p:sp>
        <p:nvSpPr>
          <p:cNvPr id="126989" name="Text Box 13"/>
          <p:cNvSpPr txBox="1">
            <a:spLocks noChangeArrowheads="1"/>
          </p:cNvSpPr>
          <p:nvPr/>
        </p:nvSpPr>
        <p:spPr bwMode="auto">
          <a:xfrm>
            <a:off x="1119162" y="3748068"/>
            <a:ext cx="3100387" cy="2057400"/>
          </a:xfrm>
          <a:prstGeom prst="rect">
            <a:avLst/>
          </a:prstGeom>
          <a:noFill/>
          <a:ln w="12700" cap="sq">
            <a:noFill/>
            <a:miter lim="800000"/>
          </a:ln>
        </p:spPr>
        <p:txBody>
          <a:bodyPr wrap="none" anchor="ctr">
            <a:spAutoFit/>
          </a:bodyPr>
          <a:lstStyle/>
          <a:p>
            <a:pPr eaLnBrk="1" hangingPunct="1">
              <a:spcBef>
                <a:spcPct val="20000"/>
              </a:spcBef>
            </a:pPr>
            <a:r>
              <a:rPr lang="zh-CN" altLang="en-US" sz="2800">
                <a:solidFill>
                  <a:srgbClr val="FF9900"/>
                </a:solidFill>
                <a:latin typeface="Arial" panose="020B0604020202020204" pitchFamily="34" charset="0"/>
                <a:ea typeface="微软雅黑" panose="020B0503020204020204" pitchFamily="34" charset="-122"/>
              </a:rPr>
              <a:t>例如，令</a:t>
            </a:r>
            <a:r>
              <a:rPr lang="en-US" altLang="zh-CN" sz="2800">
                <a:solidFill>
                  <a:srgbClr val="FF9900"/>
                </a:solidFill>
                <a:latin typeface="Arial" panose="020B0604020202020204" pitchFamily="34" charset="0"/>
                <a:ea typeface="微软雅黑" panose="020B0503020204020204" pitchFamily="34" charset="-122"/>
              </a:rPr>
              <a:t>a</a:t>
            </a:r>
            <a:r>
              <a:rPr lang="zh-CN" altLang="en-US" sz="2800">
                <a:solidFill>
                  <a:srgbClr val="FF9900"/>
                </a:solidFill>
                <a:latin typeface="Arial" panose="020B0604020202020204" pitchFamily="34" charset="0"/>
                <a:ea typeface="微软雅黑" panose="020B0503020204020204" pitchFamily="34" charset="-122"/>
              </a:rPr>
              <a:t>、</a:t>
            </a:r>
            <a:r>
              <a:rPr lang="en-US" altLang="zh-CN" sz="2800">
                <a:solidFill>
                  <a:srgbClr val="FF9900"/>
                </a:solidFill>
                <a:latin typeface="Arial" panose="020B0604020202020204" pitchFamily="34" charset="0"/>
                <a:ea typeface="微软雅黑" panose="020B0503020204020204" pitchFamily="34" charset="-122"/>
              </a:rPr>
              <a:t>b</a:t>
            </a:r>
            <a:r>
              <a:rPr lang="zh-CN" altLang="en-US" sz="2800">
                <a:solidFill>
                  <a:srgbClr val="FF9900"/>
                </a:solidFill>
                <a:latin typeface="Arial" panose="020B0604020202020204" pitchFamily="34" charset="0"/>
                <a:ea typeface="微软雅黑" panose="020B0503020204020204" pitchFamily="34" charset="-122"/>
              </a:rPr>
              <a:t>的值</a:t>
            </a:r>
            <a:endParaRPr lang="zh-CN" altLang="en-US" sz="2800">
              <a:solidFill>
                <a:srgbClr val="FF9900"/>
              </a:solidFill>
              <a:latin typeface="Arial" panose="020B0604020202020204" pitchFamily="34" charset="0"/>
              <a:ea typeface="微软雅黑" panose="020B0503020204020204" pitchFamily="34" charset="-122"/>
            </a:endParaRPr>
          </a:p>
          <a:p>
            <a:pPr eaLnBrk="1" hangingPunct="1">
              <a:spcBef>
                <a:spcPct val="20000"/>
              </a:spcBef>
            </a:pPr>
            <a:r>
              <a:rPr lang="zh-CN" altLang="en-US" sz="2800">
                <a:solidFill>
                  <a:srgbClr val="FF9900"/>
                </a:solidFill>
                <a:latin typeface="Arial" panose="020B0604020202020204" pitchFamily="34" charset="0"/>
                <a:ea typeface="微软雅黑" panose="020B0503020204020204" pitchFamily="34" charset="-122"/>
              </a:rPr>
              <a:t>分别为</a:t>
            </a:r>
            <a:r>
              <a:rPr lang="en-US" altLang="zh-CN" sz="2800">
                <a:solidFill>
                  <a:srgbClr val="FF9900"/>
                </a:solidFill>
                <a:latin typeface="Arial" panose="020B0604020202020204" pitchFamily="34" charset="0"/>
                <a:ea typeface="微软雅黑" panose="020B0503020204020204" pitchFamily="34" charset="-122"/>
              </a:rPr>
              <a:t>5</a:t>
            </a:r>
            <a:r>
              <a:rPr lang="zh-CN" altLang="en-US" sz="2800">
                <a:solidFill>
                  <a:srgbClr val="FF9900"/>
                </a:solidFill>
                <a:latin typeface="Arial" panose="020B0604020202020204" pitchFamily="34" charset="0"/>
                <a:ea typeface="微软雅黑" panose="020B0503020204020204" pitchFamily="34" charset="-122"/>
              </a:rPr>
              <a:t>、</a:t>
            </a:r>
            <a:r>
              <a:rPr lang="en-US" altLang="zh-CN" sz="2800">
                <a:solidFill>
                  <a:srgbClr val="FF9900"/>
                </a:solidFill>
                <a:latin typeface="Arial" panose="020B0604020202020204" pitchFamily="34" charset="0"/>
                <a:ea typeface="微软雅黑" panose="020B0503020204020204" pitchFamily="34" charset="-122"/>
              </a:rPr>
              <a:t>10</a:t>
            </a:r>
            <a:r>
              <a:rPr lang="zh-CN" altLang="en-US" sz="2800">
                <a:solidFill>
                  <a:srgbClr val="FF9900"/>
                </a:solidFill>
                <a:latin typeface="Arial" panose="020B0604020202020204" pitchFamily="34" charset="0"/>
                <a:ea typeface="微软雅黑" panose="020B0503020204020204" pitchFamily="34" charset="-122"/>
              </a:rPr>
              <a:t>；</a:t>
            </a:r>
            <a:endParaRPr lang="zh-CN" altLang="en-US" sz="2800">
              <a:solidFill>
                <a:srgbClr val="FF9900"/>
              </a:solidFill>
              <a:latin typeface="Arial" panose="020B0604020202020204" pitchFamily="34" charset="0"/>
              <a:ea typeface="微软雅黑" panose="020B0503020204020204" pitchFamily="34" charset="-122"/>
            </a:endParaRPr>
          </a:p>
          <a:p>
            <a:pPr eaLnBrk="1" hangingPunct="1">
              <a:spcBef>
                <a:spcPct val="20000"/>
              </a:spcBef>
            </a:pPr>
            <a:r>
              <a:rPr lang="zh-CN" altLang="en-US" sz="2800">
                <a:solidFill>
                  <a:srgbClr val="FF9900"/>
                </a:solidFill>
                <a:latin typeface="Arial" panose="020B0604020202020204" pitchFamily="34" charset="0"/>
                <a:ea typeface="微软雅黑" panose="020B0503020204020204" pitchFamily="34" charset="-122"/>
              </a:rPr>
              <a:t>   </a:t>
            </a:r>
            <a:r>
              <a:rPr lang="en-US" altLang="zh-CN" sz="2800">
                <a:solidFill>
                  <a:srgbClr val="FF9900"/>
                </a:solidFill>
                <a:latin typeface="Arial" panose="020B0604020202020204" pitchFamily="34" charset="0"/>
                <a:ea typeface="微软雅黑" panose="020B0503020204020204" pitchFamily="34" charset="-122"/>
              </a:rPr>
              <a:t>a = 5</a:t>
            </a:r>
            <a:r>
              <a:rPr lang="zh-CN" altLang="en-US" sz="2800">
                <a:solidFill>
                  <a:srgbClr val="FF9900"/>
                </a:solidFill>
                <a:latin typeface="Arial" panose="020B0604020202020204" pitchFamily="34" charset="0"/>
                <a:ea typeface="微软雅黑" panose="020B0503020204020204" pitchFamily="34" charset="-122"/>
              </a:rPr>
              <a:t>；</a:t>
            </a:r>
            <a:endParaRPr lang="zh-CN" altLang="en-US" sz="2800">
              <a:solidFill>
                <a:srgbClr val="FF9900"/>
              </a:solidFill>
              <a:latin typeface="Arial" panose="020B0604020202020204" pitchFamily="34" charset="0"/>
              <a:ea typeface="微软雅黑" panose="020B0503020204020204" pitchFamily="34" charset="-122"/>
            </a:endParaRPr>
          </a:p>
          <a:p>
            <a:pPr eaLnBrk="1" hangingPunct="1">
              <a:spcBef>
                <a:spcPct val="20000"/>
              </a:spcBef>
            </a:pPr>
            <a:r>
              <a:rPr lang="zh-CN" altLang="en-US" sz="2800">
                <a:solidFill>
                  <a:srgbClr val="FF9900"/>
                </a:solidFill>
                <a:latin typeface="Arial" panose="020B0604020202020204" pitchFamily="34" charset="0"/>
                <a:ea typeface="微软雅黑" panose="020B0503020204020204" pitchFamily="34" charset="-122"/>
              </a:rPr>
              <a:t>   </a:t>
            </a:r>
            <a:r>
              <a:rPr lang="en-US" altLang="zh-CN" sz="2800">
                <a:solidFill>
                  <a:srgbClr val="FF9900"/>
                </a:solidFill>
                <a:latin typeface="Arial" panose="020B0604020202020204" pitchFamily="34" charset="0"/>
                <a:ea typeface="微软雅黑" panose="020B0503020204020204" pitchFamily="34" charset="-122"/>
              </a:rPr>
              <a:t>b = 10</a:t>
            </a:r>
            <a:r>
              <a:rPr lang="zh-CN" altLang="en-US" sz="2800">
                <a:solidFill>
                  <a:srgbClr val="FF9900"/>
                </a:solidFill>
                <a:latin typeface="Arial" panose="020B0604020202020204" pitchFamily="34" charset="0"/>
                <a:ea typeface="微软雅黑" panose="020B0503020204020204" pitchFamily="34" charset="-122"/>
              </a:rPr>
              <a:t>；</a:t>
            </a:r>
            <a:endParaRPr lang="zh-CN" altLang="en-US" sz="2800">
              <a:solidFill>
                <a:srgbClr val="FF9900"/>
              </a:solidFill>
              <a:latin typeface="Arial" panose="020B0604020202020204" pitchFamily="34" charset="0"/>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1882801" y="3103541"/>
            <a:ext cx="1295400" cy="549275"/>
          </a:xfrm>
          <a:prstGeom prst="rect">
            <a:avLst/>
          </a:prstGeom>
          <a:solidFill>
            <a:srgbClr val="00FFFF"/>
          </a:solidFill>
          <a:ln w="12700" cap="sq">
            <a:noFill/>
            <a:miter lim="800000"/>
          </a:ln>
          <a:effectLst>
            <a:outerShdw dist="107763" dir="2700000" algn="ctr" rotWithShape="0">
              <a:srgbClr val="808080"/>
            </a:outerShdw>
          </a:effectLst>
        </p:spPr>
        <p:txBody>
          <a:bodyPr wrap="none" anchor="ctr"/>
          <a:lstStyle/>
          <a:p>
            <a:pPr algn="ctr" eaLnBrk="1" hangingPunct="1">
              <a:spcBef>
                <a:spcPct val="20000"/>
              </a:spcBef>
            </a:pPr>
            <a:endParaRPr lang="zh-CN" altLang="zh-CN" sz="2800">
              <a:solidFill>
                <a:srgbClr val="990000"/>
              </a:solidFill>
              <a:ea typeface="楷体_GB2312" pitchFamily="49" charset="-122"/>
            </a:endParaRPr>
          </a:p>
        </p:txBody>
      </p:sp>
      <p:sp>
        <p:nvSpPr>
          <p:cNvPr id="129027" name="Rectangle 3"/>
          <p:cNvSpPr>
            <a:spLocks noGrp="1" noChangeArrowheads="1"/>
          </p:cNvSpPr>
          <p:nvPr>
            <p:ph type="title"/>
          </p:nvPr>
        </p:nvSpPr>
        <p:spPr>
          <a:xfrm>
            <a:off x="865213" y="428604"/>
            <a:ext cx="5345113" cy="514350"/>
          </a:xfrm>
          <a:noFill/>
        </p:spPr>
        <p:txBody>
          <a:bodyPr anchor="t"/>
          <a:lstStyle/>
          <a:p>
            <a:pPr eaLnBrk="1" hangingPunct="1"/>
            <a:r>
              <a:rPr lang="en-US" altLang="zh-CN" sz="2800" b="1" smtClean="0">
                <a:solidFill>
                  <a:schemeClr val="bg1"/>
                </a:solidFill>
                <a:latin typeface="微软雅黑" panose="020B0503020204020204" pitchFamily="34" charset="-122"/>
                <a:ea typeface="微软雅黑" panose="020B0503020204020204" pitchFamily="34" charset="-122"/>
              </a:rPr>
              <a:t>(2)</a:t>
            </a:r>
            <a:r>
              <a:rPr lang="zh-CN" altLang="en-US" sz="2800" b="1" smtClean="0">
                <a:solidFill>
                  <a:schemeClr val="bg1"/>
                </a:solidFill>
                <a:latin typeface="微软雅黑" panose="020B0503020204020204" pitchFamily="34" charset="-122"/>
                <a:ea typeface="微软雅黑" panose="020B0503020204020204" pitchFamily="34" charset="-122"/>
              </a:rPr>
              <a:t>选择结构程序设计</a:t>
            </a:r>
            <a:endParaRPr lang="zh-CN" altLang="en-US" sz="2800" b="1" smtClean="0">
              <a:solidFill>
                <a:schemeClr val="bg1"/>
              </a:solidFill>
              <a:latin typeface="微软雅黑" panose="020B0503020204020204" pitchFamily="34" charset="-122"/>
              <a:ea typeface="微软雅黑" panose="020B0503020204020204" pitchFamily="34" charset="-122"/>
            </a:endParaRPr>
          </a:p>
        </p:txBody>
      </p:sp>
      <p:sp>
        <p:nvSpPr>
          <p:cNvPr id="129028" name="Rectangle 4"/>
          <p:cNvSpPr>
            <a:spLocks noGrp="1" noChangeArrowheads="1"/>
          </p:cNvSpPr>
          <p:nvPr>
            <p:ph type="body" idx="1"/>
          </p:nvPr>
        </p:nvSpPr>
        <p:spPr>
          <a:xfrm>
            <a:off x="954113" y="1031854"/>
            <a:ext cx="6096000" cy="1554162"/>
          </a:xfrm>
        </p:spPr>
        <p:txBody>
          <a:bodyPr/>
          <a:lstStyle/>
          <a:p>
            <a:pPr eaLnBrk="1" hangingPunct="1"/>
            <a:r>
              <a:rPr lang="zh-CN" altLang="en-US" sz="2400" smtClean="0">
                <a:solidFill>
                  <a:schemeClr val="bg1"/>
                </a:solidFill>
                <a:latin typeface="微软雅黑" panose="020B0503020204020204" pitchFamily="34" charset="-122"/>
                <a:ea typeface="微软雅黑" panose="020B0503020204020204" pitchFamily="34" charset="-122"/>
              </a:rPr>
              <a:t>首先判别条件，若条件满足，程序执行</a:t>
            </a:r>
            <a:r>
              <a:rPr lang="en-US" altLang="zh-CN" sz="2400" smtClean="0">
                <a:solidFill>
                  <a:schemeClr val="bg1"/>
                </a:solidFill>
                <a:latin typeface="微软雅黑" panose="020B0503020204020204" pitchFamily="34" charset="-122"/>
                <a:ea typeface="微软雅黑" panose="020B0503020204020204" pitchFamily="34" charset="-122"/>
              </a:rPr>
              <a:t>a</a:t>
            </a:r>
            <a:r>
              <a:rPr lang="zh-CN" altLang="en-US" sz="2400" smtClean="0">
                <a:solidFill>
                  <a:schemeClr val="bg1"/>
                </a:solidFill>
                <a:latin typeface="微软雅黑" panose="020B0503020204020204" pitchFamily="34" charset="-122"/>
                <a:ea typeface="微软雅黑" panose="020B0503020204020204" pitchFamily="34" charset="-122"/>
              </a:rPr>
              <a:t>块，否则，执行</a:t>
            </a:r>
            <a:r>
              <a:rPr lang="en-US" altLang="zh-CN" sz="2400" smtClean="0">
                <a:solidFill>
                  <a:schemeClr val="bg1"/>
                </a:solidFill>
                <a:latin typeface="微软雅黑" panose="020B0503020204020204" pitchFamily="34" charset="-122"/>
                <a:ea typeface="微软雅黑" panose="020B0503020204020204" pitchFamily="34" charset="-122"/>
              </a:rPr>
              <a:t>b</a:t>
            </a:r>
            <a:r>
              <a:rPr lang="zh-CN" altLang="en-US" sz="2400" smtClean="0">
                <a:solidFill>
                  <a:schemeClr val="bg1"/>
                </a:solidFill>
                <a:latin typeface="微软雅黑" panose="020B0503020204020204" pitchFamily="34" charset="-122"/>
                <a:ea typeface="微软雅黑" panose="020B0503020204020204" pitchFamily="34" charset="-122"/>
              </a:rPr>
              <a:t>块；</a:t>
            </a:r>
            <a:endParaRPr lang="zh-CN" altLang="en-US" sz="2400" smtClean="0">
              <a:solidFill>
                <a:schemeClr val="bg1"/>
              </a:solidFill>
              <a:latin typeface="微软雅黑" panose="020B0503020204020204" pitchFamily="34" charset="-122"/>
              <a:ea typeface="微软雅黑" panose="020B0503020204020204" pitchFamily="34" charset="-122"/>
            </a:endParaRPr>
          </a:p>
          <a:p>
            <a:pPr eaLnBrk="1" hangingPunct="1"/>
            <a:r>
              <a:rPr lang="zh-CN" altLang="en-US" sz="2400" smtClean="0">
                <a:solidFill>
                  <a:schemeClr val="bg1"/>
                </a:solidFill>
                <a:latin typeface="微软雅黑" panose="020B0503020204020204" pitchFamily="34" charset="-122"/>
                <a:ea typeface="微软雅黑" panose="020B0503020204020204" pitchFamily="34" charset="-122"/>
              </a:rPr>
              <a:t>举例，求</a:t>
            </a:r>
            <a:r>
              <a:rPr lang="en-US" altLang="zh-CN" sz="2400" smtClean="0">
                <a:solidFill>
                  <a:schemeClr val="bg1"/>
                </a:solidFill>
                <a:latin typeface="微软雅黑" panose="020B0503020204020204" pitchFamily="34" charset="-122"/>
                <a:ea typeface="微软雅黑" panose="020B0503020204020204" pitchFamily="34" charset="-122"/>
              </a:rPr>
              <a:t>a</a:t>
            </a:r>
            <a:r>
              <a:rPr lang="zh-CN" altLang="en-US" sz="2400" smtClean="0">
                <a:solidFill>
                  <a:schemeClr val="bg1"/>
                </a:solidFill>
                <a:latin typeface="微软雅黑" panose="020B0503020204020204" pitchFamily="34" charset="-122"/>
                <a:ea typeface="微软雅黑" panose="020B0503020204020204" pitchFamily="34" charset="-122"/>
              </a:rPr>
              <a:t>、</a:t>
            </a:r>
            <a:r>
              <a:rPr lang="en-US" altLang="zh-CN" sz="2400" smtClean="0">
                <a:solidFill>
                  <a:schemeClr val="bg1"/>
                </a:solidFill>
                <a:latin typeface="微软雅黑" panose="020B0503020204020204" pitchFamily="34" charset="-122"/>
                <a:ea typeface="微软雅黑" panose="020B0503020204020204" pitchFamily="34" charset="-122"/>
              </a:rPr>
              <a:t>b</a:t>
            </a:r>
            <a:r>
              <a:rPr lang="zh-CN" altLang="en-US" sz="2400" smtClean="0">
                <a:solidFill>
                  <a:schemeClr val="bg1"/>
                </a:solidFill>
                <a:latin typeface="微软雅黑" panose="020B0503020204020204" pitchFamily="34" charset="-122"/>
                <a:ea typeface="微软雅黑" panose="020B0503020204020204" pitchFamily="34" charset="-122"/>
              </a:rPr>
              <a:t>两个</a:t>
            </a:r>
            <a:endParaRPr lang="zh-CN" altLang="en-US" sz="2400" smtClean="0">
              <a:solidFill>
                <a:schemeClr val="bg1"/>
              </a:solidFill>
              <a:latin typeface="微软雅黑" panose="020B0503020204020204" pitchFamily="34" charset="-122"/>
              <a:ea typeface="微软雅黑" panose="020B0503020204020204" pitchFamily="34" charset="-122"/>
            </a:endParaRPr>
          </a:p>
          <a:p>
            <a:pPr eaLnBrk="1" hangingPunct="1">
              <a:buFont typeface="Symbol" panose="05050102010706020507" pitchFamily="18" charset="2"/>
              <a:buNone/>
            </a:pPr>
            <a:r>
              <a:rPr lang="zh-CN" altLang="en-US" sz="2400" smtClean="0">
                <a:solidFill>
                  <a:schemeClr val="bg1"/>
                </a:solidFill>
                <a:latin typeface="微软雅黑" panose="020B0503020204020204" pitchFamily="34" charset="-122"/>
                <a:ea typeface="微软雅黑" panose="020B0503020204020204" pitchFamily="34" charset="-122"/>
              </a:rPr>
              <a:t>    数中的最大值；</a:t>
            </a:r>
            <a:endParaRPr lang="zh-CN" altLang="en-US" sz="2400" smtClean="0">
              <a:solidFill>
                <a:schemeClr val="bg1"/>
              </a:solidFill>
              <a:latin typeface="微软雅黑" panose="020B0503020204020204" pitchFamily="34" charset="-122"/>
              <a:ea typeface="微软雅黑" panose="020B0503020204020204" pitchFamily="34" charset="-122"/>
            </a:endParaRPr>
          </a:p>
        </p:txBody>
      </p:sp>
      <p:sp>
        <p:nvSpPr>
          <p:cNvPr id="129029" name="Rectangle 5"/>
          <p:cNvSpPr>
            <a:spLocks noChangeArrowheads="1"/>
          </p:cNvSpPr>
          <p:nvPr/>
        </p:nvSpPr>
        <p:spPr bwMode="auto">
          <a:xfrm>
            <a:off x="4672038" y="2033566"/>
            <a:ext cx="3505200" cy="685800"/>
          </a:xfrm>
          <a:prstGeom prst="rect">
            <a:avLst/>
          </a:prstGeom>
          <a:solidFill>
            <a:srgbClr val="00FFFF"/>
          </a:solidFill>
          <a:ln w="9525">
            <a:solidFill>
              <a:schemeClr val="bg2"/>
            </a:solidFill>
            <a:miter lim="800000"/>
          </a:ln>
        </p:spPr>
        <p:txBody>
          <a:bodyPr wrap="none" anchor="ctr"/>
          <a:lstStyle/>
          <a:p>
            <a:pPr algn="ctr" eaLnBrk="1" hangingPunct="1"/>
            <a:endParaRPr lang="zh-CN" altLang="zh-CN" sz="2800">
              <a:solidFill>
                <a:schemeClr val="bg2"/>
              </a:solidFill>
              <a:ea typeface="微软雅黑" panose="020B0503020204020204" pitchFamily="34" charset="-122"/>
            </a:endParaRPr>
          </a:p>
        </p:txBody>
      </p:sp>
      <p:sp>
        <p:nvSpPr>
          <p:cNvPr id="129030" name="Rectangle 6"/>
          <p:cNvSpPr>
            <a:spLocks noChangeArrowheads="1"/>
          </p:cNvSpPr>
          <p:nvPr/>
        </p:nvSpPr>
        <p:spPr bwMode="auto">
          <a:xfrm>
            <a:off x="4672038" y="2719366"/>
            <a:ext cx="3505200" cy="685800"/>
          </a:xfrm>
          <a:prstGeom prst="rect">
            <a:avLst/>
          </a:prstGeom>
          <a:solidFill>
            <a:srgbClr val="00FFFF"/>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endParaRPr lang="zh-CN" altLang="zh-CN" sz="2800">
              <a:solidFill>
                <a:schemeClr val="bg2"/>
              </a:solidFill>
              <a:ea typeface="微软雅黑" panose="020B0503020204020204" pitchFamily="34" charset="-122"/>
            </a:endParaRPr>
          </a:p>
        </p:txBody>
      </p:sp>
      <p:sp>
        <p:nvSpPr>
          <p:cNvPr id="129031" name="Text Box 7"/>
          <p:cNvSpPr txBox="1">
            <a:spLocks noChangeArrowheads="1"/>
          </p:cNvSpPr>
          <p:nvPr/>
        </p:nvSpPr>
        <p:spPr bwMode="auto">
          <a:xfrm>
            <a:off x="5530821" y="1979591"/>
            <a:ext cx="1723549" cy="461665"/>
          </a:xfrm>
          <a:prstGeom prst="rect">
            <a:avLst/>
          </a:prstGeom>
          <a:noFill/>
          <a:ln w="9525">
            <a:noFill/>
            <a:miter lim="800000"/>
          </a:ln>
        </p:spPr>
        <p:txBody>
          <a:bodyPr wrap="none">
            <a:spAutoFit/>
          </a:bodyPr>
          <a:lstStyle/>
          <a:p>
            <a:pPr algn="ctr" eaLnBrk="1" hangingPunct="1"/>
            <a:r>
              <a:rPr lang="zh-CN" altLang="en-US" dirty="0">
                <a:solidFill>
                  <a:srgbClr val="990000"/>
                </a:solidFill>
                <a:ea typeface="微软雅黑" panose="020B0503020204020204" pitchFamily="34" charset="-122"/>
              </a:rPr>
              <a:t>满足条件否</a:t>
            </a:r>
            <a:endParaRPr lang="zh-CN" altLang="en-US" dirty="0">
              <a:solidFill>
                <a:srgbClr val="990000"/>
              </a:solidFill>
              <a:ea typeface="微软雅黑" panose="020B0503020204020204" pitchFamily="34" charset="-122"/>
            </a:endParaRPr>
          </a:p>
        </p:txBody>
      </p:sp>
      <p:sp>
        <p:nvSpPr>
          <p:cNvPr id="129032" name="Text Box 8"/>
          <p:cNvSpPr txBox="1">
            <a:spLocks noChangeArrowheads="1"/>
          </p:cNvSpPr>
          <p:nvPr/>
        </p:nvSpPr>
        <p:spPr bwMode="auto">
          <a:xfrm>
            <a:off x="4857752" y="2238354"/>
            <a:ext cx="407484" cy="461665"/>
          </a:xfrm>
          <a:prstGeom prst="rect">
            <a:avLst/>
          </a:prstGeom>
          <a:noFill/>
          <a:ln w="9525">
            <a:noFill/>
            <a:miter lim="800000"/>
          </a:ln>
        </p:spPr>
        <p:txBody>
          <a:bodyPr wrap="none">
            <a:spAutoFit/>
          </a:bodyPr>
          <a:lstStyle/>
          <a:p>
            <a:pPr algn="ctr" eaLnBrk="1" hangingPunct="1"/>
            <a:r>
              <a:rPr lang="en-US" altLang="zh-CN" dirty="0" smtClean="0">
                <a:solidFill>
                  <a:srgbClr val="990000"/>
                </a:solidFill>
                <a:ea typeface="微软雅黑" panose="020B0503020204020204" pitchFamily="34" charset="-122"/>
              </a:rPr>
              <a:t>Y</a:t>
            </a:r>
            <a:endParaRPr lang="zh-CN" altLang="en-US" dirty="0">
              <a:solidFill>
                <a:srgbClr val="990000"/>
              </a:solidFill>
              <a:ea typeface="微软雅黑" panose="020B0503020204020204" pitchFamily="34" charset="-122"/>
            </a:endParaRPr>
          </a:p>
        </p:txBody>
      </p:sp>
      <p:sp>
        <p:nvSpPr>
          <p:cNvPr id="129033" name="Text Box 9"/>
          <p:cNvSpPr txBox="1">
            <a:spLocks noChangeArrowheads="1"/>
          </p:cNvSpPr>
          <p:nvPr/>
        </p:nvSpPr>
        <p:spPr bwMode="auto">
          <a:xfrm>
            <a:off x="7643834" y="2262166"/>
            <a:ext cx="407484" cy="461665"/>
          </a:xfrm>
          <a:prstGeom prst="rect">
            <a:avLst/>
          </a:prstGeom>
          <a:noFill/>
          <a:ln w="9525">
            <a:noFill/>
            <a:miter lim="800000"/>
          </a:ln>
        </p:spPr>
        <p:txBody>
          <a:bodyPr wrap="none">
            <a:spAutoFit/>
          </a:bodyPr>
          <a:lstStyle/>
          <a:p>
            <a:pPr algn="ctr" eaLnBrk="1" hangingPunct="1"/>
            <a:r>
              <a:rPr lang="en-US" altLang="zh-CN" dirty="0" smtClean="0">
                <a:solidFill>
                  <a:srgbClr val="990000"/>
                </a:solidFill>
                <a:ea typeface="微软雅黑" panose="020B0503020204020204" pitchFamily="34" charset="-122"/>
              </a:rPr>
              <a:t>N</a:t>
            </a:r>
            <a:endParaRPr lang="zh-CN" altLang="en-US" dirty="0">
              <a:solidFill>
                <a:srgbClr val="990000"/>
              </a:solidFill>
              <a:ea typeface="微软雅黑" panose="020B0503020204020204" pitchFamily="34" charset="-122"/>
            </a:endParaRPr>
          </a:p>
        </p:txBody>
      </p:sp>
      <p:sp>
        <p:nvSpPr>
          <p:cNvPr id="129034" name="Line 10"/>
          <p:cNvSpPr>
            <a:spLocks noChangeShapeType="1"/>
          </p:cNvSpPr>
          <p:nvPr/>
        </p:nvSpPr>
        <p:spPr bwMode="auto">
          <a:xfrm>
            <a:off x="6305576" y="2709841"/>
            <a:ext cx="0" cy="695325"/>
          </a:xfrm>
          <a:prstGeom prst="line">
            <a:avLst/>
          </a:prstGeom>
          <a:noFill/>
          <a:ln w="9525">
            <a:solidFill>
              <a:schemeClr val="bg2"/>
            </a:solidFill>
            <a:round/>
          </a:ln>
        </p:spPr>
        <p:txBody>
          <a:bodyPr wrap="none" anchor="ctr"/>
          <a:lstStyle/>
          <a:p>
            <a:endParaRPr lang="zh-CN" altLang="en-US"/>
          </a:p>
        </p:txBody>
      </p:sp>
      <p:sp>
        <p:nvSpPr>
          <p:cNvPr id="129035" name="Line 11"/>
          <p:cNvSpPr>
            <a:spLocks noChangeShapeType="1"/>
          </p:cNvSpPr>
          <p:nvPr/>
        </p:nvSpPr>
        <p:spPr bwMode="auto">
          <a:xfrm flipH="1">
            <a:off x="6305576" y="2041504"/>
            <a:ext cx="1879600" cy="668337"/>
          </a:xfrm>
          <a:prstGeom prst="line">
            <a:avLst/>
          </a:prstGeom>
          <a:noFill/>
          <a:ln w="9525">
            <a:solidFill>
              <a:schemeClr val="bg2"/>
            </a:solidFill>
            <a:round/>
          </a:ln>
        </p:spPr>
        <p:txBody>
          <a:bodyPr wrap="none" anchor="ctr"/>
          <a:lstStyle/>
          <a:p>
            <a:endParaRPr lang="zh-CN" altLang="en-US"/>
          </a:p>
        </p:txBody>
      </p:sp>
      <p:sp>
        <p:nvSpPr>
          <p:cNvPr id="129036" name="Line 12"/>
          <p:cNvSpPr>
            <a:spLocks noChangeShapeType="1"/>
          </p:cNvSpPr>
          <p:nvPr/>
        </p:nvSpPr>
        <p:spPr bwMode="auto">
          <a:xfrm>
            <a:off x="4683151" y="2041504"/>
            <a:ext cx="1622425" cy="668337"/>
          </a:xfrm>
          <a:prstGeom prst="line">
            <a:avLst/>
          </a:prstGeom>
          <a:noFill/>
          <a:ln w="9525">
            <a:solidFill>
              <a:schemeClr val="bg2"/>
            </a:solidFill>
            <a:round/>
          </a:ln>
        </p:spPr>
        <p:txBody>
          <a:bodyPr wrap="none" anchor="ctr"/>
          <a:lstStyle/>
          <a:p>
            <a:endParaRPr lang="zh-CN" altLang="en-US"/>
          </a:p>
        </p:txBody>
      </p:sp>
      <p:sp>
        <p:nvSpPr>
          <p:cNvPr id="129037" name="Text Box 13"/>
          <p:cNvSpPr txBox="1">
            <a:spLocks noChangeArrowheads="1"/>
          </p:cNvSpPr>
          <p:nvPr/>
        </p:nvSpPr>
        <p:spPr bwMode="auto">
          <a:xfrm>
            <a:off x="4903813" y="2860654"/>
            <a:ext cx="1255713" cy="457200"/>
          </a:xfrm>
          <a:prstGeom prst="rect">
            <a:avLst/>
          </a:prstGeom>
          <a:noFill/>
          <a:ln w="9525">
            <a:noFill/>
            <a:miter lim="800000"/>
          </a:ln>
        </p:spPr>
        <p:txBody>
          <a:bodyPr wrap="none">
            <a:spAutoFit/>
          </a:bodyPr>
          <a:lstStyle/>
          <a:p>
            <a:pPr algn="ctr" eaLnBrk="1" hangingPunct="1"/>
            <a:r>
              <a:rPr lang="zh-CN" altLang="en-US">
                <a:solidFill>
                  <a:srgbClr val="990000"/>
                </a:solidFill>
                <a:ea typeface="楷体_GB2312" pitchFamily="49" charset="-122"/>
              </a:rPr>
              <a:t>执行</a:t>
            </a:r>
            <a:r>
              <a:rPr lang="en-US" altLang="zh-CN">
                <a:solidFill>
                  <a:srgbClr val="990000"/>
                </a:solidFill>
                <a:ea typeface="楷体_GB2312" pitchFamily="49" charset="-122"/>
              </a:rPr>
              <a:t>a</a:t>
            </a:r>
            <a:r>
              <a:rPr lang="zh-CN" altLang="en-US">
                <a:solidFill>
                  <a:srgbClr val="990000"/>
                </a:solidFill>
                <a:ea typeface="楷体_GB2312" pitchFamily="49" charset="-122"/>
              </a:rPr>
              <a:t>块</a:t>
            </a:r>
            <a:endParaRPr lang="zh-CN" altLang="en-US">
              <a:solidFill>
                <a:srgbClr val="990000"/>
              </a:solidFill>
              <a:ea typeface="楷体_GB2312" pitchFamily="49" charset="-122"/>
            </a:endParaRPr>
          </a:p>
        </p:txBody>
      </p:sp>
      <p:sp>
        <p:nvSpPr>
          <p:cNvPr id="129038" name="Text Box 14"/>
          <p:cNvSpPr txBox="1">
            <a:spLocks noChangeArrowheads="1"/>
          </p:cNvSpPr>
          <p:nvPr/>
        </p:nvSpPr>
        <p:spPr bwMode="auto">
          <a:xfrm>
            <a:off x="6670701" y="2833666"/>
            <a:ext cx="1273175" cy="457200"/>
          </a:xfrm>
          <a:prstGeom prst="rect">
            <a:avLst/>
          </a:prstGeom>
          <a:noFill/>
          <a:ln w="9525">
            <a:noFill/>
            <a:miter lim="800000"/>
          </a:ln>
        </p:spPr>
        <p:txBody>
          <a:bodyPr wrap="none">
            <a:spAutoFit/>
          </a:bodyPr>
          <a:lstStyle/>
          <a:p>
            <a:pPr algn="ctr" eaLnBrk="1" hangingPunct="1"/>
            <a:r>
              <a:rPr lang="zh-CN" altLang="en-US">
                <a:solidFill>
                  <a:srgbClr val="990000"/>
                </a:solidFill>
                <a:ea typeface="楷体_GB2312" pitchFamily="49" charset="-122"/>
              </a:rPr>
              <a:t>执行</a:t>
            </a:r>
            <a:r>
              <a:rPr lang="en-US" altLang="zh-CN">
                <a:solidFill>
                  <a:srgbClr val="990000"/>
                </a:solidFill>
                <a:ea typeface="楷体_GB2312" pitchFamily="49" charset="-122"/>
              </a:rPr>
              <a:t>b</a:t>
            </a:r>
            <a:r>
              <a:rPr lang="zh-CN" altLang="en-US">
                <a:solidFill>
                  <a:srgbClr val="990000"/>
                </a:solidFill>
                <a:ea typeface="楷体_GB2312" pitchFamily="49" charset="-122"/>
              </a:rPr>
              <a:t>块</a:t>
            </a:r>
            <a:endParaRPr lang="zh-CN" altLang="en-US">
              <a:solidFill>
                <a:srgbClr val="990000"/>
              </a:solidFill>
              <a:ea typeface="楷体_GB2312" pitchFamily="49" charset="-122"/>
            </a:endParaRPr>
          </a:p>
        </p:txBody>
      </p:sp>
      <p:sp>
        <p:nvSpPr>
          <p:cNvPr id="129039" name="Line 15"/>
          <p:cNvSpPr>
            <a:spLocks noChangeShapeType="1"/>
          </p:cNvSpPr>
          <p:nvPr/>
        </p:nvSpPr>
        <p:spPr bwMode="auto">
          <a:xfrm>
            <a:off x="6137301" y="3841729"/>
            <a:ext cx="0" cy="501650"/>
          </a:xfrm>
          <a:prstGeom prst="line">
            <a:avLst/>
          </a:prstGeom>
          <a:noFill/>
          <a:ln w="12700" cap="sq">
            <a:solidFill>
              <a:schemeClr val="bg1"/>
            </a:solidFill>
            <a:round/>
            <a:tailEnd type="triangle" w="med" len="med"/>
          </a:ln>
        </p:spPr>
        <p:txBody>
          <a:bodyPr wrap="none" anchor="ctr"/>
          <a:lstStyle/>
          <a:p>
            <a:endParaRPr lang="zh-CN" altLang="en-US"/>
          </a:p>
        </p:txBody>
      </p:sp>
      <p:sp>
        <p:nvSpPr>
          <p:cNvPr id="129040" name="AutoShape 16"/>
          <p:cNvSpPr>
            <a:spLocks noChangeArrowheads="1"/>
          </p:cNvSpPr>
          <p:nvPr/>
        </p:nvSpPr>
        <p:spPr bwMode="auto">
          <a:xfrm>
            <a:off x="5072066" y="4332266"/>
            <a:ext cx="2154237" cy="725488"/>
          </a:xfrm>
          <a:prstGeom prst="flowChartDecision">
            <a:avLst/>
          </a:prstGeom>
          <a:solidFill>
            <a:srgbClr val="00FFFF"/>
          </a:solidFill>
          <a:ln w="12700" cap="sq">
            <a:noFill/>
            <a:miter lim="800000"/>
          </a:ln>
          <a:effectLst>
            <a:outerShdw dist="107763" dir="2700000" algn="ctr" rotWithShape="0">
              <a:srgbClr val="808080"/>
            </a:outerShdw>
          </a:effectLst>
        </p:spPr>
        <p:txBody>
          <a:bodyPr wrap="none" anchor="ctr"/>
          <a:lstStyle/>
          <a:p>
            <a:pPr algn="ctr" eaLnBrk="1" hangingPunct="1">
              <a:spcBef>
                <a:spcPct val="20000"/>
              </a:spcBef>
            </a:pPr>
            <a:r>
              <a:rPr lang="zh-CN" altLang="en-US" sz="2000" dirty="0">
                <a:solidFill>
                  <a:srgbClr val="990000"/>
                </a:solidFill>
                <a:latin typeface="Arial" panose="020B0604020202020204" pitchFamily="34" charset="0"/>
                <a:ea typeface="微软雅黑" panose="020B0503020204020204" pitchFamily="34" charset="-122"/>
              </a:rPr>
              <a:t>条件成立？</a:t>
            </a:r>
            <a:endParaRPr lang="zh-CN" altLang="en-US" sz="2000" dirty="0">
              <a:solidFill>
                <a:srgbClr val="990000"/>
              </a:solidFill>
              <a:latin typeface="Arial" panose="020B0604020202020204" pitchFamily="34" charset="0"/>
              <a:ea typeface="微软雅黑" panose="020B0503020204020204" pitchFamily="34" charset="-122"/>
            </a:endParaRPr>
          </a:p>
        </p:txBody>
      </p:sp>
      <p:sp>
        <p:nvSpPr>
          <p:cNvPr id="129041" name="Line 17"/>
          <p:cNvSpPr>
            <a:spLocks noChangeShapeType="1"/>
          </p:cNvSpPr>
          <p:nvPr/>
        </p:nvSpPr>
        <p:spPr bwMode="auto">
          <a:xfrm>
            <a:off x="4697438" y="4705329"/>
            <a:ext cx="360363" cy="0"/>
          </a:xfrm>
          <a:prstGeom prst="line">
            <a:avLst/>
          </a:prstGeom>
          <a:noFill/>
          <a:ln w="12700" cap="sq">
            <a:solidFill>
              <a:schemeClr val="bg1"/>
            </a:solidFill>
            <a:round/>
          </a:ln>
        </p:spPr>
        <p:txBody>
          <a:bodyPr wrap="none" anchor="ctr"/>
          <a:lstStyle/>
          <a:p>
            <a:endParaRPr lang="zh-CN" altLang="en-US"/>
          </a:p>
        </p:txBody>
      </p:sp>
      <p:sp>
        <p:nvSpPr>
          <p:cNvPr id="129042" name="Line 18"/>
          <p:cNvSpPr>
            <a:spLocks noChangeShapeType="1"/>
          </p:cNvSpPr>
          <p:nvPr/>
        </p:nvSpPr>
        <p:spPr bwMode="auto">
          <a:xfrm>
            <a:off x="7208863" y="4692629"/>
            <a:ext cx="360363" cy="0"/>
          </a:xfrm>
          <a:prstGeom prst="line">
            <a:avLst/>
          </a:prstGeom>
          <a:noFill/>
          <a:ln w="12700" cap="sq">
            <a:solidFill>
              <a:schemeClr val="bg1"/>
            </a:solidFill>
            <a:round/>
            <a:headEnd type="none" w="med" len="med"/>
            <a:tailEnd type="none" w="med" len="med"/>
          </a:ln>
        </p:spPr>
        <p:txBody>
          <a:bodyPr wrap="none" anchor="ctr"/>
          <a:lstStyle/>
          <a:p>
            <a:endParaRPr lang="zh-CN" altLang="en-US"/>
          </a:p>
        </p:txBody>
      </p:sp>
      <p:sp>
        <p:nvSpPr>
          <p:cNvPr id="129043" name="Line 19"/>
          <p:cNvSpPr>
            <a:spLocks noChangeShapeType="1"/>
          </p:cNvSpPr>
          <p:nvPr/>
        </p:nvSpPr>
        <p:spPr bwMode="auto">
          <a:xfrm>
            <a:off x="4697438" y="4713266"/>
            <a:ext cx="0" cy="368300"/>
          </a:xfrm>
          <a:prstGeom prst="line">
            <a:avLst/>
          </a:prstGeom>
          <a:noFill/>
          <a:ln w="12700" cap="sq">
            <a:solidFill>
              <a:schemeClr val="bg1"/>
            </a:solidFill>
            <a:round/>
            <a:tailEnd type="triangle" w="med" len="med"/>
          </a:ln>
        </p:spPr>
        <p:txBody>
          <a:bodyPr wrap="none" anchor="ctr"/>
          <a:lstStyle/>
          <a:p>
            <a:endParaRPr lang="zh-CN" altLang="en-US"/>
          </a:p>
        </p:txBody>
      </p:sp>
      <p:sp>
        <p:nvSpPr>
          <p:cNvPr id="129044" name="Line 20"/>
          <p:cNvSpPr>
            <a:spLocks noChangeShapeType="1"/>
          </p:cNvSpPr>
          <p:nvPr/>
        </p:nvSpPr>
        <p:spPr bwMode="auto">
          <a:xfrm>
            <a:off x="7569226" y="4692629"/>
            <a:ext cx="0" cy="368300"/>
          </a:xfrm>
          <a:prstGeom prst="line">
            <a:avLst/>
          </a:prstGeom>
          <a:noFill/>
          <a:ln w="12700" cap="sq">
            <a:solidFill>
              <a:schemeClr val="bg1"/>
            </a:solidFill>
            <a:round/>
            <a:tailEnd type="triangle" w="med" len="med"/>
          </a:ln>
        </p:spPr>
        <p:txBody>
          <a:bodyPr wrap="none" anchor="ctr"/>
          <a:lstStyle/>
          <a:p>
            <a:endParaRPr lang="zh-CN" altLang="en-US"/>
          </a:p>
        </p:txBody>
      </p:sp>
      <p:sp>
        <p:nvSpPr>
          <p:cNvPr id="129045" name="Rectangle 21"/>
          <p:cNvSpPr>
            <a:spLocks noChangeArrowheads="1"/>
          </p:cNvSpPr>
          <p:nvPr/>
        </p:nvSpPr>
        <p:spPr bwMode="auto">
          <a:xfrm>
            <a:off x="6591326" y="5060929"/>
            <a:ext cx="1295400" cy="622300"/>
          </a:xfrm>
          <a:prstGeom prst="rect">
            <a:avLst/>
          </a:prstGeom>
          <a:solidFill>
            <a:srgbClr val="00FFFF"/>
          </a:solidFill>
          <a:ln w="12700" cap="sq">
            <a:noFill/>
            <a:miter lim="800000"/>
          </a:ln>
          <a:effectLst>
            <a:outerShdw dist="107763" dir="2700000" algn="ctr" rotWithShape="0">
              <a:srgbClr val="808080"/>
            </a:outerShdw>
          </a:effectLst>
        </p:spPr>
        <p:txBody>
          <a:bodyPr wrap="none" anchor="ctr"/>
          <a:lstStyle/>
          <a:p>
            <a:pPr algn="ctr" eaLnBrk="1" hangingPunct="1"/>
            <a:endParaRPr lang="zh-CN" altLang="en-US">
              <a:ea typeface="微软雅黑" panose="020B0503020204020204" pitchFamily="34" charset="-122"/>
            </a:endParaRPr>
          </a:p>
        </p:txBody>
      </p:sp>
      <p:sp>
        <p:nvSpPr>
          <p:cNvPr id="129046" name="Rectangle 22"/>
          <p:cNvSpPr>
            <a:spLocks noChangeArrowheads="1"/>
          </p:cNvSpPr>
          <p:nvPr/>
        </p:nvSpPr>
        <p:spPr bwMode="auto">
          <a:xfrm>
            <a:off x="4064026" y="5060929"/>
            <a:ext cx="1295400" cy="622300"/>
          </a:xfrm>
          <a:prstGeom prst="rect">
            <a:avLst/>
          </a:prstGeom>
          <a:solidFill>
            <a:srgbClr val="00FFFF"/>
          </a:solidFill>
          <a:ln w="12700" cap="sq">
            <a:noFill/>
            <a:miter lim="800000"/>
          </a:ln>
          <a:effectLst>
            <a:outerShdw dist="107763" dir="2700000" algn="ctr" rotWithShape="0">
              <a:srgbClr val="808080"/>
            </a:outerShdw>
          </a:effectLst>
        </p:spPr>
        <p:txBody>
          <a:bodyPr wrap="none" anchor="ctr"/>
          <a:lstStyle/>
          <a:p>
            <a:pPr algn="ctr" eaLnBrk="1" hangingPunct="1">
              <a:spcBef>
                <a:spcPct val="20000"/>
              </a:spcBef>
            </a:pPr>
            <a:r>
              <a:rPr lang="zh-CN" altLang="en-US">
                <a:solidFill>
                  <a:srgbClr val="990000"/>
                </a:solidFill>
                <a:ea typeface="楷体_GB2312" pitchFamily="49" charset="-122"/>
              </a:rPr>
              <a:t>执行</a:t>
            </a:r>
            <a:r>
              <a:rPr lang="en-US" altLang="zh-CN">
                <a:solidFill>
                  <a:srgbClr val="990000"/>
                </a:solidFill>
                <a:ea typeface="楷体_GB2312" pitchFamily="49" charset="-122"/>
              </a:rPr>
              <a:t>a</a:t>
            </a:r>
            <a:r>
              <a:rPr lang="zh-CN" altLang="en-US">
                <a:solidFill>
                  <a:srgbClr val="990000"/>
                </a:solidFill>
                <a:ea typeface="楷体_GB2312" pitchFamily="49" charset="-122"/>
              </a:rPr>
              <a:t>块</a:t>
            </a:r>
            <a:endParaRPr lang="zh-CN" altLang="en-US">
              <a:solidFill>
                <a:srgbClr val="990000"/>
              </a:solidFill>
              <a:ea typeface="楷体_GB2312" pitchFamily="49" charset="-122"/>
            </a:endParaRPr>
          </a:p>
        </p:txBody>
      </p:sp>
      <p:sp>
        <p:nvSpPr>
          <p:cNvPr id="129047" name="Text Box 23"/>
          <p:cNvSpPr txBox="1">
            <a:spLocks noChangeArrowheads="1"/>
          </p:cNvSpPr>
          <p:nvPr/>
        </p:nvSpPr>
        <p:spPr bwMode="auto">
          <a:xfrm>
            <a:off x="6670701" y="5111729"/>
            <a:ext cx="1273175" cy="457200"/>
          </a:xfrm>
          <a:prstGeom prst="rect">
            <a:avLst/>
          </a:prstGeom>
          <a:noFill/>
          <a:ln w="12700" cap="sq">
            <a:noFill/>
            <a:miter lim="800000"/>
          </a:ln>
        </p:spPr>
        <p:txBody>
          <a:bodyPr wrap="none" anchor="ctr">
            <a:spAutoFit/>
          </a:bodyPr>
          <a:lstStyle/>
          <a:p>
            <a:pPr algn="ctr" eaLnBrk="1" hangingPunct="1">
              <a:spcBef>
                <a:spcPct val="50000"/>
              </a:spcBef>
            </a:pPr>
            <a:r>
              <a:rPr lang="zh-CN" altLang="en-US">
                <a:solidFill>
                  <a:srgbClr val="990000"/>
                </a:solidFill>
                <a:ea typeface="楷体_GB2312" pitchFamily="49" charset="-122"/>
              </a:rPr>
              <a:t>执行</a:t>
            </a:r>
            <a:r>
              <a:rPr lang="en-US" altLang="zh-CN">
                <a:solidFill>
                  <a:srgbClr val="990000"/>
                </a:solidFill>
                <a:ea typeface="楷体_GB2312" pitchFamily="49" charset="-122"/>
              </a:rPr>
              <a:t>b</a:t>
            </a:r>
            <a:r>
              <a:rPr lang="zh-CN" altLang="en-US">
                <a:solidFill>
                  <a:srgbClr val="990000"/>
                </a:solidFill>
                <a:ea typeface="楷体_GB2312" pitchFamily="49" charset="-122"/>
              </a:rPr>
              <a:t>块</a:t>
            </a:r>
            <a:endParaRPr lang="zh-CN" altLang="en-US">
              <a:solidFill>
                <a:srgbClr val="990000"/>
              </a:solidFill>
              <a:ea typeface="楷体_GB2312" pitchFamily="49" charset="-122"/>
            </a:endParaRPr>
          </a:p>
        </p:txBody>
      </p:sp>
      <p:sp>
        <p:nvSpPr>
          <p:cNvPr id="129048" name="Line 24"/>
          <p:cNvSpPr>
            <a:spLocks noChangeShapeType="1"/>
          </p:cNvSpPr>
          <p:nvPr/>
        </p:nvSpPr>
        <p:spPr bwMode="auto">
          <a:xfrm>
            <a:off x="7569226" y="5683229"/>
            <a:ext cx="0" cy="457200"/>
          </a:xfrm>
          <a:prstGeom prst="line">
            <a:avLst/>
          </a:prstGeom>
          <a:noFill/>
          <a:ln w="12700" cap="sq">
            <a:solidFill>
              <a:schemeClr val="bg1"/>
            </a:solidFill>
            <a:round/>
            <a:tailEnd type="triangle" w="med" len="med"/>
          </a:ln>
        </p:spPr>
        <p:txBody>
          <a:bodyPr wrap="none" anchor="ctr"/>
          <a:lstStyle/>
          <a:p>
            <a:endParaRPr lang="zh-CN" altLang="en-US"/>
          </a:p>
        </p:txBody>
      </p:sp>
      <p:sp>
        <p:nvSpPr>
          <p:cNvPr id="129049" name="Line 25"/>
          <p:cNvSpPr>
            <a:spLocks noChangeShapeType="1"/>
          </p:cNvSpPr>
          <p:nvPr/>
        </p:nvSpPr>
        <p:spPr bwMode="auto">
          <a:xfrm>
            <a:off x="4694263" y="5683229"/>
            <a:ext cx="0" cy="457200"/>
          </a:xfrm>
          <a:prstGeom prst="line">
            <a:avLst/>
          </a:prstGeom>
          <a:noFill/>
          <a:ln w="12700" cap="sq">
            <a:solidFill>
              <a:schemeClr val="bg1"/>
            </a:solidFill>
            <a:round/>
            <a:tailEnd type="triangle" w="med" len="med"/>
          </a:ln>
        </p:spPr>
        <p:txBody>
          <a:bodyPr wrap="none" anchor="ctr"/>
          <a:lstStyle/>
          <a:p>
            <a:endParaRPr lang="zh-CN" altLang="en-US"/>
          </a:p>
        </p:txBody>
      </p:sp>
      <p:sp>
        <p:nvSpPr>
          <p:cNvPr id="129050" name="Line 26"/>
          <p:cNvSpPr>
            <a:spLocks noChangeShapeType="1"/>
          </p:cNvSpPr>
          <p:nvPr/>
        </p:nvSpPr>
        <p:spPr bwMode="auto">
          <a:xfrm>
            <a:off x="4694263" y="6128854"/>
            <a:ext cx="2874963" cy="0"/>
          </a:xfrm>
          <a:prstGeom prst="line">
            <a:avLst/>
          </a:prstGeom>
          <a:noFill/>
          <a:ln w="12700" cap="sq">
            <a:solidFill>
              <a:schemeClr val="bg1"/>
            </a:solidFill>
            <a:round/>
            <a:headEnd type="none" w="med" len="med"/>
            <a:tailEnd type="none" w="med" len="med"/>
          </a:ln>
        </p:spPr>
        <p:txBody>
          <a:bodyPr wrap="none" anchor="ctr"/>
          <a:lstStyle/>
          <a:p>
            <a:endParaRPr lang="zh-CN" altLang="en-US"/>
          </a:p>
        </p:txBody>
      </p:sp>
      <p:sp>
        <p:nvSpPr>
          <p:cNvPr id="129051" name="Line 27"/>
          <p:cNvSpPr>
            <a:spLocks noChangeShapeType="1"/>
          </p:cNvSpPr>
          <p:nvPr/>
        </p:nvSpPr>
        <p:spPr bwMode="auto">
          <a:xfrm>
            <a:off x="6065863" y="6128854"/>
            <a:ext cx="0" cy="368300"/>
          </a:xfrm>
          <a:prstGeom prst="line">
            <a:avLst/>
          </a:prstGeom>
          <a:noFill/>
          <a:ln w="12700" cap="sq">
            <a:solidFill>
              <a:schemeClr val="bg1"/>
            </a:solidFill>
            <a:round/>
            <a:tailEnd type="triangle" w="med" len="med"/>
          </a:ln>
        </p:spPr>
        <p:txBody>
          <a:bodyPr wrap="none" anchor="ctr"/>
          <a:lstStyle/>
          <a:p>
            <a:endParaRPr lang="zh-CN" altLang="en-US"/>
          </a:p>
        </p:txBody>
      </p:sp>
      <p:sp>
        <p:nvSpPr>
          <p:cNvPr id="129053" name="Text Box 29"/>
          <p:cNvSpPr txBox="1">
            <a:spLocks noChangeArrowheads="1"/>
          </p:cNvSpPr>
          <p:nvPr/>
        </p:nvSpPr>
        <p:spPr bwMode="auto">
          <a:xfrm>
            <a:off x="4767288" y="4210029"/>
            <a:ext cx="644525" cy="366712"/>
          </a:xfrm>
          <a:prstGeom prst="rect">
            <a:avLst/>
          </a:prstGeom>
          <a:noFill/>
          <a:ln w="12700" cap="sq">
            <a:noFill/>
            <a:miter lim="800000"/>
          </a:ln>
        </p:spPr>
        <p:txBody>
          <a:bodyPr wrap="none" anchor="ctr">
            <a:spAutoFit/>
          </a:bodyPr>
          <a:lstStyle/>
          <a:p>
            <a:pPr algn="ctr" eaLnBrk="1" hangingPunct="1">
              <a:spcBef>
                <a:spcPct val="20000"/>
              </a:spcBef>
            </a:pPr>
            <a:r>
              <a:rPr lang="zh-CN" altLang="en-US" sz="1800" dirty="0">
                <a:solidFill>
                  <a:schemeClr val="bg1"/>
                </a:solidFill>
                <a:latin typeface="Arial" panose="020B0604020202020204" pitchFamily="34" charset="0"/>
                <a:ea typeface="微软雅黑" panose="020B0503020204020204" pitchFamily="34" charset="-122"/>
              </a:rPr>
              <a:t>成立</a:t>
            </a:r>
            <a:endParaRPr lang="zh-CN" altLang="en-US" sz="1800" dirty="0">
              <a:solidFill>
                <a:schemeClr val="bg1"/>
              </a:solidFill>
              <a:latin typeface="Arial" panose="020B0604020202020204" pitchFamily="34" charset="0"/>
              <a:ea typeface="微软雅黑" panose="020B0503020204020204" pitchFamily="34" charset="-122"/>
            </a:endParaRPr>
          </a:p>
        </p:txBody>
      </p:sp>
      <p:sp>
        <p:nvSpPr>
          <p:cNvPr id="129054" name="Text Box 30"/>
          <p:cNvSpPr txBox="1">
            <a:spLocks noChangeArrowheads="1"/>
          </p:cNvSpPr>
          <p:nvPr/>
        </p:nvSpPr>
        <p:spPr bwMode="auto">
          <a:xfrm>
            <a:off x="6783413" y="4210029"/>
            <a:ext cx="874713" cy="366712"/>
          </a:xfrm>
          <a:prstGeom prst="rect">
            <a:avLst/>
          </a:prstGeom>
          <a:noFill/>
          <a:ln w="12700" cap="sq">
            <a:noFill/>
            <a:miter lim="800000"/>
          </a:ln>
        </p:spPr>
        <p:txBody>
          <a:bodyPr wrap="none" anchor="ctr">
            <a:spAutoFit/>
          </a:bodyPr>
          <a:lstStyle/>
          <a:p>
            <a:pPr algn="ctr" eaLnBrk="1" hangingPunct="1">
              <a:spcBef>
                <a:spcPct val="20000"/>
              </a:spcBef>
            </a:pPr>
            <a:r>
              <a:rPr lang="zh-CN" altLang="en-US" sz="1800" dirty="0">
                <a:solidFill>
                  <a:schemeClr val="bg1"/>
                </a:solidFill>
                <a:latin typeface="Arial" panose="020B0604020202020204" pitchFamily="34" charset="0"/>
                <a:ea typeface="微软雅黑" panose="020B0503020204020204" pitchFamily="34" charset="-122"/>
              </a:rPr>
              <a:t>不成立</a:t>
            </a:r>
            <a:endParaRPr lang="zh-CN" altLang="en-US" sz="1800" dirty="0">
              <a:solidFill>
                <a:schemeClr val="bg1"/>
              </a:solidFill>
              <a:latin typeface="Arial" panose="020B0604020202020204" pitchFamily="34" charset="0"/>
              <a:ea typeface="微软雅黑" panose="020B0503020204020204" pitchFamily="34" charset="-122"/>
            </a:endParaRPr>
          </a:p>
        </p:txBody>
      </p:sp>
      <p:sp>
        <p:nvSpPr>
          <p:cNvPr id="129055" name="Line 31"/>
          <p:cNvSpPr>
            <a:spLocks noChangeShapeType="1"/>
          </p:cNvSpPr>
          <p:nvPr/>
        </p:nvSpPr>
        <p:spPr bwMode="auto">
          <a:xfrm>
            <a:off x="2488563" y="3670079"/>
            <a:ext cx="0" cy="322262"/>
          </a:xfrm>
          <a:prstGeom prst="line">
            <a:avLst/>
          </a:prstGeom>
          <a:noFill/>
          <a:ln w="12700" cap="sq">
            <a:solidFill>
              <a:schemeClr val="bg1"/>
            </a:solidFill>
            <a:round/>
            <a:tailEnd type="triangle" w="med" len="med"/>
          </a:ln>
        </p:spPr>
        <p:txBody>
          <a:bodyPr wrap="none" anchor="ctr"/>
          <a:lstStyle/>
          <a:p>
            <a:endParaRPr lang="zh-CN" altLang="en-US"/>
          </a:p>
        </p:txBody>
      </p:sp>
      <p:sp>
        <p:nvSpPr>
          <p:cNvPr id="129056" name="AutoShape 32"/>
          <p:cNvSpPr>
            <a:spLocks noChangeArrowheads="1"/>
          </p:cNvSpPr>
          <p:nvPr/>
        </p:nvSpPr>
        <p:spPr bwMode="auto">
          <a:xfrm>
            <a:off x="1401126" y="3976729"/>
            <a:ext cx="2154237" cy="725487"/>
          </a:xfrm>
          <a:prstGeom prst="flowChartDecision">
            <a:avLst/>
          </a:prstGeom>
          <a:solidFill>
            <a:srgbClr val="00FFFF"/>
          </a:solidFill>
          <a:ln w="12700" cap="sq">
            <a:noFill/>
            <a:miter lim="800000"/>
          </a:ln>
          <a:effectLst>
            <a:outerShdw dist="107763" dir="2700000" algn="ctr" rotWithShape="0">
              <a:srgbClr val="808080"/>
            </a:outerShdw>
          </a:effectLst>
        </p:spPr>
        <p:txBody>
          <a:bodyPr wrap="none" anchor="ctr"/>
          <a:lstStyle/>
          <a:p>
            <a:pPr algn="ctr" eaLnBrk="1" hangingPunct="1">
              <a:spcBef>
                <a:spcPct val="20000"/>
              </a:spcBef>
            </a:pPr>
            <a:r>
              <a:rPr lang="en-US" altLang="zh-CN" sz="2000" dirty="0">
                <a:solidFill>
                  <a:srgbClr val="990000"/>
                </a:solidFill>
                <a:latin typeface="Arial" panose="020B0604020202020204" pitchFamily="34" charset="0"/>
                <a:ea typeface="微软雅黑" panose="020B0503020204020204" pitchFamily="34" charset="-122"/>
              </a:rPr>
              <a:t>b &gt;max</a:t>
            </a:r>
            <a:r>
              <a:rPr lang="zh-CN" altLang="en-US" sz="2000" dirty="0">
                <a:solidFill>
                  <a:srgbClr val="990000"/>
                </a:solidFill>
                <a:latin typeface="Arial" panose="020B0604020202020204" pitchFamily="34" charset="0"/>
                <a:ea typeface="微软雅黑" panose="020B0503020204020204" pitchFamily="34" charset="-122"/>
              </a:rPr>
              <a:t>？</a:t>
            </a:r>
            <a:endParaRPr lang="zh-CN" altLang="en-US" sz="2000" dirty="0">
              <a:solidFill>
                <a:srgbClr val="990000"/>
              </a:solidFill>
              <a:latin typeface="Arial" panose="020B0604020202020204" pitchFamily="34" charset="0"/>
              <a:ea typeface="微软雅黑" panose="020B0503020204020204" pitchFamily="34" charset="-122"/>
            </a:endParaRPr>
          </a:p>
        </p:txBody>
      </p:sp>
      <p:sp>
        <p:nvSpPr>
          <p:cNvPr id="129057" name="Line 33"/>
          <p:cNvSpPr>
            <a:spLocks noChangeShapeType="1"/>
          </p:cNvSpPr>
          <p:nvPr/>
        </p:nvSpPr>
        <p:spPr bwMode="auto">
          <a:xfrm>
            <a:off x="1063913" y="4328633"/>
            <a:ext cx="360363" cy="0"/>
          </a:xfrm>
          <a:prstGeom prst="line">
            <a:avLst/>
          </a:prstGeom>
          <a:noFill/>
          <a:ln w="12700" cap="sq">
            <a:solidFill>
              <a:schemeClr val="bg1"/>
            </a:solidFill>
            <a:round/>
          </a:ln>
        </p:spPr>
        <p:txBody>
          <a:bodyPr wrap="none" anchor="ctr"/>
          <a:lstStyle/>
          <a:p>
            <a:endParaRPr lang="zh-CN" altLang="en-US"/>
          </a:p>
        </p:txBody>
      </p:sp>
      <p:sp>
        <p:nvSpPr>
          <p:cNvPr id="129058" name="Line 34"/>
          <p:cNvSpPr>
            <a:spLocks noChangeShapeType="1"/>
          </p:cNvSpPr>
          <p:nvPr/>
        </p:nvSpPr>
        <p:spPr bwMode="auto">
          <a:xfrm>
            <a:off x="2389213" y="4930754"/>
            <a:ext cx="1503363" cy="0"/>
          </a:xfrm>
          <a:prstGeom prst="line">
            <a:avLst/>
          </a:prstGeom>
          <a:noFill/>
          <a:ln w="12700" cap="sq">
            <a:solidFill>
              <a:schemeClr val="tx1"/>
            </a:solidFill>
            <a:round/>
          </a:ln>
        </p:spPr>
        <p:txBody>
          <a:bodyPr wrap="none" anchor="ctr"/>
          <a:lstStyle/>
          <a:p>
            <a:endParaRPr lang="zh-CN" altLang="en-US"/>
          </a:p>
        </p:txBody>
      </p:sp>
      <p:sp>
        <p:nvSpPr>
          <p:cNvPr id="129059" name="Line 35"/>
          <p:cNvSpPr>
            <a:spLocks noChangeShapeType="1"/>
          </p:cNvSpPr>
          <p:nvPr/>
        </p:nvSpPr>
        <p:spPr bwMode="auto">
          <a:xfrm>
            <a:off x="1063913" y="4328633"/>
            <a:ext cx="0" cy="368300"/>
          </a:xfrm>
          <a:prstGeom prst="line">
            <a:avLst/>
          </a:prstGeom>
          <a:noFill/>
          <a:ln w="12700" cap="sq">
            <a:solidFill>
              <a:schemeClr val="bg1"/>
            </a:solidFill>
            <a:round/>
            <a:tailEnd type="triangle" w="med" len="med"/>
          </a:ln>
        </p:spPr>
        <p:txBody>
          <a:bodyPr wrap="none" anchor="ctr"/>
          <a:lstStyle/>
          <a:p>
            <a:endParaRPr lang="zh-CN" altLang="en-US"/>
          </a:p>
        </p:txBody>
      </p:sp>
      <p:sp>
        <p:nvSpPr>
          <p:cNvPr id="129060" name="Line 36"/>
          <p:cNvSpPr>
            <a:spLocks noChangeShapeType="1"/>
          </p:cNvSpPr>
          <p:nvPr/>
        </p:nvSpPr>
        <p:spPr bwMode="auto">
          <a:xfrm flipH="1">
            <a:off x="2481813" y="4722404"/>
            <a:ext cx="0" cy="972000"/>
          </a:xfrm>
          <a:prstGeom prst="line">
            <a:avLst/>
          </a:prstGeom>
          <a:noFill/>
          <a:ln w="12700" cap="sq">
            <a:solidFill>
              <a:schemeClr val="bg1"/>
            </a:solidFill>
            <a:round/>
          </a:ln>
        </p:spPr>
        <p:txBody>
          <a:bodyPr wrap="none" anchor="ctr"/>
          <a:lstStyle/>
          <a:p>
            <a:endParaRPr lang="zh-CN" altLang="en-US"/>
          </a:p>
        </p:txBody>
      </p:sp>
      <p:sp>
        <p:nvSpPr>
          <p:cNvPr id="129062" name="Line 38"/>
          <p:cNvSpPr>
            <a:spLocks noChangeShapeType="1"/>
          </p:cNvSpPr>
          <p:nvPr/>
        </p:nvSpPr>
        <p:spPr bwMode="auto">
          <a:xfrm>
            <a:off x="1063913" y="5170004"/>
            <a:ext cx="0" cy="457200"/>
          </a:xfrm>
          <a:prstGeom prst="line">
            <a:avLst/>
          </a:prstGeom>
          <a:noFill/>
          <a:ln w="12700" cap="sq">
            <a:solidFill>
              <a:schemeClr val="bg1"/>
            </a:solidFill>
            <a:round/>
          </a:ln>
        </p:spPr>
        <p:txBody>
          <a:bodyPr wrap="none" anchor="ctr"/>
          <a:lstStyle/>
          <a:p>
            <a:endParaRPr lang="zh-CN" altLang="en-US"/>
          </a:p>
        </p:txBody>
      </p:sp>
      <p:sp>
        <p:nvSpPr>
          <p:cNvPr id="129063" name="Line 39"/>
          <p:cNvSpPr>
            <a:spLocks noChangeShapeType="1"/>
          </p:cNvSpPr>
          <p:nvPr/>
        </p:nvSpPr>
        <p:spPr bwMode="auto">
          <a:xfrm flipV="1">
            <a:off x="1063912" y="5619385"/>
            <a:ext cx="1414189" cy="0"/>
          </a:xfrm>
          <a:prstGeom prst="line">
            <a:avLst/>
          </a:prstGeom>
          <a:noFill/>
          <a:ln w="12700" cap="sq">
            <a:solidFill>
              <a:schemeClr val="bg1"/>
            </a:solidFill>
            <a:round/>
            <a:headEnd type="none" w="med" len="med"/>
            <a:tailEnd type="triangle" w="med" len="med"/>
          </a:ln>
        </p:spPr>
        <p:txBody>
          <a:bodyPr wrap="none" anchor="ctr"/>
          <a:lstStyle/>
          <a:p>
            <a:endParaRPr lang="zh-CN" altLang="en-US"/>
          </a:p>
        </p:txBody>
      </p:sp>
      <p:sp>
        <p:nvSpPr>
          <p:cNvPr id="129064" name="Line 40"/>
          <p:cNvSpPr>
            <a:spLocks noChangeShapeType="1"/>
          </p:cNvSpPr>
          <p:nvPr/>
        </p:nvSpPr>
        <p:spPr bwMode="auto">
          <a:xfrm>
            <a:off x="2481813" y="5630379"/>
            <a:ext cx="0" cy="368300"/>
          </a:xfrm>
          <a:prstGeom prst="line">
            <a:avLst/>
          </a:prstGeom>
          <a:noFill/>
          <a:ln w="12700" cap="sq">
            <a:solidFill>
              <a:schemeClr val="bg1"/>
            </a:solidFill>
            <a:round/>
            <a:tailEnd type="triangle" w="med" len="med"/>
          </a:ln>
        </p:spPr>
        <p:txBody>
          <a:bodyPr wrap="none" anchor="ctr"/>
          <a:lstStyle/>
          <a:p>
            <a:endParaRPr lang="zh-CN" altLang="en-US"/>
          </a:p>
        </p:txBody>
      </p:sp>
      <p:sp>
        <p:nvSpPr>
          <p:cNvPr id="129065" name="Rectangle 41"/>
          <p:cNvSpPr>
            <a:spLocks noChangeArrowheads="1"/>
          </p:cNvSpPr>
          <p:nvPr/>
        </p:nvSpPr>
        <p:spPr bwMode="auto">
          <a:xfrm>
            <a:off x="1930426" y="3206729"/>
            <a:ext cx="1362075" cy="396875"/>
          </a:xfrm>
          <a:prstGeom prst="rect">
            <a:avLst/>
          </a:prstGeom>
          <a:noFill/>
          <a:ln w="12700" cap="sq">
            <a:noFill/>
            <a:miter lim="800000"/>
          </a:ln>
        </p:spPr>
        <p:txBody>
          <a:bodyPr wrap="none" anchor="ctr">
            <a:spAutoFit/>
          </a:bodyPr>
          <a:lstStyle/>
          <a:p>
            <a:pPr algn="ctr" eaLnBrk="1" hangingPunct="1">
              <a:spcBef>
                <a:spcPct val="50000"/>
              </a:spcBef>
            </a:pPr>
            <a:r>
              <a:rPr lang="en-US" altLang="zh-CN" sz="2000">
                <a:solidFill>
                  <a:srgbClr val="990000"/>
                </a:solidFill>
                <a:latin typeface="Arial" panose="020B0604020202020204" pitchFamily="34" charset="0"/>
                <a:ea typeface="微软雅黑" panose="020B0503020204020204" pitchFamily="34" charset="-122"/>
              </a:rPr>
              <a:t>Max = a</a:t>
            </a:r>
            <a:r>
              <a:rPr lang="zh-CN" altLang="en-US" sz="2000">
                <a:solidFill>
                  <a:srgbClr val="990000"/>
                </a:solidFill>
                <a:latin typeface="Arial" panose="020B0604020202020204" pitchFamily="34" charset="0"/>
                <a:ea typeface="微软雅黑" panose="020B0503020204020204" pitchFamily="34" charset="-122"/>
              </a:rPr>
              <a:t>；</a:t>
            </a:r>
            <a:endParaRPr lang="zh-CN" altLang="en-US" sz="2000">
              <a:solidFill>
                <a:srgbClr val="990000"/>
              </a:solidFill>
              <a:latin typeface="Arial" panose="020B0604020202020204" pitchFamily="34" charset="0"/>
              <a:ea typeface="微软雅黑" panose="020B0503020204020204" pitchFamily="34" charset="-122"/>
            </a:endParaRPr>
          </a:p>
        </p:txBody>
      </p:sp>
      <p:sp>
        <p:nvSpPr>
          <p:cNvPr id="129067" name="Rectangle 43"/>
          <p:cNvSpPr>
            <a:spLocks noChangeArrowheads="1"/>
          </p:cNvSpPr>
          <p:nvPr/>
        </p:nvSpPr>
        <p:spPr bwMode="auto">
          <a:xfrm>
            <a:off x="514376" y="4616429"/>
            <a:ext cx="1295400" cy="622300"/>
          </a:xfrm>
          <a:prstGeom prst="rect">
            <a:avLst/>
          </a:prstGeom>
          <a:solidFill>
            <a:srgbClr val="00FFFF"/>
          </a:solidFill>
          <a:ln w="12700" cap="sq">
            <a:noFill/>
            <a:miter lim="800000"/>
          </a:ln>
          <a:effectLst>
            <a:outerShdw dist="107763" dir="2700000" algn="ctr" rotWithShape="0">
              <a:srgbClr val="808080"/>
            </a:outerShdw>
          </a:effectLst>
        </p:spPr>
        <p:txBody>
          <a:bodyPr wrap="none" anchor="ctr"/>
          <a:lstStyle/>
          <a:p>
            <a:pPr algn="ctr" eaLnBrk="1" hangingPunct="1">
              <a:spcBef>
                <a:spcPct val="20000"/>
              </a:spcBef>
            </a:pPr>
            <a:endParaRPr lang="zh-CN" altLang="zh-CN" sz="1600">
              <a:solidFill>
                <a:srgbClr val="990000"/>
              </a:solidFill>
              <a:ea typeface="楷体_GB2312" pitchFamily="49" charset="-122"/>
            </a:endParaRPr>
          </a:p>
        </p:txBody>
      </p:sp>
      <p:sp>
        <p:nvSpPr>
          <p:cNvPr id="129068" name="Text Box 44"/>
          <p:cNvSpPr txBox="1">
            <a:spLocks noChangeArrowheads="1"/>
          </p:cNvSpPr>
          <p:nvPr/>
        </p:nvSpPr>
        <p:spPr bwMode="auto">
          <a:xfrm>
            <a:off x="667701" y="4732991"/>
            <a:ext cx="1271587" cy="366713"/>
          </a:xfrm>
          <a:prstGeom prst="rect">
            <a:avLst/>
          </a:prstGeom>
          <a:noFill/>
          <a:ln w="12700" cap="sq">
            <a:noFill/>
            <a:miter lim="800000"/>
          </a:ln>
        </p:spPr>
        <p:txBody>
          <a:bodyPr wrap="none" anchor="ctr">
            <a:spAutoFit/>
          </a:bodyPr>
          <a:lstStyle/>
          <a:p>
            <a:pPr algn="ctr" eaLnBrk="1" hangingPunct="1">
              <a:spcBef>
                <a:spcPct val="20000"/>
              </a:spcBef>
            </a:pPr>
            <a:r>
              <a:rPr lang="en-US" altLang="zh-CN" sz="1800" dirty="0">
                <a:solidFill>
                  <a:srgbClr val="990000"/>
                </a:solidFill>
                <a:latin typeface="Arial" panose="020B0604020202020204" pitchFamily="34" charset="0"/>
                <a:ea typeface="微软雅黑" panose="020B0503020204020204" pitchFamily="34" charset="-122"/>
              </a:rPr>
              <a:t>max = b</a:t>
            </a:r>
            <a:r>
              <a:rPr lang="zh-CN" altLang="en-US" sz="1800" dirty="0">
                <a:solidFill>
                  <a:srgbClr val="990000"/>
                </a:solidFill>
                <a:latin typeface="Arial" panose="020B0604020202020204" pitchFamily="34" charset="0"/>
                <a:ea typeface="微软雅黑" panose="020B0503020204020204" pitchFamily="34" charset="-122"/>
              </a:rPr>
              <a:t>；</a:t>
            </a:r>
            <a:endParaRPr lang="zh-CN" altLang="en-US" sz="1800" b="0" dirty="0">
              <a:latin typeface="Arial" panose="020B0604020202020204" pitchFamily="34" charset="0"/>
              <a:ea typeface="微软雅黑" panose="020B0503020204020204" pitchFamily="34" charset="-122"/>
            </a:endParaRPr>
          </a:p>
        </p:txBody>
      </p:sp>
      <p:sp>
        <p:nvSpPr>
          <p:cNvPr id="129069" name="Text Box 45"/>
          <p:cNvSpPr txBox="1">
            <a:spLocks noChangeArrowheads="1"/>
          </p:cNvSpPr>
          <p:nvPr/>
        </p:nvSpPr>
        <p:spPr bwMode="auto">
          <a:xfrm>
            <a:off x="882938" y="3896833"/>
            <a:ext cx="404813" cy="457200"/>
          </a:xfrm>
          <a:prstGeom prst="rect">
            <a:avLst/>
          </a:prstGeom>
          <a:noFill/>
          <a:ln w="9525">
            <a:noFill/>
            <a:miter lim="800000"/>
          </a:ln>
        </p:spPr>
        <p:txBody>
          <a:bodyPr wrap="none">
            <a:spAutoFit/>
          </a:bodyPr>
          <a:lstStyle/>
          <a:p>
            <a:pPr eaLnBrk="1" hangingPunct="1"/>
            <a:r>
              <a:rPr lang="en-US" altLang="zh-CN" b="0" dirty="0">
                <a:solidFill>
                  <a:schemeClr val="bg1"/>
                </a:solidFill>
                <a:ea typeface="微软雅黑" panose="020B0503020204020204" pitchFamily="34" charset="-122"/>
              </a:rPr>
              <a:t>Y</a:t>
            </a:r>
            <a:endParaRPr lang="en-US" altLang="zh-CN" b="0" dirty="0">
              <a:solidFill>
                <a:schemeClr val="bg1"/>
              </a:solidFill>
              <a:ea typeface="微软雅黑" panose="020B0503020204020204" pitchFamily="34" charset="-122"/>
            </a:endParaRPr>
          </a:p>
        </p:txBody>
      </p:sp>
      <p:sp>
        <p:nvSpPr>
          <p:cNvPr id="129070" name="Text Box 46"/>
          <p:cNvSpPr txBox="1">
            <a:spLocks noChangeArrowheads="1"/>
          </p:cNvSpPr>
          <p:nvPr/>
        </p:nvSpPr>
        <p:spPr bwMode="auto">
          <a:xfrm>
            <a:off x="2563103" y="4694226"/>
            <a:ext cx="404812" cy="457200"/>
          </a:xfrm>
          <a:prstGeom prst="rect">
            <a:avLst/>
          </a:prstGeom>
          <a:noFill/>
          <a:ln w="9525">
            <a:noFill/>
            <a:miter lim="800000"/>
          </a:ln>
        </p:spPr>
        <p:txBody>
          <a:bodyPr wrap="none">
            <a:spAutoFit/>
          </a:bodyPr>
          <a:lstStyle/>
          <a:p>
            <a:pPr eaLnBrk="1" hangingPunct="1"/>
            <a:r>
              <a:rPr lang="en-US" altLang="zh-CN" b="0" dirty="0">
                <a:solidFill>
                  <a:schemeClr val="bg1"/>
                </a:solidFill>
                <a:ea typeface="微软雅黑" panose="020B0503020204020204" pitchFamily="34" charset="-122"/>
              </a:rPr>
              <a:t>N</a:t>
            </a:r>
            <a:endParaRPr lang="en-US" altLang="zh-CN" b="0" dirty="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42910" y="538186"/>
            <a:ext cx="5362575" cy="611187"/>
          </a:xfrm>
          <a:noFill/>
        </p:spPr>
        <p:txBody>
          <a:bodyPr anchor="t"/>
          <a:lstStyle/>
          <a:p>
            <a:pPr eaLnBrk="1" hangingPunct="1"/>
            <a:r>
              <a:rPr lang="en-US" altLang="zh-CN" sz="2800" b="1" smtClean="0">
                <a:solidFill>
                  <a:schemeClr val="bg1"/>
                </a:solidFill>
                <a:latin typeface="微软雅黑" panose="020B0503020204020204" pitchFamily="34" charset="-122"/>
                <a:ea typeface="微软雅黑" panose="020B0503020204020204" pitchFamily="34" charset="-122"/>
              </a:rPr>
              <a:t>(3)</a:t>
            </a:r>
            <a:r>
              <a:rPr lang="zh-CN" altLang="en-US" sz="2800" b="1" smtClean="0">
                <a:solidFill>
                  <a:schemeClr val="bg1"/>
                </a:solidFill>
                <a:latin typeface="微软雅黑" panose="020B0503020204020204" pitchFamily="34" charset="-122"/>
                <a:ea typeface="微软雅黑" panose="020B0503020204020204" pitchFamily="34" charset="-122"/>
              </a:rPr>
              <a:t>循环结构程序设计</a:t>
            </a:r>
            <a:endParaRPr lang="zh-CN" altLang="en-US" sz="2800" b="1" smtClean="0">
              <a:solidFill>
                <a:schemeClr val="bg1"/>
              </a:solidFill>
              <a:latin typeface="微软雅黑" panose="020B0503020204020204" pitchFamily="34" charset="-122"/>
              <a:ea typeface="微软雅黑" panose="020B0503020204020204" pitchFamily="34" charset="-122"/>
            </a:endParaRPr>
          </a:p>
        </p:txBody>
      </p:sp>
      <p:sp>
        <p:nvSpPr>
          <p:cNvPr id="131075" name="Rectangle 3"/>
          <p:cNvSpPr>
            <a:spLocks noGrp="1" noChangeArrowheads="1"/>
          </p:cNvSpPr>
          <p:nvPr>
            <p:ph type="body" idx="1"/>
          </p:nvPr>
        </p:nvSpPr>
        <p:spPr>
          <a:xfrm>
            <a:off x="714347" y="1185886"/>
            <a:ext cx="7345363" cy="4905375"/>
          </a:xfrm>
        </p:spPr>
        <p:txBody>
          <a:bodyPr/>
          <a:lstStyle/>
          <a:p>
            <a:pPr eaLnBrk="1" hangingPunct="1">
              <a:lnSpc>
                <a:spcPct val="80000"/>
              </a:lnSpc>
            </a:pPr>
            <a:r>
              <a:rPr lang="zh-CN" altLang="en-US" sz="2800" dirty="0" smtClean="0">
                <a:solidFill>
                  <a:schemeClr val="bg1"/>
                </a:solidFill>
                <a:latin typeface="微软雅黑" panose="020B0503020204020204" pitchFamily="34" charset="-122"/>
                <a:ea typeface="微软雅黑" panose="020B0503020204020204" pitchFamily="34" charset="-122"/>
              </a:rPr>
              <a:t>循环又分“当型循环”和“直到型循环”</a:t>
            </a:r>
            <a:endParaRPr lang="zh-CN" altLang="en-US"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endParaRPr lang="zh-CN" altLang="en-US"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endParaRPr lang="zh-CN" altLang="en-US"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endParaRPr lang="zh-CN" altLang="en-US"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pPr>
            <a:r>
              <a:rPr lang="zh-CN" altLang="en-US" sz="2800" dirty="0" smtClean="0">
                <a:solidFill>
                  <a:schemeClr val="bg1"/>
                </a:solidFill>
                <a:latin typeface="微软雅黑" panose="020B0503020204020204" pitchFamily="34" charset="-122"/>
                <a:ea typeface="微软雅黑" panose="020B0503020204020204" pitchFamily="34" charset="-122"/>
              </a:rPr>
              <a:t>举例，求</a:t>
            </a:r>
            <a:r>
              <a:rPr lang="en-US" altLang="zh-CN" sz="2800" dirty="0" smtClean="0">
                <a:solidFill>
                  <a:schemeClr val="bg1"/>
                </a:solidFill>
                <a:latin typeface="微软雅黑" panose="020B0503020204020204" pitchFamily="34" charset="-122"/>
                <a:ea typeface="微软雅黑" panose="020B0503020204020204" pitchFamily="34" charset="-122"/>
              </a:rPr>
              <a:t>1~100</a:t>
            </a:r>
            <a:r>
              <a:rPr lang="zh-CN" altLang="en-US" sz="2800" dirty="0" smtClean="0">
                <a:solidFill>
                  <a:schemeClr val="bg1"/>
                </a:solidFill>
                <a:latin typeface="微软雅黑" panose="020B0503020204020204" pitchFamily="34" charset="-122"/>
                <a:ea typeface="微软雅黑" panose="020B0503020204020204" pitchFamily="34" charset="-122"/>
              </a:rPr>
              <a:t>的累加和。</a:t>
            </a:r>
            <a:endParaRPr lang="zh-CN" altLang="en-US"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buFont typeface="Symbol" panose="05050102010706020507" pitchFamily="18" charset="2"/>
              <a:buNone/>
            </a:pPr>
            <a:r>
              <a:rPr lang="zh-CN" altLang="en-US" sz="2800" dirty="0" smtClean="0">
                <a:solidFill>
                  <a:schemeClr val="bg1"/>
                </a:solidFill>
                <a:latin typeface="微软雅黑" panose="020B0503020204020204" pitchFamily="34" charset="-122"/>
                <a:ea typeface="微软雅黑" panose="020B0503020204020204" pitchFamily="34" charset="-122"/>
              </a:rPr>
              <a:t>    </a:t>
            </a:r>
            <a:r>
              <a:rPr lang="en-US" altLang="zh-CN" sz="2800" dirty="0" err="1" smtClean="0">
                <a:solidFill>
                  <a:schemeClr val="bg1"/>
                </a:solidFill>
                <a:latin typeface="微软雅黑" panose="020B0503020204020204" pitchFamily="34" charset="-122"/>
                <a:ea typeface="微软雅黑" panose="020B0503020204020204" pitchFamily="34" charset="-122"/>
              </a:rPr>
              <a:t>int</a:t>
            </a:r>
            <a:r>
              <a:rPr lang="en-US" altLang="zh-CN" sz="2800" dirty="0" smtClean="0">
                <a:solidFill>
                  <a:schemeClr val="bg1"/>
                </a:solidFill>
                <a:latin typeface="微软雅黑" panose="020B0503020204020204" pitchFamily="34" charset="-122"/>
                <a:ea typeface="微软雅黑" panose="020B0503020204020204" pitchFamily="34" charset="-122"/>
              </a:rPr>
              <a:t> </a:t>
            </a:r>
            <a:r>
              <a:rPr lang="en-US" altLang="zh-CN" sz="2800" dirty="0" err="1" smtClean="0">
                <a:solidFill>
                  <a:schemeClr val="bg1"/>
                </a:solidFill>
                <a:latin typeface="微软雅黑" panose="020B0503020204020204" pitchFamily="34" charset="-122"/>
                <a:ea typeface="微软雅黑" panose="020B0503020204020204" pitchFamily="34" charset="-122"/>
              </a:rPr>
              <a:t>i</a:t>
            </a:r>
            <a:r>
              <a:rPr lang="zh-CN" altLang="en-US" sz="2800" dirty="0" smtClean="0">
                <a:solidFill>
                  <a:schemeClr val="bg1"/>
                </a:solidFill>
                <a:latin typeface="微软雅黑" panose="020B0503020204020204" pitchFamily="34" charset="-122"/>
                <a:ea typeface="微软雅黑" panose="020B0503020204020204" pitchFamily="34" charset="-122"/>
              </a:rPr>
              <a:t>，</a:t>
            </a:r>
            <a:r>
              <a:rPr lang="en-US" altLang="zh-CN" sz="2800" dirty="0" smtClean="0">
                <a:solidFill>
                  <a:schemeClr val="bg1"/>
                </a:solidFill>
                <a:latin typeface="微软雅黑" panose="020B0503020204020204" pitchFamily="34" charset="-122"/>
                <a:ea typeface="微软雅黑" panose="020B0503020204020204" pitchFamily="34" charset="-122"/>
              </a:rPr>
              <a:t>sum=0</a:t>
            </a:r>
            <a:r>
              <a:rPr lang="zh-CN" altLang="en-US" sz="2800" dirty="0" smtClean="0">
                <a:solidFill>
                  <a:schemeClr val="bg1"/>
                </a:solidFill>
                <a:latin typeface="微软雅黑" panose="020B0503020204020204" pitchFamily="34" charset="-122"/>
                <a:ea typeface="微软雅黑" panose="020B0503020204020204" pitchFamily="34" charset="-122"/>
              </a:rPr>
              <a:t>；</a:t>
            </a:r>
            <a:endParaRPr lang="zh-CN" altLang="en-US"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buFont typeface="Symbol" panose="05050102010706020507" pitchFamily="18" charset="2"/>
              <a:buNone/>
            </a:pPr>
            <a:r>
              <a:rPr lang="zh-CN" altLang="en-US" sz="2800" dirty="0" smtClean="0">
                <a:solidFill>
                  <a:schemeClr val="bg1"/>
                </a:solidFill>
                <a:latin typeface="微软雅黑" panose="020B0503020204020204" pitchFamily="34" charset="-122"/>
                <a:ea typeface="微软雅黑" panose="020B0503020204020204" pitchFamily="34" charset="-122"/>
              </a:rPr>
              <a:t>    </a:t>
            </a:r>
            <a:r>
              <a:rPr lang="en-US" altLang="zh-CN" sz="2800" dirty="0" smtClean="0">
                <a:solidFill>
                  <a:schemeClr val="bg1"/>
                </a:solidFill>
                <a:latin typeface="微软雅黑" panose="020B0503020204020204" pitchFamily="34" charset="-122"/>
                <a:ea typeface="微软雅黑" panose="020B0503020204020204" pitchFamily="34" charset="-122"/>
              </a:rPr>
              <a:t>while</a:t>
            </a:r>
            <a:r>
              <a:rPr lang="zh-CN" altLang="en-US" sz="2800" dirty="0" smtClean="0">
                <a:solidFill>
                  <a:schemeClr val="bg1"/>
                </a:solidFill>
                <a:latin typeface="微软雅黑" panose="020B0503020204020204" pitchFamily="34" charset="-122"/>
                <a:ea typeface="微软雅黑" panose="020B0503020204020204" pitchFamily="34" charset="-122"/>
              </a:rPr>
              <a:t>（</a:t>
            </a:r>
            <a:r>
              <a:rPr lang="en-US" altLang="zh-CN" sz="2800" dirty="0" err="1" smtClean="0">
                <a:solidFill>
                  <a:schemeClr val="bg1"/>
                </a:solidFill>
                <a:latin typeface="微软雅黑" panose="020B0503020204020204" pitchFamily="34" charset="-122"/>
                <a:ea typeface="微软雅黑" panose="020B0503020204020204" pitchFamily="34" charset="-122"/>
              </a:rPr>
              <a:t>i</a:t>
            </a:r>
            <a:r>
              <a:rPr lang="en-US" altLang="zh-CN" sz="2800" dirty="0" smtClean="0">
                <a:solidFill>
                  <a:schemeClr val="bg1"/>
                </a:solidFill>
                <a:latin typeface="微软雅黑" panose="020B0503020204020204" pitchFamily="34" charset="-122"/>
                <a:ea typeface="微软雅黑" panose="020B0503020204020204" pitchFamily="34" charset="-122"/>
              </a:rPr>
              <a:t>&lt; =100)</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buFont typeface="Symbol" panose="05050102010706020507" pitchFamily="18" charset="2"/>
              <a:buNone/>
            </a:pPr>
            <a:r>
              <a:rPr lang="en-US" altLang="zh-CN" sz="2800" dirty="0" smtClean="0">
                <a:solidFill>
                  <a:schemeClr val="bg1"/>
                </a:solidFill>
                <a:latin typeface="微软雅黑" panose="020B0503020204020204" pitchFamily="34" charset="-122"/>
                <a:ea typeface="微软雅黑" panose="020B0503020204020204" pitchFamily="34" charset="-122"/>
              </a:rPr>
              <a:t>    {    </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buFont typeface="Symbol" panose="05050102010706020507" pitchFamily="18" charset="2"/>
              <a:buNone/>
            </a:pPr>
            <a:r>
              <a:rPr lang="en-US" altLang="zh-CN" sz="2800" dirty="0" smtClean="0">
                <a:solidFill>
                  <a:schemeClr val="bg1"/>
                </a:solidFill>
                <a:latin typeface="微软雅黑" panose="020B0503020204020204" pitchFamily="34" charset="-122"/>
                <a:ea typeface="微软雅黑" panose="020B0503020204020204" pitchFamily="34" charset="-122"/>
              </a:rPr>
              <a:t>        sum=</a:t>
            </a:r>
            <a:r>
              <a:rPr lang="en-US" altLang="zh-CN" sz="2800" dirty="0" err="1" smtClean="0">
                <a:solidFill>
                  <a:schemeClr val="bg1"/>
                </a:solidFill>
                <a:latin typeface="微软雅黑" panose="020B0503020204020204" pitchFamily="34" charset="-122"/>
                <a:ea typeface="微软雅黑" panose="020B0503020204020204" pitchFamily="34" charset="-122"/>
              </a:rPr>
              <a:t>sum+i</a:t>
            </a:r>
            <a:r>
              <a:rPr lang="en-US" altLang="zh-CN" sz="2800" dirty="0" smtClean="0">
                <a:solidFill>
                  <a:schemeClr val="bg1"/>
                </a:solidFill>
                <a:latin typeface="微软雅黑" panose="020B0503020204020204" pitchFamily="34" charset="-122"/>
                <a:ea typeface="微软雅黑" panose="020B0503020204020204" pitchFamily="34" charset="-122"/>
              </a:rPr>
              <a:t>;</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buFont typeface="Symbol" panose="05050102010706020507" pitchFamily="18" charset="2"/>
              <a:buNone/>
            </a:pPr>
            <a:r>
              <a:rPr lang="en-US" altLang="zh-CN" sz="2800" dirty="0" smtClean="0">
                <a:solidFill>
                  <a:schemeClr val="bg1"/>
                </a:solidFill>
                <a:latin typeface="微软雅黑" panose="020B0503020204020204" pitchFamily="34" charset="-122"/>
                <a:ea typeface="微软雅黑" panose="020B0503020204020204" pitchFamily="34" charset="-122"/>
              </a:rPr>
              <a:t>        </a:t>
            </a:r>
            <a:r>
              <a:rPr lang="en-US" altLang="zh-CN" sz="2800" dirty="0" err="1" smtClean="0">
                <a:solidFill>
                  <a:schemeClr val="bg1"/>
                </a:solidFill>
                <a:latin typeface="微软雅黑" panose="020B0503020204020204" pitchFamily="34" charset="-122"/>
                <a:ea typeface="微软雅黑" panose="020B0503020204020204" pitchFamily="34" charset="-122"/>
              </a:rPr>
              <a:t>i</a:t>
            </a:r>
            <a:r>
              <a:rPr lang="en-US" altLang="zh-CN" sz="2800" dirty="0" smtClean="0">
                <a:solidFill>
                  <a:schemeClr val="bg1"/>
                </a:solidFill>
                <a:latin typeface="微软雅黑" panose="020B0503020204020204" pitchFamily="34" charset="-122"/>
                <a:ea typeface="微软雅黑" panose="020B0503020204020204" pitchFamily="34" charset="-122"/>
              </a:rPr>
              <a:t>=i+1;</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eaLnBrk="1" hangingPunct="1">
              <a:lnSpc>
                <a:spcPct val="80000"/>
              </a:lnSpc>
              <a:buFont typeface="Symbol" panose="05050102010706020507" pitchFamily="18" charset="2"/>
              <a:buNone/>
            </a:pPr>
            <a:r>
              <a:rPr lang="en-US" altLang="zh-CN" sz="2800" dirty="0" smtClean="0">
                <a:solidFill>
                  <a:schemeClr val="bg1"/>
                </a:solidFill>
                <a:latin typeface="微软雅黑" panose="020B0503020204020204" pitchFamily="34" charset="-122"/>
                <a:ea typeface="微软雅黑" panose="020B0503020204020204" pitchFamily="34" charset="-122"/>
              </a:rPr>
              <a:t>     }</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31076" name="Rectangle 4"/>
          <p:cNvSpPr>
            <a:spLocks noChangeArrowheads="1"/>
          </p:cNvSpPr>
          <p:nvPr/>
        </p:nvSpPr>
        <p:spPr bwMode="auto">
          <a:xfrm>
            <a:off x="4633885" y="1730398"/>
            <a:ext cx="2906712" cy="973138"/>
          </a:xfrm>
          <a:prstGeom prst="rect">
            <a:avLst/>
          </a:prstGeom>
          <a:solidFill>
            <a:srgbClr val="33CC33"/>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endParaRPr lang="zh-CN" altLang="zh-CN" sz="2800" b="0">
              <a:solidFill>
                <a:schemeClr val="bg2"/>
              </a:solidFill>
              <a:ea typeface="微软雅黑" panose="020B0503020204020204" pitchFamily="34" charset="-122"/>
            </a:endParaRPr>
          </a:p>
        </p:txBody>
      </p:sp>
      <p:sp>
        <p:nvSpPr>
          <p:cNvPr id="131077" name="Line 5"/>
          <p:cNvSpPr>
            <a:spLocks noChangeShapeType="1"/>
          </p:cNvSpPr>
          <p:nvPr/>
        </p:nvSpPr>
        <p:spPr bwMode="auto">
          <a:xfrm>
            <a:off x="4940272" y="1778023"/>
            <a:ext cx="0" cy="468313"/>
          </a:xfrm>
          <a:prstGeom prst="line">
            <a:avLst/>
          </a:prstGeom>
          <a:noFill/>
          <a:ln w="9525">
            <a:solidFill>
              <a:srgbClr val="660033"/>
            </a:solidFill>
            <a:round/>
          </a:ln>
        </p:spPr>
        <p:txBody>
          <a:bodyPr wrap="none" anchor="ctr"/>
          <a:lstStyle/>
          <a:p>
            <a:endParaRPr lang="zh-CN" altLang="en-US"/>
          </a:p>
        </p:txBody>
      </p:sp>
      <p:sp>
        <p:nvSpPr>
          <p:cNvPr id="131078" name="Line 6"/>
          <p:cNvSpPr>
            <a:spLocks noChangeShapeType="1"/>
          </p:cNvSpPr>
          <p:nvPr/>
        </p:nvSpPr>
        <p:spPr bwMode="auto">
          <a:xfrm>
            <a:off x="4967260" y="2246336"/>
            <a:ext cx="2573337" cy="0"/>
          </a:xfrm>
          <a:prstGeom prst="line">
            <a:avLst/>
          </a:prstGeom>
          <a:noFill/>
          <a:ln w="9525">
            <a:solidFill>
              <a:srgbClr val="660033"/>
            </a:solidFill>
            <a:round/>
          </a:ln>
        </p:spPr>
        <p:txBody>
          <a:bodyPr wrap="none" anchor="ctr"/>
          <a:lstStyle/>
          <a:p>
            <a:endParaRPr lang="zh-CN" altLang="en-US"/>
          </a:p>
        </p:txBody>
      </p:sp>
      <p:sp>
        <p:nvSpPr>
          <p:cNvPr id="131079" name="Text Box 7"/>
          <p:cNvSpPr txBox="1">
            <a:spLocks noChangeArrowheads="1"/>
          </p:cNvSpPr>
          <p:nvPr/>
        </p:nvSpPr>
        <p:spPr bwMode="auto">
          <a:xfrm>
            <a:off x="5108547" y="2298723"/>
            <a:ext cx="2216150" cy="396875"/>
          </a:xfrm>
          <a:prstGeom prst="rect">
            <a:avLst/>
          </a:prstGeom>
          <a:noFill/>
          <a:ln w="9525">
            <a:noFill/>
            <a:miter lim="800000"/>
          </a:ln>
        </p:spPr>
        <p:txBody>
          <a:bodyPr wrap="none">
            <a:spAutoFit/>
          </a:bodyPr>
          <a:lstStyle/>
          <a:p>
            <a:pPr algn="ctr" eaLnBrk="1" hangingPunct="1"/>
            <a:r>
              <a:rPr lang="zh-CN" altLang="en-US" sz="2000">
                <a:solidFill>
                  <a:srgbClr val="990000"/>
                </a:solidFill>
                <a:ea typeface="微软雅黑" panose="020B0503020204020204" pitchFamily="34" charset="-122"/>
              </a:rPr>
              <a:t>直到条件满足为止</a:t>
            </a:r>
            <a:endParaRPr lang="zh-CN" altLang="en-US" sz="2000">
              <a:solidFill>
                <a:srgbClr val="990000"/>
              </a:solidFill>
              <a:ea typeface="微软雅黑" panose="020B0503020204020204" pitchFamily="34" charset="-122"/>
            </a:endParaRPr>
          </a:p>
        </p:txBody>
      </p:sp>
      <p:sp>
        <p:nvSpPr>
          <p:cNvPr id="131080" name="Text Box 8"/>
          <p:cNvSpPr txBox="1">
            <a:spLocks noChangeArrowheads="1"/>
          </p:cNvSpPr>
          <p:nvPr/>
        </p:nvSpPr>
        <p:spPr bwMode="auto">
          <a:xfrm>
            <a:off x="5152997" y="1830411"/>
            <a:ext cx="2216150" cy="396875"/>
          </a:xfrm>
          <a:prstGeom prst="rect">
            <a:avLst/>
          </a:prstGeom>
          <a:noFill/>
          <a:ln w="9525">
            <a:noFill/>
            <a:miter lim="800000"/>
          </a:ln>
        </p:spPr>
        <p:txBody>
          <a:bodyPr wrap="none">
            <a:spAutoFit/>
          </a:bodyPr>
          <a:lstStyle/>
          <a:p>
            <a:pPr algn="ctr" eaLnBrk="1" hangingPunct="1"/>
            <a:r>
              <a:rPr lang="zh-CN" altLang="en-US" sz="2000">
                <a:solidFill>
                  <a:srgbClr val="990000"/>
                </a:solidFill>
                <a:ea typeface="微软雅黑" panose="020B0503020204020204" pitchFamily="34" charset="-122"/>
              </a:rPr>
              <a:t>执行循环中的指令</a:t>
            </a:r>
            <a:endParaRPr lang="zh-CN" altLang="en-US" sz="2000">
              <a:solidFill>
                <a:srgbClr val="990000"/>
              </a:solidFill>
              <a:ea typeface="微软雅黑" panose="020B0503020204020204" pitchFamily="34" charset="-122"/>
            </a:endParaRPr>
          </a:p>
        </p:txBody>
      </p:sp>
      <p:sp>
        <p:nvSpPr>
          <p:cNvPr id="131081" name="Rectangle 9"/>
          <p:cNvSpPr>
            <a:spLocks noChangeArrowheads="1"/>
          </p:cNvSpPr>
          <p:nvPr/>
        </p:nvSpPr>
        <p:spPr bwMode="auto">
          <a:xfrm>
            <a:off x="938185" y="1757386"/>
            <a:ext cx="3081337" cy="914400"/>
          </a:xfrm>
          <a:prstGeom prst="rect">
            <a:avLst/>
          </a:prstGeom>
          <a:solidFill>
            <a:srgbClr val="33CC33"/>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endParaRPr lang="zh-CN" altLang="zh-CN" sz="2800" b="0">
              <a:solidFill>
                <a:schemeClr val="bg2"/>
              </a:solidFill>
              <a:ea typeface="微软雅黑" panose="020B0503020204020204" pitchFamily="34" charset="-122"/>
            </a:endParaRPr>
          </a:p>
        </p:txBody>
      </p:sp>
      <p:sp>
        <p:nvSpPr>
          <p:cNvPr id="131082" name="Line 10"/>
          <p:cNvSpPr>
            <a:spLocks noChangeShapeType="1"/>
          </p:cNvSpPr>
          <p:nvPr/>
        </p:nvSpPr>
        <p:spPr bwMode="auto">
          <a:xfrm flipV="1">
            <a:off x="1549372" y="2214586"/>
            <a:ext cx="0" cy="457200"/>
          </a:xfrm>
          <a:prstGeom prst="line">
            <a:avLst/>
          </a:prstGeom>
          <a:noFill/>
          <a:ln w="9525">
            <a:solidFill>
              <a:srgbClr val="660033"/>
            </a:solidFill>
            <a:round/>
          </a:ln>
        </p:spPr>
        <p:txBody>
          <a:bodyPr wrap="none" anchor="ctr"/>
          <a:lstStyle/>
          <a:p>
            <a:endParaRPr lang="zh-CN" altLang="en-US"/>
          </a:p>
        </p:txBody>
      </p:sp>
      <p:sp>
        <p:nvSpPr>
          <p:cNvPr id="131083" name="Line 11"/>
          <p:cNvSpPr>
            <a:spLocks noChangeShapeType="1"/>
          </p:cNvSpPr>
          <p:nvPr/>
        </p:nvSpPr>
        <p:spPr bwMode="auto">
          <a:xfrm>
            <a:off x="1549372" y="2214586"/>
            <a:ext cx="2378075" cy="0"/>
          </a:xfrm>
          <a:prstGeom prst="line">
            <a:avLst/>
          </a:prstGeom>
          <a:noFill/>
          <a:ln w="9525">
            <a:solidFill>
              <a:srgbClr val="660033"/>
            </a:solidFill>
            <a:round/>
          </a:ln>
        </p:spPr>
        <p:txBody>
          <a:bodyPr wrap="none" anchor="ctr"/>
          <a:lstStyle/>
          <a:p>
            <a:endParaRPr lang="zh-CN" altLang="en-US"/>
          </a:p>
        </p:txBody>
      </p:sp>
      <p:sp>
        <p:nvSpPr>
          <p:cNvPr id="131084" name="Text Box 12"/>
          <p:cNvSpPr txBox="1">
            <a:spLocks noChangeArrowheads="1"/>
          </p:cNvSpPr>
          <p:nvPr/>
        </p:nvSpPr>
        <p:spPr bwMode="auto">
          <a:xfrm>
            <a:off x="1309660" y="1809773"/>
            <a:ext cx="1708150" cy="396875"/>
          </a:xfrm>
          <a:prstGeom prst="rect">
            <a:avLst/>
          </a:prstGeom>
          <a:noFill/>
          <a:ln w="9525">
            <a:noFill/>
            <a:miter lim="800000"/>
          </a:ln>
        </p:spPr>
        <p:txBody>
          <a:bodyPr wrap="none">
            <a:spAutoFit/>
          </a:bodyPr>
          <a:lstStyle/>
          <a:p>
            <a:pPr algn="ctr" eaLnBrk="1" hangingPunct="1"/>
            <a:r>
              <a:rPr lang="zh-CN" altLang="en-US" sz="2000">
                <a:solidFill>
                  <a:srgbClr val="990000"/>
                </a:solidFill>
                <a:ea typeface="微软雅黑" panose="020B0503020204020204" pitchFamily="34" charset="-122"/>
              </a:rPr>
              <a:t>当条件满足时</a:t>
            </a:r>
            <a:endParaRPr lang="zh-CN" altLang="en-US" sz="2000" b="0">
              <a:solidFill>
                <a:schemeClr val="bg2"/>
              </a:solidFill>
              <a:ea typeface="微软雅黑" panose="020B0503020204020204" pitchFamily="34" charset="-122"/>
            </a:endParaRPr>
          </a:p>
        </p:txBody>
      </p:sp>
      <p:sp>
        <p:nvSpPr>
          <p:cNvPr id="131085" name="Text Box 13"/>
          <p:cNvSpPr txBox="1">
            <a:spLocks noChangeArrowheads="1"/>
          </p:cNvSpPr>
          <p:nvPr/>
        </p:nvSpPr>
        <p:spPr bwMode="auto">
          <a:xfrm>
            <a:off x="1887510" y="2266973"/>
            <a:ext cx="1962150" cy="396875"/>
          </a:xfrm>
          <a:prstGeom prst="rect">
            <a:avLst/>
          </a:prstGeom>
          <a:noFill/>
          <a:ln w="9525">
            <a:noFill/>
            <a:miter lim="800000"/>
          </a:ln>
        </p:spPr>
        <p:txBody>
          <a:bodyPr wrap="none">
            <a:spAutoFit/>
          </a:bodyPr>
          <a:lstStyle/>
          <a:p>
            <a:pPr algn="ctr" eaLnBrk="1" hangingPunct="1"/>
            <a:r>
              <a:rPr lang="zh-CN" altLang="en-US" sz="2000">
                <a:solidFill>
                  <a:srgbClr val="990000"/>
                </a:solidFill>
                <a:ea typeface="微软雅黑" panose="020B0503020204020204" pitchFamily="34" charset="-122"/>
              </a:rPr>
              <a:t>执行循环中指令</a:t>
            </a:r>
            <a:endParaRPr lang="zh-CN" altLang="en-US" sz="2000">
              <a:solidFill>
                <a:srgbClr val="990000"/>
              </a:solidFill>
              <a:ea typeface="微软雅黑" panose="020B0503020204020204" pitchFamily="34" charset="-122"/>
            </a:endParaRPr>
          </a:p>
        </p:txBody>
      </p:sp>
      <p:sp>
        <p:nvSpPr>
          <p:cNvPr id="131086" name="Line 14"/>
          <p:cNvSpPr>
            <a:spLocks noChangeShapeType="1"/>
          </p:cNvSpPr>
          <p:nvPr/>
        </p:nvSpPr>
        <p:spPr bwMode="auto">
          <a:xfrm>
            <a:off x="6084860" y="3498873"/>
            <a:ext cx="0" cy="393700"/>
          </a:xfrm>
          <a:prstGeom prst="line">
            <a:avLst/>
          </a:prstGeom>
          <a:noFill/>
          <a:ln w="12700" cap="sq">
            <a:solidFill>
              <a:schemeClr val="bg1"/>
            </a:solidFill>
            <a:round/>
            <a:tailEnd type="triangle" w="med" len="med"/>
          </a:ln>
        </p:spPr>
        <p:txBody>
          <a:bodyPr wrap="none" anchor="ctr"/>
          <a:lstStyle/>
          <a:p>
            <a:endParaRPr lang="zh-CN" altLang="en-US"/>
          </a:p>
        </p:txBody>
      </p:sp>
      <p:sp>
        <p:nvSpPr>
          <p:cNvPr id="131087" name="AutoShape 15"/>
          <p:cNvSpPr>
            <a:spLocks noChangeArrowheads="1"/>
          </p:cNvSpPr>
          <p:nvPr/>
        </p:nvSpPr>
        <p:spPr bwMode="auto">
          <a:xfrm>
            <a:off x="5013297" y="3892573"/>
            <a:ext cx="2154238" cy="457200"/>
          </a:xfrm>
          <a:prstGeom prst="flowChartDecision">
            <a:avLst/>
          </a:prstGeom>
          <a:solidFill>
            <a:srgbClr val="00FFFF"/>
          </a:solidFill>
          <a:ln w="12700" cap="sq">
            <a:noFill/>
            <a:miter lim="800000"/>
          </a:ln>
          <a:effectLst>
            <a:outerShdw dist="107763" dir="2700000" algn="ctr" rotWithShape="0">
              <a:srgbClr val="808080"/>
            </a:outerShdw>
          </a:effectLst>
        </p:spPr>
        <p:txBody>
          <a:bodyPr wrap="none" anchor="ctr"/>
          <a:lstStyle/>
          <a:p>
            <a:pPr algn="ctr" eaLnBrk="1" hangingPunct="1">
              <a:spcBef>
                <a:spcPct val="20000"/>
              </a:spcBef>
            </a:pPr>
            <a:r>
              <a:rPr lang="en-US" altLang="zh-CN" sz="2000">
                <a:solidFill>
                  <a:srgbClr val="990000"/>
                </a:solidFill>
                <a:latin typeface="Arial" panose="020B0604020202020204" pitchFamily="34" charset="0"/>
                <a:ea typeface="微软雅黑" panose="020B0503020204020204" pitchFamily="34" charset="-122"/>
              </a:rPr>
              <a:t>i&lt;=100</a:t>
            </a:r>
            <a:r>
              <a:rPr lang="zh-CN" altLang="en-US" sz="2000">
                <a:solidFill>
                  <a:srgbClr val="990000"/>
                </a:solidFill>
                <a:latin typeface="Arial" panose="020B0604020202020204" pitchFamily="34" charset="0"/>
                <a:ea typeface="微软雅黑" panose="020B0503020204020204" pitchFamily="34" charset="-122"/>
              </a:rPr>
              <a:t>？</a:t>
            </a:r>
            <a:endParaRPr lang="zh-CN" altLang="en-US" sz="2000">
              <a:solidFill>
                <a:srgbClr val="990000"/>
              </a:solidFill>
              <a:latin typeface="Arial" panose="020B0604020202020204" pitchFamily="34" charset="0"/>
              <a:ea typeface="微软雅黑" panose="020B0503020204020204" pitchFamily="34" charset="-122"/>
            </a:endParaRPr>
          </a:p>
        </p:txBody>
      </p:sp>
      <p:sp>
        <p:nvSpPr>
          <p:cNvPr id="131088" name="Line 16"/>
          <p:cNvSpPr>
            <a:spLocks noChangeShapeType="1"/>
          </p:cNvSpPr>
          <p:nvPr/>
        </p:nvSpPr>
        <p:spPr bwMode="auto">
          <a:xfrm>
            <a:off x="6116610" y="4417844"/>
            <a:ext cx="0" cy="393700"/>
          </a:xfrm>
          <a:prstGeom prst="line">
            <a:avLst/>
          </a:prstGeom>
          <a:noFill/>
          <a:ln w="12700" cap="sq">
            <a:solidFill>
              <a:schemeClr val="bg1"/>
            </a:solidFill>
            <a:round/>
            <a:tailEnd type="triangle" w="med" len="med"/>
          </a:ln>
        </p:spPr>
        <p:txBody>
          <a:bodyPr wrap="none" anchor="ctr"/>
          <a:lstStyle/>
          <a:p>
            <a:endParaRPr lang="zh-CN" altLang="en-US"/>
          </a:p>
        </p:txBody>
      </p:sp>
      <p:sp>
        <p:nvSpPr>
          <p:cNvPr id="131089" name="Text Box 17"/>
          <p:cNvSpPr txBox="1">
            <a:spLocks noChangeArrowheads="1"/>
          </p:cNvSpPr>
          <p:nvPr/>
        </p:nvSpPr>
        <p:spPr bwMode="auto">
          <a:xfrm>
            <a:off x="5187922" y="4818086"/>
            <a:ext cx="1979613" cy="854075"/>
          </a:xfrm>
          <a:prstGeom prst="rect">
            <a:avLst/>
          </a:prstGeom>
          <a:solidFill>
            <a:srgbClr val="00FFFF"/>
          </a:solidFill>
          <a:ln w="12700" cap="sq">
            <a:noFill/>
            <a:miter lim="800000"/>
          </a:ln>
          <a:effectLst>
            <a:outerShdw dist="107763" dir="2700000" algn="ctr" rotWithShape="0">
              <a:srgbClr val="808080"/>
            </a:outerShdw>
          </a:effectLst>
        </p:spPr>
        <p:txBody>
          <a:bodyPr anchor="ctr">
            <a:spAutoFit/>
          </a:bodyPr>
          <a:lstStyle/>
          <a:p>
            <a:pPr eaLnBrk="1" hangingPunct="1">
              <a:spcBef>
                <a:spcPct val="50000"/>
              </a:spcBef>
            </a:pPr>
            <a:r>
              <a:rPr lang="en-US" altLang="zh-CN" sz="2000">
                <a:solidFill>
                  <a:srgbClr val="990000"/>
                </a:solidFill>
                <a:latin typeface="Arial" panose="020B0604020202020204" pitchFamily="34" charset="0"/>
                <a:ea typeface="微软雅黑" panose="020B0503020204020204" pitchFamily="34" charset="-122"/>
              </a:rPr>
              <a:t>sum=sum+i;</a:t>
            </a:r>
            <a:endParaRPr lang="en-US" altLang="zh-CN" sz="2000">
              <a:solidFill>
                <a:srgbClr val="990000"/>
              </a:solidFill>
              <a:latin typeface="Arial" panose="020B0604020202020204" pitchFamily="34" charset="0"/>
              <a:ea typeface="微软雅黑" panose="020B0503020204020204" pitchFamily="34" charset="-122"/>
            </a:endParaRPr>
          </a:p>
          <a:p>
            <a:pPr eaLnBrk="1" hangingPunct="1">
              <a:spcBef>
                <a:spcPct val="50000"/>
              </a:spcBef>
            </a:pPr>
            <a:r>
              <a:rPr lang="en-US" altLang="zh-CN" sz="2000">
                <a:solidFill>
                  <a:srgbClr val="990000"/>
                </a:solidFill>
                <a:latin typeface="Arial" panose="020B0604020202020204" pitchFamily="34" charset="0"/>
                <a:ea typeface="微软雅黑" panose="020B0503020204020204" pitchFamily="34" charset="-122"/>
              </a:rPr>
              <a:t>      i=i+1;</a:t>
            </a:r>
            <a:endParaRPr lang="en-US" altLang="zh-CN" sz="2000">
              <a:solidFill>
                <a:srgbClr val="990000"/>
              </a:solidFill>
              <a:latin typeface="Arial" panose="020B0604020202020204" pitchFamily="34" charset="0"/>
              <a:ea typeface="微软雅黑" panose="020B0503020204020204" pitchFamily="34" charset="-122"/>
            </a:endParaRPr>
          </a:p>
        </p:txBody>
      </p:sp>
      <p:sp>
        <p:nvSpPr>
          <p:cNvPr id="131090" name="Line 18"/>
          <p:cNvSpPr>
            <a:spLocks noChangeShapeType="1"/>
          </p:cNvSpPr>
          <p:nvPr/>
        </p:nvSpPr>
        <p:spPr bwMode="auto">
          <a:xfrm>
            <a:off x="6084860" y="5748361"/>
            <a:ext cx="0" cy="393700"/>
          </a:xfrm>
          <a:prstGeom prst="line">
            <a:avLst/>
          </a:prstGeom>
          <a:noFill/>
          <a:ln w="12700" cap="sq">
            <a:solidFill>
              <a:schemeClr val="bg1"/>
            </a:solidFill>
            <a:round/>
            <a:headEnd type="none" w="med" len="med"/>
            <a:tailEnd type="none" w="med" len="med"/>
          </a:ln>
        </p:spPr>
        <p:txBody>
          <a:bodyPr wrap="none" anchor="ctr"/>
          <a:lstStyle/>
          <a:p>
            <a:endParaRPr lang="zh-CN" altLang="en-US"/>
          </a:p>
        </p:txBody>
      </p:sp>
      <p:sp>
        <p:nvSpPr>
          <p:cNvPr id="131091" name="Line 19"/>
          <p:cNvSpPr>
            <a:spLocks noChangeShapeType="1"/>
          </p:cNvSpPr>
          <p:nvPr/>
        </p:nvSpPr>
        <p:spPr bwMode="auto">
          <a:xfrm flipH="1">
            <a:off x="6072198" y="6391943"/>
            <a:ext cx="1404938" cy="0"/>
          </a:xfrm>
          <a:prstGeom prst="line">
            <a:avLst/>
          </a:prstGeom>
          <a:noFill/>
          <a:ln w="12700" cap="sq">
            <a:solidFill>
              <a:schemeClr val="bg1"/>
            </a:solidFill>
            <a:round/>
          </a:ln>
        </p:spPr>
        <p:txBody>
          <a:bodyPr wrap="none" anchor="ctr"/>
          <a:lstStyle/>
          <a:p>
            <a:endParaRPr lang="zh-CN" altLang="en-US"/>
          </a:p>
        </p:txBody>
      </p:sp>
      <p:sp>
        <p:nvSpPr>
          <p:cNvPr id="131092" name="Line 20"/>
          <p:cNvSpPr>
            <a:spLocks noChangeShapeType="1"/>
          </p:cNvSpPr>
          <p:nvPr/>
        </p:nvSpPr>
        <p:spPr bwMode="auto">
          <a:xfrm flipV="1">
            <a:off x="4679922" y="3721123"/>
            <a:ext cx="0" cy="2420938"/>
          </a:xfrm>
          <a:prstGeom prst="line">
            <a:avLst/>
          </a:prstGeom>
          <a:noFill/>
          <a:ln w="12700" cap="sq">
            <a:solidFill>
              <a:schemeClr val="bg1"/>
            </a:solidFill>
            <a:round/>
            <a:headEnd type="none" w="med" len="med"/>
            <a:tailEnd type="none" w="med" len="med"/>
          </a:ln>
        </p:spPr>
        <p:txBody>
          <a:bodyPr wrap="none" anchor="ctr"/>
          <a:lstStyle/>
          <a:p>
            <a:endParaRPr lang="zh-CN" altLang="en-US"/>
          </a:p>
        </p:txBody>
      </p:sp>
      <p:sp>
        <p:nvSpPr>
          <p:cNvPr id="131093" name="Line 21"/>
          <p:cNvSpPr>
            <a:spLocks noChangeShapeType="1"/>
          </p:cNvSpPr>
          <p:nvPr/>
        </p:nvSpPr>
        <p:spPr bwMode="auto">
          <a:xfrm>
            <a:off x="4679922" y="3733161"/>
            <a:ext cx="1404938" cy="0"/>
          </a:xfrm>
          <a:prstGeom prst="line">
            <a:avLst/>
          </a:prstGeom>
          <a:noFill/>
          <a:ln w="12700" cap="sq">
            <a:solidFill>
              <a:schemeClr val="bg1"/>
            </a:solidFill>
            <a:round/>
            <a:tailEnd type="triangle" w="med" len="med"/>
          </a:ln>
        </p:spPr>
        <p:txBody>
          <a:bodyPr wrap="none" anchor="ctr"/>
          <a:lstStyle/>
          <a:p>
            <a:endParaRPr lang="zh-CN" altLang="en-US"/>
          </a:p>
        </p:txBody>
      </p:sp>
      <p:sp>
        <p:nvSpPr>
          <p:cNvPr id="131094" name="Text Box 22"/>
          <p:cNvSpPr txBox="1">
            <a:spLocks noChangeArrowheads="1"/>
          </p:cNvSpPr>
          <p:nvPr/>
        </p:nvSpPr>
        <p:spPr bwMode="auto">
          <a:xfrm>
            <a:off x="6125108" y="4388518"/>
            <a:ext cx="407484" cy="461665"/>
          </a:xfrm>
          <a:prstGeom prst="rect">
            <a:avLst/>
          </a:prstGeom>
          <a:noFill/>
          <a:ln w="12700" cap="sq">
            <a:noFill/>
            <a:round/>
            <a:tailEnd type="triangle" w="med" len="med"/>
          </a:ln>
        </p:spPr>
        <p:txBody>
          <a:bodyPr wrap="none" anchor="ctr"/>
          <a:lstStyle/>
          <a:p>
            <a:r>
              <a:rPr lang="en-US" altLang="zh-CN" dirty="0">
                <a:solidFill>
                  <a:schemeClr val="bg1"/>
                </a:solidFill>
              </a:rPr>
              <a:t>Y</a:t>
            </a:r>
            <a:endParaRPr lang="en-US" altLang="zh-CN" dirty="0">
              <a:solidFill>
                <a:schemeClr val="bg1"/>
              </a:solidFill>
            </a:endParaRPr>
          </a:p>
        </p:txBody>
      </p:sp>
      <p:sp>
        <p:nvSpPr>
          <p:cNvPr id="131095" name="Line 23"/>
          <p:cNvSpPr>
            <a:spLocks noChangeShapeType="1"/>
          </p:cNvSpPr>
          <p:nvPr/>
        </p:nvSpPr>
        <p:spPr bwMode="auto">
          <a:xfrm>
            <a:off x="6872298" y="4120230"/>
            <a:ext cx="617538" cy="0"/>
          </a:xfrm>
          <a:prstGeom prst="line">
            <a:avLst/>
          </a:prstGeom>
          <a:noFill/>
          <a:ln w="12700" cap="sq">
            <a:solidFill>
              <a:schemeClr val="bg1"/>
            </a:solidFill>
            <a:round/>
          </a:ln>
        </p:spPr>
        <p:txBody>
          <a:bodyPr wrap="none" anchor="ctr"/>
          <a:lstStyle/>
          <a:p>
            <a:endParaRPr lang="zh-CN" altLang="en-US"/>
          </a:p>
        </p:txBody>
      </p:sp>
      <p:sp>
        <p:nvSpPr>
          <p:cNvPr id="131097" name="Line 25"/>
          <p:cNvSpPr>
            <a:spLocks noChangeShapeType="1"/>
          </p:cNvSpPr>
          <p:nvPr/>
        </p:nvSpPr>
        <p:spPr bwMode="auto">
          <a:xfrm>
            <a:off x="7488711" y="4120230"/>
            <a:ext cx="0" cy="2286000"/>
          </a:xfrm>
          <a:prstGeom prst="line">
            <a:avLst/>
          </a:prstGeom>
          <a:noFill/>
          <a:ln w="12700" cap="sq">
            <a:solidFill>
              <a:schemeClr val="bg1"/>
            </a:solidFill>
            <a:round/>
            <a:tailEnd type="triangle" w="med" len="med"/>
          </a:ln>
        </p:spPr>
        <p:txBody>
          <a:bodyPr wrap="none" anchor="ctr"/>
          <a:lstStyle/>
          <a:p>
            <a:endParaRPr lang="zh-CN" altLang="en-US"/>
          </a:p>
        </p:txBody>
      </p:sp>
      <p:sp>
        <p:nvSpPr>
          <p:cNvPr id="131098" name="Line 26"/>
          <p:cNvSpPr>
            <a:spLocks noChangeShapeType="1"/>
          </p:cNvSpPr>
          <p:nvPr/>
        </p:nvSpPr>
        <p:spPr bwMode="auto">
          <a:xfrm>
            <a:off x="6072198" y="6391943"/>
            <a:ext cx="0" cy="393700"/>
          </a:xfrm>
          <a:prstGeom prst="line">
            <a:avLst/>
          </a:prstGeom>
          <a:noFill/>
          <a:ln w="12700" cap="sq">
            <a:solidFill>
              <a:schemeClr val="bg1"/>
            </a:solidFill>
            <a:round/>
            <a:tailEnd type="triangle" w="med" len="med"/>
          </a:ln>
        </p:spPr>
        <p:txBody>
          <a:bodyPr wrap="none" anchor="ctr"/>
          <a:lstStyle/>
          <a:p>
            <a:endParaRPr lang="zh-CN" altLang="en-US"/>
          </a:p>
        </p:txBody>
      </p:sp>
      <p:sp>
        <p:nvSpPr>
          <p:cNvPr id="131099" name="Line 27"/>
          <p:cNvSpPr>
            <a:spLocks noChangeShapeType="1"/>
          </p:cNvSpPr>
          <p:nvPr/>
        </p:nvSpPr>
        <p:spPr bwMode="auto">
          <a:xfrm flipH="1">
            <a:off x="4679922" y="6142061"/>
            <a:ext cx="1404938" cy="0"/>
          </a:xfrm>
          <a:prstGeom prst="line">
            <a:avLst/>
          </a:prstGeom>
          <a:noFill/>
          <a:ln w="12700" cap="sq">
            <a:solidFill>
              <a:schemeClr val="bg1"/>
            </a:solidFill>
            <a:round/>
            <a:headEnd type="none" w="med" len="med"/>
            <a:tailEnd type="none" w="med" len="med"/>
          </a:ln>
        </p:spPr>
        <p:txBody>
          <a:bodyPr wrap="none" anchor="ctr"/>
          <a:lstStyle/>
          <a:p>
            <a:endParaRPr lang="zh-CN" altLang="en-US"/>
          </a:p>
        </p:txBody>
      </p:sp>
      <p:sp>
        <p:nvSpPr>
          <p:cNvPr id="131100" name="Text Box 28"/>
          <p:cNvSpPr txBox="1">
            <a:spLocks noChangeArrowheads="1"/>
          </p:cNvSpPr>
          <p:nvPr/>
        </p:nvSpPr>
        <p:spPr bwMode="auto">
          <a:xfrm>
            <a:off x="5535585" y="3101998"/>
            <a:ext cx="1079500" cy="396875"/>
          </a:xfrm>
          <a:prstGeom prst="rect">
            <a:avLst/>
          </a:prstGeom>
          <a:noFill/>
          <a:ln w="12700" cap="sq">
            <a:solidFill>
              <a:schemeClr val="bg1"/>
            </a:solidFill>
            <a:miter lim="800000"/>
          </a:ln>
        </p:spPr>
        <p:txBody>
          <a:bodyPr wrap="none" anchor="ctr">
            <a:spAutoFit/>
          </a:bodyPr>
          <a:lstStyle/>
          <a:p>
            <a:pPr eaLnBrk="1" hangingPunct="1">
              <a:spcBef>
                <a:spcPct val="50000"/>
              </a:spcBef>
            </a:pPr>
            <a:r>
              <a:rPr lang="en-US" altLang="zh-CN" sz="2000" dirty="0">
                <a:solidFill>
                  <a:schemeClr val="bg1"/>
                </a:solidFill>
                <a:latin typeface="Arial" panose="020B0604020202020204" pitchFamily="34" charset="0"/>
                <a:ea typeface="微软雅黑" panose="020B0503020204020204" pitchFamily="34" charset="-122"/>
              </a:rPr>
              <a:t>sum=0;</a:t>
            </a:r>
            <a:endParaRPr lang="en-US" altLang="zh-CN" sz="2000" dirty="0">
              <a:solidFill>
                <a:schemeClr val="bg1"/>
              </a:solidFill>
              <a:latin typeface="Arial" panose="020B0604020202020204" pitchFamily="34" charset="0"/>
              <a:ea typeface="微软雅黑" panose="020B0503020204020204" pitchFamily="34" charset="-122"/>
            </a:endParaRPr>
          </a:p>
        </p:txBody>
      </p:sp>
      <p:sp>
        <p:nvSpPr>
          <p:cNvPr id="131101" name="Text Box 29"/>
          <p:cNvSpPr txBox="1">
            <a:spLocks noChangeArrowheads="1"/>
          </p:cNvSpPr>
          <p:nvPr/>
        </p:nvSpPr>
        <p:spPr bwMode="auto">
          <a:xfrm>
            <a:off x="7050098" y="3740818"/>
            <a:ext cx="368300" cy="396875"/>
          </a:xfrm>
          <a:prstGeom prst="rect">
            <a:avLst/>
          </a:prstGeom>
          <a:noFill/>
          <a:ln w="9525">
            <a:noFill/>
            <a:miter lim="800000"/>
          </a:ln>
        </p:spPr>
        <p:txBody>
          <a:bodyPr wrap="none">
            <a:spAutoFit/>
          </a:bodyPr>
          <a:lstStyle/>
          <a:p>
            <a:pPr eaLnBrk="1" hangingPunct="1"/>
            <a:r>
              <a:rPr lang="en-US" altLang="zh-CN" sz="2000" dirty="0">
                <a:solidFill>
                  <a:schemeClr val="bg1"/>
                </a:solidFill>
                <a:latin typeface="Arial" panose="020B0604020202020204" pitchFamily="34" charset="0"/>
                <a:ea typeface="微软雅黑" panose="020B0503020204020204" pitchFamily="34" charset="-122"/>
              </a:rPr>
              <a:t>N</a:t>
            </a:r>
            <a:endParaRPr lang="en-US" altLang="zh-CN" sz="2000" dirty="0">
              <a:solidFill>
                <a:schemeClr val="bg1"/>
              </a:solidFill>
              <a:latin typeface="Arial" panose="020B0604020202020204" pitchFamily="34" charset="0"/>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2" name="Rectangle 2"/>
          <p:cNvSpPr>
            <a:spLocks noGrp="1" noChangeArrowheads="1"/>
          </p:cNvSpPr>
          <p:nvPr>
            <p:ph type="body" idx="1"/>
          </p:nvPr>
        </p:nvSpPr>
        <p:spPr>
          <a:xfrm>
            <a:off x="571472" y="3213100"/>
            <a:ext cx="7634287" cy="3278188"/>
          </a:xfrm>
        </p:spPr>
        <p:txBody>
          <a:bodyPr/>
          <a:lstStyle/>
          <a:p>
            <a:pPr eaLnBrk="1" hangingPunct="1">
              <a:lnSpc>
                <a:spcPct val="120000"/>
              </a:lnSpc>
            </a:pPr>
            <a:r>
              <a:rPr lang="zh-CN" altLang="en-US" sz="2000" b="1" smtClean="0">
                <a:solidFill>
                  <a:schemeClr val="bg1"/>
                </a:solidFill>
                <a:latin typeface="微软雅黑" panose="020B0503020204020204" pitchFamily="34" charset="-122"/>
                <a:ea typeface="微软雅黑" panose="020B0503020204020204" pitchFamily="34" charset="-122"/>
              </a:rPr>
              <a:t>三种基本结构，有以下共同点：</a:t>
            </a:r>
            <a:endParaRPr lang="zh-CN" altLang="en-US" sz="2000" b="1"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20000"/>
              </a:lnSpc>
              <a:buFont typeface="Symbol" panose="05050102010706020507" pitchFamily="18" charset="2"/>
              <a:buNone/>
            </a:pPr>
            <a:r>
              <a:rPr lang="zh-CN" altLang="en-US" sz="2000" b="1" smtClean="0">
                <a:solidFill>
                  <a:schemeClr val="bg1"/>
                </a:solidFill>
                <a:latin typeface="微软雅黑" panose="020B0503020204020204" pitchFamily="34" charset="-122"/>
                <a:ea typeface="微软雅黑" panose="020B0503020204020204" pitchFamily="34" charset="-122"/>
              </a:rPr>
              <a:t> </a:t>
            </a:r>
            <a:r>
              <a:rPr lang="en-US" altLang="zh-CN" sz="2000" b="1" smtClean="0">
                <a:solidFill>
                  <a:schemeClr val="bg1"/>
                </a:solidFill>
                <a:latin typeface="微软雅黑" panose="020B0503020204020204" pitchFamily="34" charset="-122"/>
                <a:ea typeface="微软雅黑" panose="020B0503020204020204" pitchFamily="34" charset="-122"/>
              </a:rPr>
              <a:t>l</a:t>
            </a:r>
            <a:r>
              <a:rPr lang="en-US" altLang="zh-CN" sz="2000" b="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smtClean="0">
                <a:solidFill>
                  <a:schemeClr val="bg1"/>
                </a:solidFill>
                <a:latin typeface="微软雅黑" panose="020B0503020204020204" pitchFamily="34" charset="-122"/>
                <a:ea typeface="微软雅黑" panose="020B0503020204020204" pitchFamily="34" charset="-122"/>
              </a:rPr>
              <a:t>只有一个入口：不得从结构外随意转入结构中某点。</a:t>
            </a:r>
            <a:endParaRPr lang="zh-CN" altLang="en-US" sz="2000" b="1"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20000"/>
              </a:lnSpc>
              <a:buFont typeface="Symbol" panose="05050102010706020507" pitchFamily="18" charset="2"/>
              <a:buNone/>
            </a:pPr>
            <a:r>
              <a:rPr lang="zh-CN" altLang="en-US" sz="2000" b="1" smtClean="0">
                <a:solidFill>
                  <a:schemeClr val="bg1"/>
                </a:solidFill>
                <a:latin typeface="微软雅黑" panose="020B0503020204020204" pitchFamily="34" charset="-122"/>
                <a:ea typeface="微软雅黑" panose="020B0503020204020204" pitchFamily="34" charset="-122"/>
              </a:rPr>
              <a:t> </a:t>
            </a:r>
            <a:r>
              <a:rPr lang="en-US" altLang="zh-CN" sz="2000" b="1" smtClean="0">
                <a:solidFill>
                  <a:schemeClr val="bg1"/>
                </a:solidFill>
                <a:latin typeface="微软雅黑" panose="020B0503020204020204" pitchFamily="34" charset="-122"/>
                <a:ea typeface="微软雅黑" panose="020B0503020204020204" pitchFamily="34" charset="-122"/>
              </a:rPr>
              <a:t>l</a:t>
            </a:r>
            <a:r>
              <a:rPr lang="en-US" altLang="zh-CN" sz="2000" b="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smtClean="0">
                <a:solidFill>
                  <a:schemeClr val="bg1"/>
                </a:solidFill>
                <a:latin typeface="微软雅黑" panose="020B0503020204020204" pitchFamily="34" charset="-122"/>
                <a:ea typeface="微软雅黑" panose="020B0503020204020204" pitchFamily="34" charset="-122"/>
              </a:rPr>
              <a:t>只有一个出口：不得从结构内某个位置随意转出（跳出）。</a:t>
            </a:r>
            <a:endParaRPr lang="zh-CN" altLang="en-US" sz="2000" b="1"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20000"/>
              </a:lnSpc>
              <a:buFont typeface="Symbol" panose="05050102010706020507" pitchFamily="18" charset="2"/>
              <a:buNone/>
            </a:pPr>
            <a:r>
              <a:rPr lang="zh-CN" altLang="en-US" sz="2000" b="1" smtClean="0">
                <a:solidFill>
                  <a:schemeClr val="bg1"/>
                </a:solidFill>
                <a:latin typeface="微软雅黑" panose="020B0503020204020204" pitchFamily="34" charset="-122"/>
                <a:ea typeface="微软雅黑" panose="020B0503020204020204" pitchFamily="34" charset="-122"/>
              </a:rPr>
              <a:t> </a:t>
            </a:r>
            <a:r>
              <a:rPr lang="en-US" altLang="zh-CN" sz="2000" b="1" smtClean="0">
                <a:solidFill>
                  <a:schemeClr val="bg1"/>
                </a:solidFill>
                <a:latin typeface="微软雅黑" panose="020B0503020204020204" pitchFamily="34" charset="-122"/>
                <a:ea typeface="微软雅黑" panose="020B0503020204020204" pitchFamily="34" charset="-122"/>
              </a:rPr>
              <a:t>l</a:t>
            </a:r>
            <a:r>
              <a:rPr lang="en-US" altLang="zh-CN" sz="2000" b="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smtClean="0">
                <a:solidFill>
                  <a:schemeClr val="bg1"/>
                </a:solidFill>
                <a:latin typeface="微软雅黑" panose="020B0503020204020204" pitchFamily="34" charset="-122"/>
                <a:ea typeface="微软雅黑" panose="020B0503020204020204" pitchFamily="34" charset="-122"/>
              </a:rPr>
              <a:t>结构中的每一部分都有机会被执行到。（没有“死语句”）</a:t>
            </a:r>
            <a:endParaRPr lang="zh-CN" altLang="en-US" sz="2000" b="1"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20000"/>
              </a:lnSpc>
              <a:buFont typeface="Symbol" panose="05050102010706020507" pitchFamily="18" charset="2"/>
              <a:buNone/>
            </a:pPr>
            <a:r>
              <a:rPr lang="zh-CN" altLang="en-US" sz="2000" b="1" smtClean="0">
                <a:solidFill>
                  <a:schemeClr val="bg1"/>
                </a:solidFill>
                <a:latin typeface="微软雅黑" panose="020B0503020204020204" pitchFamily="34" charset="-122"/>
                <a:ea typeface="微软雅黑" panose="020B0503020204020204" pitchFamily="34" charset="-122"/>
              </a:rPr>
              <a:t> </a:t>
            </a:r>
            <a:r>
              <a:rPr lang="en-US" altLang="zh-CN" sz="2000" b="1" smtClean="0">
                <a:solidFill>
                  <a:schemeClr val="bg1"/>
                </a:solidFill>
                <a:latin typeface="微软雅黑" panose="020B0503020204020204" pitchFamily="34" charset="-122"/>
                <a:ea typeface="微软雅黑" panose="020B0503020204020204" pitchFamily="34" charset="-122"/>
              </a:rPr>
              <a:t>l</a:t>
            </a:r>
            <a:r>
              <a:rPr lang="en-US" altLang="zh-CN" sz="2000" b="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smtClean="0">
                <a:solidFill>
                  <a:schemeClr val="bg1"/>
                </a:solidFill>
                <a:latin typeface="微软雅黑" panose="020B0503020204020204" pitchFamily="34" charset="-122"/>
                <a:ea typeface="微软雅黑" panose="020B0503020204020204" pitchFamily="34" charset="-122"/>
              </a:rPr>
              <a:t>结构内不存在“死循环”（无终止的循环）</a:t>
            </a:r>
            <a:endParaRPr lang="zh-CN" altLang="en-US" sz="2000" b="1"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20000"/>
              </a:lnSpc>
              <a:buFont typeface="Symbol" panose="05050102010706020507" pitchFamily="18" charset="2"/>
              <a:buNone/>
            </a:pPr>
            <a:r>
              <a:rPr lang="zh-CN" altLang="en-US" sz="2000" b="1" smtClean="0">
                <a:solidFill>
                  <a:schemeClr val="bg1"/>
                </a:solidFill>
                <a:latin typeface="微软雅黑" panose="020B0503020204020204" pitchFamily="34" charset="-122"/>
                <a:ea typeface="微软雅黑" panose="020B0503020204020204" pitchFamily="34" charset="-122"/>
              </a:rPr>
              <a:t>    已经证明：由三种基本结构顺序组成的算法结构，可以解决任何复杂问题。</a:t>
            </a:r>
            <a:r>
              <a:rPr lang="zh-CN" altLang="en-US" sz="2000" b="1" u="sng" smtClean="0">
                <a:solidFill>
                  <a:schemeClr val="bg1"/>
                </a:solidFill>
                <a:latin typeface="微软雅黑" panose="020B0503020204020204" pitchFamily="34" charset="-122"/>
                <a:ea typeface="微软雅黑" panose="020B0503020204020204" pitchFamily="34" charset="-122"/>
              </a:rPr>
              <a:t>由基本结构组成的算法属于“结构化”算法</a:t>
            </a:r>
            <a:r>
              <a:rPr lang="zh-CN" altLang="en-US" sz="2000" b="1" smtClean="0">
                <a:solidFill>
                  <a:schemeClr val="bg1"/>
                </a:solidFill>
                <a:latin typeface="微软雅黑" panose="020B0503020204020204" pitchFamily="34" charset="-122"/>
                <a:ea typeface="微软雅黑" panose="020B0503020204020204" pitchFamily="34" charset="-122"/>
              </a:rPr>
              <a:t>。</a:t>
            </a:r>
            <a:endParaRPr lang="zh-CN" altLang="en-US" sz="2000" b="1" smtClean="0">
              <a:solidFill>
                <a:schemeClr val="bg1"/>
              </a:solidFill>
              <a:latin typeface="微软雅黑" panose="020B0503020204020204" pitchFamily="34" charset="-122"/>
              <a:ea typeface="微软雅黑" panose="020B0503020204020204" pitchFamily="34" charset="-122"/>
            </a:endParaRPr>
          </a:p>
          <a:p>
            <a:pPr algn="just" eaLnBrk="1" hangingPunct="1">
              <a:lnSpc>
                <a:spcPct val="120000"/>
              </a:lnSpc>
            </a:pPr>
            <a:endParaRPr lang="en-US" altLang="zh-CN" sz="2000" b="1" smtClean="0">
              <a:solidFill>
                <a:schemeClr val="bg1"/>
              </a:solidFill>
              <a:latin typeface="微软雅黑" panose="020B0503020204020204" pitchFamily="34" charset="-122"/>
              <a:ea typeface="微软雅黑" panose="020B0503020204020204" pitchFamily="34" charset="-122"/>
            </a:endParaRPr>
          </a:p>
        </p:txBody>
      </p:sp>
      <p:pic>
        <p:nvPicPr>
          <p:cNvPr id="133123" name="Picture 5" descr="N78IV)SFDIH5}YAKR5$G@96"/>
          <p:cNvPicPr>
            <a:picLocks noChangeAspect="1" noChangeArrowheads="1"/>
          </p:cNvPicPr>
          <p:nvPr/>
        </p:nvPicPr>
        <p:blipFill>
          <a:blip r:embed="rId1"/>
          <a:srcRect/>
          <a:stretch>
            <a:fillRect/>
          </a:stretch>
        </p:blipFill>
        <p:spPr bwMode="auto">
          <a:xfrm>
            <a:off x="501620" y="404813"/>
            <a:ext cx="7713718" cy="26098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755623" y="679462"/>
            <a:ext cx="6521450" cy="890587"/>
          </a:xfrm>
        </p:spPr>
        <p:txBody>
          <a:bodyPr/>
          <a:lstStyle/>
          <a:p>
            <a:pPr eaLnBrk="1" hangingPunct="1"/>
            <a:r>
              <a:rPr lang="zh-CN" altLang="en-US" sz="3200" b="1" smtClean="0">
                <a:solidFill>
                  <a:schemeClr val="bg1"/>
                </a:solidFill>
                <a:latin typeface="微软雅黑" panose="020B0503020204020204" pitchFamily="34" charset="-122"/>
                <a:ea typeface="微软雅黑" panose="020B0503020204020204" pitchFamily="34" charset="-122"/>
              </a:rPr>
              <a:t>用</a:t>
            </a:r>
            <a:r>
              <a:rPr lang="en-US" altLang="zh-CN" sz="3200" b="1" smtClean="0">
                <a:solidFill>
                  <a:schemeClr val="bg1"/>
                </a:solidFill>
                <a:latin typeface="微软雅黑" panose="020B0503020204020204" pitchFamily="34" charset="-122"/>
                <a:ea typeface="微软雅黑" panose="020B0503020204020204" pitchFamily="34" charset="-122"/>
              </a:rPr>
              <a:t>N-S</a:t>
            </a:r>
            <a:r>
              <a:rPr lang="zh-CN" altLang="en-US" sz="3200" b="1" smtClean="0">
                <a:solidFill>
                  <a:schemeClr val="bg1"/>
                </a:solidFill>
                <a:latin typeface="微软雅黑" panose="020B0503020204020204" pitchFamily="34" charset="-122"/>
                <a:ea typeface="微软雅黑" panose="020B0503020204020204" pitchFamily="34" charset="-122"/>
              </a:rPr>
              <a:t>流程图表示算法</a:t>
            </a:r>
            <a:endParaRPr lang="zh-CN" altLang="en-US" sz="3200" b="1" smtClean="0">
              <a:solidFill>
                <a:schemeClr val="bg1"/>
              </a:solidFill>
              <a:latin typeface="微软雅黑" panose="020B0503020204020204" pitchFamily="34" charset="-122"/>
              <a:ea typeface="微软雅黑" panose="020B0503020204020204" pitchFamily="34" charset="-122"/>
            </a:endParaRPr>
          </a:p>
        </p:txBody>
      </p:sp>
      <p:sp>
        <p:nvSpPr>
          <p:cNvPr id="135171" name="Rectangle 3"/>
          <p:cNvSpPr>
            <a:spLocks noGrp="1" noChangeArrowheads="1"/>
          </p:cNvSpPr>
          <p:nvPr>
            <p:ph type="body" idx="1"/>
          </p:nvPr>
        </p:nvSpPr>
        <p:spPr>
          <a:xfrm>
            <a:off x="642910" y="1658949"/>
            <a:ext cx="7772400" cy="3484563"/>
          </a:xfrm>
        </p:spPr>
        <p:txBody>
          <a:bodyPr/>
          <a:lstStyle/>
          <a:p>
            <a:pPr eaLnBrk="1" hangingPunct="1">
              <a:lnSpc>
                <a:spcPct val="90000"/>
              </a:lnSpc>
            </a:pPr>
            <a:r>
              <a:rPr lang="zh-CN" altLang="en-US" sz="2800" smtClean="0">
                <a:solidFill>
                  <a:schemeClr val="bg1"/>
                </a:solidFill>
                <a:latin typeface="微软雅黑" panose="020B0503020204020204" pitchFamily="34" charset="-122"/>
                <a:ea typeface="微软雅黑" panose="020B0503020204020204" pitchFamily="34" charset="-122"/>
              </a:rPr>
              <a:t>基本结构的顺序组合可以表示任何复杂的算法结构，那么，基本结构之间的流程线就属于多余的了，于是美国学者</a:t>
            </a:r>
            <a:r>
              <a:rPr lang="en-US" altLang="zh-CN" sz="2800" smtClean="0">
                <a:solidFill>
                  <a:schemeClr val="bg1"/>
                </a:solidFill>
                <a:latin typeface="微软雅黑" panose="020B0503020204020204" pitchFamily="34" charset="-122"/>
                <a:ea typeface="微软雅黑" panose="020B0503020204020204" pitchFamily="34" charset="-122"/>
              </a:rPr>
              <a:t>I.Nasii</a:t>
            </a:r>
            <a:r>
              <a:rPr lang="zh-CN" altLang="en-US" sz="2800" smtClean="0">
                <a:solidFill>
                  <a:schemeClr val="bg1"/>
                </a:solidFill>
                <a:latin typeface="微软雅黑" panose="020B0503020204020204" pitchFamily="34" charset="-122"/>
                <a:ea typeface="微软雅黑" panose="020B0503020204020204" pitchFamily="34" charset="-122"/>
              </a:rPr>
              <a:t>和</a:t>
            </a:r>
            <a:r>
              <a:rPr lang="en-US" altLang="zh-CN" sz="2800" smtClean="0">
                <a:solidFill>
                  <a:schemeClr val="bg1"/>
                </a:solidFill>
                <a:latin typeface="微软雅黑" panose="020B0503020204020204" pitchFamily="34" charset="-122"/>
                <a:ea typeface="微软雅黑" panose="020B0503020204020204" pitchFamily="34" charset="-122"/>
              </a:rPr>
              <a:t>B.shneiderman </a:t>
            </a:r>
            <a:r>
              <a:rPr lang="zh-CN" altLang="en-US" sz="2800" smtClean="0">
                <a:solidFill>
                  <a:schemeClr val="bg1"/>
                </a:solidFill>
                <a:latin typeface="微软雅黑" panose="020B0503020204020204" pitchFamily="34" charset="-122"/>
                <a:ea typeface="微软雅黑" panose="020B0503020204020204" pitchFamily="34" charset="-122"/>
              </a:rPr>
              <a:t>于</a:t>
            </a:r>
            <a:r>
              <a:rPr lang="en-US" altLang="zh-CN" sz="2800" smtClean="0">
                <a:solidFill>
                  <a:schemeClr val="bg1"/>
                </a:solidFill>
                <a:latin typeface="微软雅黑" panose="020B0503020204020204" pitchFamily="34" charset="-122"/>
                <a:ea typeface="微软雅黑" panose="020B0503020204020204" pitchFamily="34" charset="-122"/>
              </a:rPr>
              <a:t>1973</a:t>
            </a:r>
            <a:r>
              <a:rPr lang="zh-CN" altLang="en-US" sz="2800" smtClean="0">
                <a:solidFill>
                  <a:schemeClr val="bg1"/>
                </a:solidFill>
                <a:latin typeface="微软雅黑" panose="020B0503020204020204" pitchFamily="34" charset="-122"/>
                <a:ea typeface="微软雅黑" panose="020B0503020204020204" pitchFamily="34" charset="-122"/>
              </a:rPr>
              <a:t>年提出了一种新的流程图形式。</a:t>
            </a:r>
            <a:endParaRPr lang="zh-CN" altLang="en-US" sz="2800" smtClean="0">
              <a:solidFill>
                <a:schemeClr val="bg1"/>
              </a:solidFill>
              <a:latin typeface="微软雅黑" panose="020B0503020204020204" pitchFamily="34" charset="-122"/>
              <a:ea typeface="微软雅黑" panose="020B0503020204020204" pitchFamily="34" charset="-122"/>
            </a:endParaRPr>
          </a:p>
          <a:p>
            <a:pPr eaLnBrk="1" hangingPunct="1">
              <a:lnSpc>
                <a:spcPct val="90000"/>
              </a:lnSpc>
            </a:pPr>
            <a:r>
              <a:rPr lang="zh-CN" altLang="en-US" sz="2800" b="1" smtClean="0">
                <a:solidFill>
                  <a:schemeClr val="bg1"/>
                </a:solidFill>
                <a:latin typeface="微软雅黑" panose="020B0503020204020204" pitchFamily="34" charset="-122"/>
                <a:ea typeface="微软雅黑" panose="020B0503020204020204" pitchFamily="34" charset="-122"/>
              </a:rPr>
              <a:t>全部算法写在一个矩形框内，完全去掉了带箭头的流程线。这种流程图称为</a:t>
            </a:r>
            <a:r>
              <a:rPr lang="en-US" altLang="zh-CN" sz="2800" b="1" smtClean="0">
                <a:solidFill>
                  <a:schemeClr val="bg1"/>
                </a:solidFill>
                <a:latin typeface="微软雅黑" panose="020B0503020204020204" pitchFamily="34" charset="-122"/>
                <a:ea typeface="微软雅黑" panose="020B0503020204020204" pitchFamily="34" charset="-122"/>
              </a:rPr>
              <a:t>N-S</a:t>
            </a:r>
            <a:r>
              <a:rPr lang="zh-CN" altLang="en-US" sz="2800" b="1" smtClean="0">
                <a:solidFill>
                  <a:schemeClr val="bg1"/>
                </a:solidFill>
                <a:latin typeface="微软雅黑" panose="020B0503020204020204" pitchFamily="34" charset="-122"/>
                <a:ea typeface="微软雅黑" panose="020B0503020204020204" pitchFamily="34" charset="-122"/>
              </a:rPr>
              <a:t>结构化流程图</a:t>
            </a:r>
            <a:r>
              <a:rPr lang="en-US" altLang="zh-CN" sz="2800" b="1" smtClean="0">
                <a:solidFill>
                  <a:schemeClr val="bg1"/>
                </a:solidFill>
                <a:latin typeface="微软雅黑" panose="020B0503020204020204" pitchFamily="34" charset="-122"/>
                <a:ea typeface="微软雅黑" panose="020B0503020204020204" pitchFamily="34" charset="-122"/>
              </a:rPr>
              <a:t>(</a:t>
            </a:r>
            <a:r>
              <a:rPr lang="zh-CN" altLang="en-US" sz="2800" b="1" smtClean="0">
                <a:solidFill>
                  <a:schemeClr val="bg1"/>
                </a:solidFill>
                <a:latin typeface="微软雅黑" panose="020B0503020204020204" pitchFamily="34" charset="-122"/>
                <a:ea typeface="微软雅黑" panose="020B0503020204020204" pitchFamily="34" charset="-122"/>
              </a:rPr>
              <a:t>盒图</a:t>
            </a:r>
            <a:r>
              <a:rPr lang="en-US" altLang="zh-CN" sz="2800" b="1" smtClean="0">
                <a:solidFill>
                  <a:schemeClr val="bg1"/>
                </a:solidFill>
                <a:latin typeface="微软雅黑" panose="020B0503020204020204" pitchFamily="34" charset="-122"/>
                <a:ea typeface="微软雅黑" panose="020B0503020204020204" pitchFamily="34" charset="-122"/>
              </a:rPr>
              <a:t>)</a:t>
            </a:r>
            <a:r>
              <a:rPr lang="zh-CN" altLang="en-US" sz="2800" b="1" smtClean="0">
                <a:solidFill>
                  <a:schemeClr val="bg1"/>
                </a:solidFill>
                <a:latin typeface="微软雅黑" panose="020B0503020204020204" pitchFamily="34" charset="-122"/>
                <a:ea typeface="微软雅黑" panose="020B0503020204020204" pitchFamily="34" charset="-122"/>
              </a:rPr>
              <a:t>。</a:t>
            </a:r>
            <a:endParaRPr lang="zh-CN" altLang="en-US" sz="2800" b="1" smtClean="0">
              <a:solidFill>
                <a:schemeClr val="bg1"/>
              </a:solidFill>
              <a:latin typeface="微软雅黑" panose="020B0503020204020204" pitchFamily="34" charset="-122"/>
              <a:ea typeface="微软雅黑" panose="020B0503020204020204" pitchFamily="34" charset="-122"/>
            </a:endParaRPr>
          </a:p>
          <a:p>
            <a:pPr eaLnBrk="1" hangingPunct="1">
              <a:lnSpc>
                <a:spcPct val="90000"/>
              </a:lnSpc>
            </a:pPr>
            <a:r>
              <a:rPr lang="en-US" altLang="zh-CN" sz="2800" b="1" smtClean="0">
                <a:solidFill>
                  <a:schemeClr val="bg1"/>
                </a:solidFill>
                <a:latin typeface="微软雅黑" panose="020B0503020204020204" pitchFamily="34" charset="-122"/>
                <a:ea typeface="微软雅黑" panose="020B0503020204020204" pitchFamily="34" charset="-122"/>
              </a:rPr>
              <a:t>N-S</a:t>
            </a:r>
            <a:r>
              <a:rPr lang="zh-CN" altLang="en-US" sz="2800" b="1" smtClean="0">
                <a:solidFill>
                  <a:schemeClr val="bg1"/>
                </a:solidFill>
                <a:latin typeface="微软雅黑" panose="020B0503020204020204" pitchFamily="34" charset="-122"/>
                <a:ea typeface="微软雅黑" panose="020B0503020204020204" pitchFamily="34" charset="-122"/>
              </a:rPr>
              <a:t>流程图适于结构化程序设计</a:t>
            </a:r>
            <a:endParaRPr lang="zh-CN" altLang="en-US" sz="2800" b="1"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194" name="Rectangle 3"/>
          <p:cNvSpPr>
            <a:spLocks noChangeArrowheads="1"/>
          </p:cNvSpPr>
          <p:nvPr/>
        </p:nvSpPr>
        <p:spPr bwMode="auto">
          <a:xfrm>
            <a:off x="857224" y="965209"/>
            <a:ext cx="6169025" cy="762000"/>
          </a:xfrm>
          <a:prstGeom prst="rect">
            <a:avLst/>
          </a:prstGeom>
          <a:noFill/>
          <a:ln w="9525">
            <a:noFill/>
            <a:miter lim="800000"/>
          </a:ln>
        </p:spPr>
        <p:txBody>
          <a:bodyPr/>
          <a:lstStyle/>
          <a:p>
            <a:pPr eaLnBrk="1" hangingPunct="1"/>
            <a:r>
              <a:rPr lang="zh-CN" altLang="en-US" sz="2800" dirty="0">
                <a:solidFill>
                  <a:schemeClr val="bg1"/>
                </a:solidFill>
                <a:ea typeface="微软雅黑" panose="020B0503020204020204" pitchFamily="34" charset="-122"/>
              </a:rPr>
              <a:t>（</a:t>
            </a:r>
            <a:r>
              <a:rPr lang="en-US" altLang="zh-CN" sz="2800" dirty="0">
                <a:solidFill>
                  <a:schemeClr val="bg1"/>
                </a:solidFill>
                <a:ea typeface="微软雅黑" panose="020B0503020204020204" pitchFamily="34" charset="-122"/>
              </a:rPr>
              <a:t>1</a:t>
            </a:r>
            <a:r>
              <a:rPr lang="zh-CN" altLang="en-US" sz="2800" dirty="0">
                <a:solidFill>
                  <a:schemeClr val="bg1"/>
                </a:solidFill>
                <a:ea typeface="微软雅黑" panose="020B0503020204020204" pitchFamily="34" charset="-122"/>
              </a:rPr>
              <a:t>）顺序结构程序设计</a:t>
            </a:r>
            <a:endParaRPr lang="zh-CN" altLang="en-US" sz="2800" dirty="0">
              <a:solidFill>
                <a:schemeClr val="bg1"/>
              </a:solidFill>
              <a:ea typeface="微软雅黑" panose="020B0503020204020204" pitchFamily="34" charset="-122"/>
            </a:endParaRPr>
          </a:p>
        </p:txBody>
      </p:sp>
      <p:sp>
        <p:nvSpPr>
          <p:cNvPr id="136195" name="Rectangle 4"/>
          <p:cNvSpPr>
            <a:spLocks noChangeArrowheads="1"/>
          </p:cNvSpPr>
          <p:nvPr/>
        </p:nvSpPr>
        <p:spPr bwMode="auto">
          <a:xfrm>
            <a:off x="1955774" y="2428868"/>
            <a:ext cx="1758970" cy="539750"/>
          </a:xfrm>
          <a:prstGeom prst="rect">
            <a:avLst/>
          </a:prstGeom>
          <a:solidFill>
            <a:srgbClr val="00FFFF"/>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r>
              <a:rPr lang="zh-CN" altLang="en-US" sz="2800" dirty="0">
                <a:solidFill>
                  <a:srgbClr val="660033"/>
                </a:solidFill>
                <a:ea typeface="楷体_GB2312" pitchFamily="49" charset="-122"/>
              </a:rPr>
              <a:t>执行</a:t>
            </a:r>
            <a:r>
              <a:rPr lang="en-US" altLang="zh-CN" sz="2800" dirty="0">
                <a:solidFill>
                  <a:srgbClr val="660033"/>
                </a:solidFill>
                <a:ea typeface="楷体_GB2312" pitchFamily="49" charset="-122"/>
              </a:rPr>
              <a:t>a</a:t>
            </a:r>
            <a:r>
              <a:rPr lang="zh-CN" altLang="en-US" sz="2800" dirty="0">
                <a:solidFill>
                  <a:srgbClr val="660033"/>
                </a:solidFill>
                <a:ea typeface="楷体_GB2312" pitchFamily="49" charset="-122"/>
              </a:rPr>
              <a:t>块</a:t>
            </a:r>
            <a:endParaRPr lang="zh-CN" altLang="en-US" sz="2800" dirty="0">
              <a:solidFill>
                <a:srgbClr val="660033"/>
              </a:solidFill>
              <a:ea typeface="楷体_GB2312" pitchFamily="49" charset="-122"/>
            </a:endParaRPr>
          </a:p>
        </p:txBody>
      </p:sp>
      <p:sp>
        <p:nvSpPr>
          <p:cNvPr id="136196" name="Rectangle 5"/>
          <p:cNvSpPr>
            <a:spLocks noChangeArrowheads="1"/>
          </p:cNvSpPr>
          <p:nvPr/>
        </p:nvSpPr>
        <p:spPr bwMode="auto">
          <a:xfrm>
            <a:off x="1952599" y="2967030"/>
            <a:ext cx="1762145" cy="539750"/>
          </a:xfrm>
          <a:prstGeom prst="rect">
            <a:avLst/>
          </a:prstGeom>
          <a:solidFill>
            <a:srgbClr val="00FFFF"/>
          </a:solidFill>
          <a:ln w="9525">
            <a:solidFill>
              <a:schemeClr val="bg2"/>
            </a:solidFill>
            <a:miter lim="800000"/>
          </a:ln>
          <a:effectLst>
            <a:outerShdw dist="107763" dir="2700000" algn="ctr" rotWithShape="0">
              <a:srgbClr val="808080"/>
            </a:outerShdw>
          </a:effectLst>
        </p:spPr>
        <p:txBody>
          <a:bodyPr wrap="none" anchor="ctr"/>
          <a:lstStyle/>
          <a:p>
            <a:pPr algn="ctr" eaLnBrk="1" hangingPunct="1"/>
            <a:r>
              <a:rPr lang="zh-CN" altLang="en-US" sz="2800">
                <a:solidFill>
                  <a:srgbClr val="660033"/>
                </a:solidFill>
                <a:ea typeface="楷体_GB2312" pitchFamily="49" charset="-122"/>
              </a:rPr>
              <a:t>执行</a:t>
            </a:r>
            <a:r>
              <a:rPr lang="en-US" altLang="zh-CN" sz="2800">
                <a:solidFill>
                  <a:srgbClr val="660033"/>
                </a:solidFill>
                <a:ea typeface="楷体_GB2312" pitchFamily="49" charset="-122"/>
              </a:rPr>
              <a:t>b</a:t>
            </a:r>
            <a:r>
              <a:rPr lang="zh-CN" altLang="en-US" sz="2800">
                <a:solidFill>
                  <a:srgbClr val="660033"/>
                </a:solidFill>
                <a:ea typeface="楷体_GB2312" pitchFamily="49" charset="-122"/>
              </a:rPr>
              <a:t>块</a:t>
            </a:r>
            <a:endParaRPr lang="zh-CN" altLang="en-US" sz="2800">
              <a:solidFill>
                <a:schemeClr val="bg2"/>
              </a:solidFill>
              <a:ea typeface="楷体_GB2312" pitchFamily="49" charset="-122"/>
            </a:endParaRPr>
          </a:p>
        </p:txBody>
      </p:sp>
      <p:sp>
        <p:nvSpPr>
          <p:cNvPr id="136197" name="Text Box 6"/>
          <p:cNvSpPr txBox="1">
            <a:spLocks noChangeArrowheads="1"/>
          </p:cNvSpPr>
          <p:nvPr/>
        </p:nvSpPr>
        <p:spPr bwMode="auto">
          <a:xfrm>
            <a:off x="1457335" y="1622434"/>
            <a:ext cx="4343400" cy="391143"/>
          </a:xfrm>
          <a:prstGeom prst="rect">
            <a:avLst/>
          </a:prstGeom>
          <a:noFill/>
          <a:ln w="9525">
            <a:noFill/>
            <a:miter lim="800000"/>
          </a:ln>
        </p:spPr>
        <p:txBody>
          <a:bodyPr lIns="21600" tIns="10800" rIns="21600" bIns="10800" anchor="ctr">
            <a:spAutoFit/>
          </a:bodyPr>
          <a:lstStyle/>
          <a:p>
            <a:pPr eaLnBrk="1" hangingPunct="1">
              <a:spcBef>
                <a:spcPct val="20000"/>
              </a:spcBef>
              <a:buFontTx/>
              <a:buChar char="•"/>
            </a:pPr>
            <a:r>
              <a:rPr lang="zh-CN" altLang="en-US" dirty="0">
                <a:solidFill>
                  <a:schemeClr val="accent5">
                    <a:lumMod val="50000"/>
                  </a:schemeClr>
                </a:solidFill>
                <a:ea typeface="微软雅黑" panose="020B0503020204020204" pitchFamily="34" charset="-122"/>
              </a:rPr>
              <a:t>依次顺序执行程序语句</a:t>
            </a:r>
            <a:endParaRPr lang="zh-CN" altLang="en-US" dirty="0">
              <a:solidFill>
                <a:schemeClr val="accent5">
                  <a:lumMod val="50000"/>
                </a:schemeClr>
              </a:solidFill>
              <a:ea typeface="微软雅黑" panose="020B0503020204020204" pitchFamily="34" charset="-122"/>
            </a:endParaRPr>
          </a:p>
        </p:txBody>
      </p:sp>
      <p:sp>
        <p:nvSpPr>
          <p:cNvPr id="136198" name="Rectangle 7"/>
          <p:cNvSpPr>
            <a:spLocks noChangeArrowheads="1"/>
          </p:cNvSpPr>
          <p:nvPr/>
        </p:nvSpPr>
        <p:spPr bwMode="auto">
          <a:xfrm>
            <a:off x="1426237" y="4124334"/>
            <a:ext cx="4003019" cy="461665"/>
          </a:xfrm>
          <a:prstGeom prst="rect">
            <a:avLst/>
          </a:prstGeom>
          <a:noFill/>
          <a:ln w="9525">
            <a:noFill/>
            <a:miter lim="800000"/>
          </a:ln>
        </p:spPr>
        <p:txBody>
          <a:bodyPr wrap="none">
            <a:spAutoFit/>
          </a:bodyPr>
          <a:lstStyle/>
          <a:p>
            <a:pPr eaLnBrk="1" hangingPunct="1">
              <a:spcBef>
                <a:spcPct val="20000"/>
              </a:spcBef>
              <a:buFontTx/>
              <a:buChar char="•"/>
            </a:pPr>
            <a:r>
              <a:rPr lang="zh-CN" altLang="en-US" dirty="0">
                <a:solidFill>
                  <a:schemeClr val="accent5">
                    <a:lumMod val="50000"/>
                  </a:schemeClr>
                </a:solidFill>
                <a:ea typeface="微软雅黑" panose="020B0503020204020204" pitchFamily="34" charset="-122"/>
              </a:rPr>
              <a:t>先执行</a:t>
            </a:r>
            <a:r>
              <a:rPr lang="en-US" altLang="zh-CN" dirty="0">
                <a:solidFill>
                  <a:schemeClr val="accent5">
                    <a:lumMod val="50000"/>
                  </a:schemeClr>
                </a:solidFill>
                <a:ea typeface="微软雅黑" panose="020B0503020204020204" pitchFamily="34" charset="-122"/>
              </a:rPr>
              <a:t>a</a:t>
            </a:r>
            <a:r>
              <a:rPr lang="zh-CN" altLang="en-US" dirty="0">
                <a:solidFill>
                  <a:schemeClr val="accent5">
                    <a:lumMod val="50000"/>
                  </a:schemeClr>
                </a:solidFill>
                <a:ea typeface="微软雅黑" panose="020B0503020204020204" pitchFamily="34" charset="-122"/>
              </a:rPr>
              <a:t>操作，再执行</a:t>
            </a:r>
            <a:r>
              <a:rPr lang="en-US" altLang="zh-CN" dirty="0">
                <a:solidFill>
                  <a:schemeClr val="accent5">
                    <a:lumMod val="50000"/>
                  </a:schemeClr>
                </a:solidFill>
                <a:ea typeface="微软雅黑" panose="020B0503020204020204" pitchFamily="34" charset="-122"/>
              </a:rPr>
              <a:t>b</a:t>
            </a:r>
            <a:r>
              <a:rPr lang="zh-CN" altLang="en-US" dirty="0">
                <a:solidFill>
                  <a:schemeClr val="accent5">
                    <a:lumMod val="50000"/>
                  </a:schemeClr>
                </a:solidFill>
                <a:ea typeface="微软雅黑" panose="020B0503020204020204" pitchFamily="34" charset="-122"/>
              </a:rPr>
              <a:t>操作</a:t>
            </a:r>
            <a:endParaRPr lang="zh-CN" altLang="en-US" dirty="0">
              <a:solidFill>
                <a:schemeClr val="accent5">
                  <a:lumMod val="50000"/>
                </a:schemeClr>
              </a:solidFill>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ock And Key">
  <a:themeElements>
    <a:clrScheme name="Lock And Key 4">
      <a:dk1>
        <a:srgbClr val="330000"/>
      </a:dk1>
      <a:lt1>
        <a:srgbClr val="FFFFCC"/>
      </a:lt1>
      <a:dk2>
        <a:srgbClr val="000000"/>
      </a:dk2>
      <a:lt2>
        <a:srgbClr val="FFCC00"/>
      </a:lt2>
      <a:accent1>
        <a:srgbClr val="FF9900"/>
      </a:accent1>
      <a:accent2>
        <a:srgbClr val="330099"/>
      </a:accent2>
      <a:accent3>
        <a:srgbClr val="AAAAAA"/>
      </a:accent3>
      <a:accent4>
        <a:srgbClr val="DADAAE"/>
      </a:accent4>
      <a:accent5>
        <a:srgbClr val="FFCAAA"/>
      </a:accent5>
      <a:accent6>
        <a:srgbClr val="2D008A"/>
      </a:accent6>
      <a:hlink>
        <a:srgbClr val="FF6633"/>
      </a:hlink>
      <a:folHlink>
        <a:srgbClr val="669900"/>
      </a:folHlink>
    </a:clrScheme>
    <a:fontScheme name="Lock And Key">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Lock And Key 1">
        <a:dk1>
          <a:srgbClr val="200B5B"/>
        </a:dk1>
        <a:lt1>
          <a:srgbClr val="EAEAEA"/>
        </a:lt1>
        <a:dk2>
          <a:srgbClr val="6600FF"/>
        </a:dk2>
        <a:lt2>
          <a:srgbClr val="FFCC66"/>
        </a:lt2>
        <a:accent1>
          <a:srgbClr val="EEB00B"/>
        </a:accent1>
        <a:accent2>
          <a:srgbClr val="6600CC"/>
        </a:accent2>
        <a:accent3>
          <a:srgbClr val="B8AAFF"/>
        </a:accent3>
        <a:accent4>
          <a:srgbClr val="C8C8C8"/>
        </a:accent4>
        <a:accent5>
          <a:srgbClr val="F5D4AA"/>
        </a:accent5>
        <a:accent6>
          <a:srgbClr val="5C00B9"/>
        </a:accent6>
        <a:hlink>
          <a:srgbClr val="FF33CC"/>
        </a:hlink>
        <a:folHlink>
          <a:srgbClr val="CC99FF"/>
        </a:folHlink>
      </a:clrScheme>
      <a:clrMap bg1="dk2" tx1="lt1" bg2="dk1" tx2="lt2" accent1="accent1" accent2="accent2" accent3="accent3" accent4="accent4" accent5="accent5" accent6="accent6" hlink="hlink" folHlink="folHlink"/>
    </a:extraClrScheme>
    <a:extraClrScheme>
      <a:clrScheme name="Lock And Key 2">
        <a:dk1>
          <a:srgbClr val="393939"/>
        </a:dk1>
        <a:lt1>
          <a:srgbClr val="FFFFFF"/>
        </a:lt1>
        <a:dk2>
          <a:srgbClr val="6600CC"/>
        </a:dk2>
        <a:lt2>
          <a:srgbClr val="CCCCFF"/>
        </a:lt2>
        <a:accent1>
          <a:srgbClr val="F9D87E"/>
        </a:accent1>
        <a:accent2>
          <a:srgbClr val="FFCCCC"/>
        </a:accent2>
        <a:accent3>
          <a:srgbClr val="FFFFFF"/>
        </a:accent3>
        <a:accent4>
          <a:srgbClr val="2F2F2F"/>
        </a:accent4>
        <a:accent5>
          <a:srgbClr val="FBE9C0"/>
        </a:accent5>
        <a:accent6>
          <a:srgbClr val="E7B9B9"/>
        </a:accent6>
        <a:hlink>
          <a:srgbClr val="FFCCFF"/>
        </a:hlink>
        <a:folHlink>
          <a:srgbClr val="99CCFF"/>
        </a:folHlink>
      </a:clrScheme>
      <a:clrMap bg1="lt1" tx1="dk1" bg2="lt2" tx2="dk2" accent1="accent1" accent2="accent2" accent3="accent3" accent4="accent4" accent5="accent5" accent6="accent6" hlink="hlink" folHlink="folHlink"/>
    </a:extraClrScheme>
    <a:extraClrScheme>
      <a:clrScheme name="Lock And Key 3">
        <a:dk1>
          <a:srgbClr val="000000"/>
        </a:dk1>
        <a:lt1>
          <a:srgbClr val="FFFFFF"/>
        </a:lt1>
        <a:dk2>
          <a:srgbClr val="000000"/>
        </a:dk2>
        <a:lt2>
          <a:srgbClr val="FFFFFF"/>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
      <a:clrScheme name="Lock And Key 4">
        <a:dk1>
          <a:srgbClr val="330000"/>
        </a:dk1>
        <a:lt1>
          <a:srgbClr val="FFFFCC"/>
        </a:lt1>
        <a:dk2>
          <a:srgbClr val="000000"/>
        </a:dk2>
        <a:lt2>
          <a:srgbClr val="FFCC00"/>
        </a:lt2>
        <a:accent1>
          <a:srgbClr val="FF9900"/>
        </a:accent1>
        <a:accent2>
          <a:srgbClr val="330099"/>
        </a:accent2>
        <a:accent3>
          <a:srgbClr val="AAAAAA"/>
        </a:accent3>
        <a:accent4>
          <a:srgbClr val="DADAAE"/>
        </a:accent4>
        <a:accent5>
          <a:srgbClr val="FFCAAA"/>
        </a:accent5>
        <a:accent6>
          <a:srgbClr val="2D008A"/>
        </a:accent6>
        <a:hlink>
          <a:srgbClr val="FF6633"/>
        </a:hlink>
        <a:folHlink>
          <a:srgbClr val="669900"/>
        </a:folHlink>
      </a:clrScheme>
      <a:clrMap bg1="dk2" tx1="lt1" bg2="dk1" tx2="lt2" accent1="accent1" accent2="accent2" accent3="accent3" accent4="accent4" accent5="accent5" accent6="accent6" hlink="hlink" folHlink="folHlink"/>
    </a:extraClrScheme>
    <a:extraClrScheme>
      <a:clrScheme name="Lock And Key 5">
        <a:dk1>
          <a:srgbClr val="333300"/>
        </a:dk1>
        <a:lt1>
          <a:srgbClr val="DDDDDD"/>
        </a:lt1>
        <a:dk2>
          <a:srgbClr val="996600"/>
        </a:dk2>
        <a:lt2>
          <a:srgbClr val="FFCC66"/>
        </a:lt2>
        <a:accent1>
          <a:srgbClr val="EEB00B"/>
        </a:accent1>
        <a:accent2>
          <a:srgbClr val="330099"/>
        </a:accent2>
        <a:accent3>
          <a:srgbClr val="CAB8AA"/>
        </a:accent3>
        <a:accent4>
          <a:srgbClr val="BDBDBD"/>
        </a:accent4>
        <a:accent5>
          <a:srgbClr val="F5D4AA"/>
        </a:accent5>
        <a:accent6>
          <a:srgbClr val="2D008A"/>
        </a:accent6>
        <a:hlink>
          <a:srgbClr val="FF6633"/>
        </a:hlink>
        <a:folHlink>
          <a:srgbClr val="CC9900"/>
        </a:folHlink>
      </a:clrScheme>
      <a:clrMap bg1="dk2" tx1="lt1" bg2="dk1" tx2="lt2" accent1="accent1" accent2="accent2" accent3="accent3" accent4="accent4" accent5="accent5" accent6="accent6" hlink="hlink" folHlink="folHlink"/>
    </a:extraClrScheme>
    <a:extraClrScheme>
      <a:clrScheme name="Lock And Key 6">
        <a:dk1>
          <a:srgbClr val="003300"/>
        </a:dk1>
        <a:lt1>
          <a:srgbClr val="FFFFCC"/>
        </a:lt1>
        <a:dk2>
          <a:srgbClr val="999933"/>
        </a:dk2>
        <a:lt2>
          <a:srgbClr val="FFFF66"/>
        </a:lt2>
        <a:accent1>
          <a:srgbClr val="CC9900"/>
        </a:accent1>
        <a:accent2>
          <a:srgbClr val="330099"/>
        </a:accent2>
        <a:accent3>
          <a:srgbClr val="CACAAD"/>
        </a:accent3>
        <a:accent4>
          <a:srgbClr val="DADAAE"/>
        </a:accent4>
        <a:accent5>
          <a:srgbClr val="E2CAAA"/>
        </a:accent5>
        <a:accent6>
          <a:srgbClr val="2D008A"/>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15063</Words>
  <Application>WPS 演示</Application>
  <PresentationFormat>全屏显示(4:3)</PresentationFormat>
  <Paragraphs>1313</Paragraphs>
  <Slides>108</Slides>
  <Notes>50</Notes>
  <HiddenSlides>0</HiddenSlides>
  <MMClips>1</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2</vt:i4>
      </vt:variant>
      <vt:variant>
        <vt:lpstr>幻灯片标题</vt:lpstr>
      </vt:variant>
      <vt:variant>
        <vt:i4>108</vt:i4>
      </vt:variant>
    </vt:vector>
  </HeadingPairs>
  <TitlesOfParts>
    <vt:vector size="132" baseType="lpstr">
      <vt:lpstr>Arial</vt:lpstr>
      <vt:lpstr>宋体</vt:lpstr>
      <vt:lpstr>Wingdings</vt:lpstr>
      <vt:lpstr>Times New Roman</vt:lpstr>
      <vt:lpstr>微软雅黑</vt:lpstr>
      <vt:lpstr>Symbol</vt:lpstr>
      <vt:lpstr>Calibri</vt:lpstr>
      <vt:lpstr>华文细黑</vt:lpstr>
      <vt:lpstr>Dotum</vt:lpstr>
      <vt:lpstr>Diavlo Medium</vt:lpstr>
      <vt:lpstr>Segoe Print</vt:lpstr>
      <vt:lpstr>MS PGothic</vt:lpstr>
      <vt:lpstr>Bebas Neue</vt:lpstr>
      <vt:lpstr>Arial Unicode MS</vt:lpstr>
      <vt:lpstr>Wingdings</vt:lpstr>
      <vt:lpstr>Garamond</vt:lpstr>
      <vt:lpstr>楷体_GB2312</vt:lpstr>
      <vt:lpstr>新宋体</vt:lpstr>
      <vt:lpstr>仿宋_GB2312</vt:lpstr>
      <vt:lpstr>黑体</vt:lpstr>
      <vt:lpstr>仿宋</vt:lpstr>
      <vt:lpstr>Lock And Key</vt:lpstr>
      <vt:lpstr>Word.Document.8</vt:lpstr>
      <vt:lpstr>PBrush</vt:lpstr>
      <vt:lpstr>计算机程序设计理论 			   C语言版</vt:lpstr>
      <vt:lpstr>PowerPoint 演示文稿</vt:lpstr>
      <vt:lpstr>PowerPoint 演示文稿</vt:lpstr>
      <vt:lpstr>PowerPoint 演示文稿</vt:lpstr>
      <vt:lpstr>PowerPoint 演示文稿</vt:lpstr>
      <vt:lpstr>课程章节</vt:lpstr>
      <vt:lpstr> 教材与参考书</vt:lpstr>
      <vt:lpstr>PowerPoint 演示文稿</vt:lpstr>
      <vt:lpstr>PowerPoint 演示文稿</vt:lpstr>
      <vt:lpstr>§1. 1 计算机发展史</vt:lpstr>
      <vt:lpstr>ENIAC (埃尼亚克)</vt:lpstr>
      <vt:lpstr>ENIAC：每秒5000次</vt:lpstr>
      <vt:lpstr>计算机简史</vt:lpstr>
      <vt:lpstr>第一代 电子管计算机（1946-1958） </vt:lpstr>
      <vt:lpstr>第二代 晶体管计算机（1956-1963） </vt:lpstr>
      <vt:lpstr>第三代 集成电路计算机（1964-1971） </vt:lpstr>
      <vt:lpstr>第四代 大规模集成电路计算机（1971至今） </vt:lpstr>
      <vt:lpstr>计算机发展史上的重要人物</vt:lpstr>
      <vt:lpstr>计算机科学之父：阿伦·图灵</vt:lpstr>
      <vt:lpstr>PowerPoint 演示文稿</vt:lpstr>
      <vt:lpstr>计算机之父—冯·诺依曼</vt:lpstr>
      <vt:lpstr>§1. 2计算机系统的组成和工作原理</vt:lpstr>
      <vt:lpstr>PowerPoint 演示文稿</vt:lpstr>
      <vt:lpstr>计算机工作原理示意图</vt:lpstr>
      <vt:lpstr>常用术语</vt:lpstr>
      <vt:lpstr>指令和指令系统</vt:lpstr>
      <vt:lpstr>PowerPoint 演示文稿</vt:lpstr>
      <vt:lpstr>PowerPoint 演示文稿</vt:lpstr>
      <vt:lpstr>PowerPoint 演示文稿</vt:lpstr>
      <vt:lpstr>程序设计语言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飞速发展的计算机技术</vt:lpstr>
      <vt:lpstr>PowerPoint 演示文稿</vt:lpstr>
      <vt:lpstr>PowerPoint 演示文稿</vt:lpstr>
      <vt:lpstr>PowerPoint 演示文稿</vt:lpstr>
      <vt:lpstr>PowerPoint 演示文稿</vt:lpstr>
      <vt:lpstr>PowerPoint 演示文稿</vt:lpstr>
      <vt:lpstr>CPU</vt:lpstr>
      <vt:lpstr>CPU发展史</vt:lpstr>
      <vt:lpstr>现今的CPU</vt:lpstr>
      <vt:lpstr>计算机主板</vt:lpstr>
      <vt:lpstr>计算机主板</vt:lpstr>
      <vt:lpstr>PowerPoint 演示文稿</vt:lpstr>
      <vt:lpstr>认识内存</vt:lpstr>
      <vt:lpstr>显示器 </vt:lpstr>
      <vt:lpstr>Microcontrollers：微控制器</vt:lpstr>
      <vt:lpstr>PowerPoint 演示文稿</vt:lpstr>
      <vt:lpstr>PowerPoint 演示文稿</vt:lpstr>
      <vt:lpstr>2、二进制、八进制、十进制、十六进制转换</vt:lpstr>
      <vt:lpstr>PowerPoint 演示文稿</vt:lpstr>
      <vt:lpstr>二进制、八进制、十六进制的相互转换</vt:lpstr>
      <vt:lpstr>PowerPoint 演示文稿</vt:lpstr>
      <vt:lpstr>3.二进制、八进制、十六进制、十进制对应关系：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三、计算机中字符的编码</vt:lpstr>
      <vt:lpstr>PowerPoint 演示文稿</vt:lpstr>
      <vt:lpstr>PowerPoint 演示文稿</vt:lpstr>
      <vt:lpstr>PowerPoint 演示文稿</vt:lpstr>
      <vt:lpstr>PowerPoint 演示文稿</vt:lpstr>
      <vt:lpstr>通用编码字符集UCS与Unicode</vt:lpstr>
      <vt:lpstr>§ 1.5 计算机程序与算法</vt:lpstr>
      <vt:lpstr>1.5.1 算法的概念</vt:lpstr>
      <vt:lpstr>PowerPoint 演示文稿</vt:lpstr>
      <vt:lpstr>PowerPoint 演示文稿</vt:lpstr>
      <vt:lpstr>算法的特性</vt:lpstr>
      <vt:lpstr>PowerPoint 演示文稿</vt:lpstr>
      <vt:lpstr>PowerPoint 演示文稿</vt:lpstr>
      <vt:lpstr>1.5.2 怎样表示一个算法</vt:lpstr>
      <vt:lpstr>PowerPoint 演示文稿</vt:lpstr>
      <vt:lpstr>PowerPoint 演示文稿</vt:lpstr>
      <vt:lpstr>PowerPoint 演示文稿</vt:lpstr>
      <vt:lpstr>PowerPoint 演示文稿</vt:lpstr>
      <vt:lpstr>PowerPoint 演示文稿</vt:lpstr>
      <vt:lpstr>PowerPoint 演示文稿</vt:lpstr>
      <vt:lpstr>2、用流程图表示算法</vt:lpstr>
      <vt:lpstr>PowerPoint 演示文稿</vt:lpstr>
      <vt:lpstr>PowerPoint 演示文稿</vt:lpstr>
      <vt:lpstr>PowerPoint 演示文稿</vt:lpstr>
      <vt:lpstr>传统流程图</vt:lpstr>
      <vt:lpstr>PowerPoint 演示文稿</vt:lpstr>
      <vt:lpstr>(1)顺序结构程序设计</vt:lpstr>
      <vt:lpstr>(2)选择结构程序设计</vt:lpstr>
      <vt:lpstr>(3)循环结构程序设计</vt:lpstr>
      <vt:lpstr>PowerPoint 演示文稿</vt:lpstr>
      <vt:lpstr>用N-S流程图表示算法</vt:lpstr>
      <vt:lpstr>PowerPoint 演示文稿</vt:lpstr>
      <vt:lpstr>PowerPoint 演示文稿</vt:lpstr>
      <vt:lpstr>PowerPoint 演示文稿</vt:lpstr>
      <vt:lpstr>PowerPoint 演示文稿</vt:lpstr>
      <vt:lpstr>PowerPoint 演示文稿</vt:lpstr>
      <vt:lpstr>用伪代码表示算法</vt:lpstr>
      <vt:lpstr>PowerPoint 演示文稿</vt:lpstr>
      <vt:lpstr>PowerPoint 演示文稿</vt:lpstr>
      <vt:lpstr>算法的基本分类</vt:lpstr>
      <vt:lpstr>作业</vt:lpstr>
    </vt:vector>
  </TitlesOfParts>
  <Company>ppp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计算机文化基础</dc:title>
  <dc:creator>lll</dc:creator>
  <cp:lastModifiedBy>黑梦</cp:lastModifiedBy>
  <cp:revision>101</cp:revision>
  <dcterms:created xsi:type="dcterms:W3CDTF">2002-03-05T14:09:00Z</dcterms:created>
  <dcterms:modified xsi:type="dcterms:W3CDTF">2019-09-10T05:12:11Z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2052-11.1.0.8765</vt:lpwstr>
  </property>
</Properties>
</file>